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7"/>
  </p:notesMasterIdLst>
  <p:sldIdLst>
    <p:sldId id="270" r:id="rId2"/>
    <p:sldId id="349" r:id="rId3"/>
    <p:sldId id="360" r:id="rId4"/>
    <p:sldId id="369" r:id="rId5"/>
    <p:sldId id="433" r:id="rId6"/>
    <p:sldId id="358" r:id="rId7"/>
    <p:sldId id="435" r:id="rId8"/>
    <p:sldId id="436" r:id="rId9"/>
    <p:sldId id="344" r:id="rId10"/>
    <p:sldId id="402" r:id="rId11"/>
    <p:sldId id="445" r:id="rId12"/>
    <p:sldId id="375" r:id="rId13"/>
    <p:sldId id="357" r:id="rId14"/>
    <p:sldId id="443" r:id="rId15"/>
    <p:sldId id="398" r:id="rId16"/>
    <p:sldId id="400" r:id="rId17"/>
    <p:sldId id="350" r:id="rId18"/>
    <p:sldId id="380" r:id="rId19"/>
    <p:sldId id="381" r:id="rId20"/>
    <p:sldId id="332" r:id="rId21"/>
    <p:sldId id="444" r:id="rId22"/>
    <p:sldId id="382" r:id="rId23"/>
    <p:sldId id="389" r:id="rId24"/>
    <p:sldId id="439" r:id="rId25"/>
    <p:sldId id="440" r:id="rId26"/>
    <p:sldId id="441" r:id="rId27"/>
    <p:sldId id="442" r:id="rId28"/>
    <p:sldId id="262" r:id="rId29"/>
    <p:sldId id="446" r:id="rId30"/>
    <p:sldId id="383" r:id="rId31"/>
    <p:sldId id="390" r:id="rId32"/>
    <p:sldId id="395" r:id="rId33"/>
    <p:sldId id="394" r:id="rId34"/>
    <p:sldId id="384" r:id="rId35"/>
    <p:sldId id="391" r:id="rId36"/>
    <p:sldId id="269" r:id="rId37"/>
    <p:sldId id="385" r:id="rId38"/>
    <p:sldId id="424" r:id="rId39"/>
    <p:sldId id="263" r:id="rId40"/>
    <p:sldId id="386" r:id="rId41"/>
    <p:sldId id="393" r:id="rId42"/>
    <p:sldId id="348" r:id="rId43"/>
    <p:sldId id="432" r:id="rId44"/>
    <p:sldId id="274" r:id="rId45"/>
    <p:sldId id="356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7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9685" autoAdjust="0"/>
    <p:restoredTop sz="86441" autoAdjust="0"/>
  </p:normalViewPr>
  <p:slideViewPr>
    <p:cSldViewPr snapToGrid="0">
      <p:cViewPr varScale="1">
        <p:scale>
          <a:sx n="43" d="100"/>
          <a:sy n="43" d="100"/>
        </p:scale>
        <p:origin x="42" y="525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svg"/><Relationship Id="rId1" Type="http://schemas.openxmlformats.org/officeDocument/2006/relationships/image" Target="../media/image41.png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10" Type="http://schemas.openxmlformats.org/officeDocument/2006/relationships/image" Target="../media/image50.svg"/><Relationship Id="rId4" Type="http://schemas.openxmlformats.org/officeDocument/2006/relationships/image" Target="../media/image44.svg"/><Relationship Id="rId9" Type="http://schemas.openxmlformats.org/officeDocument/2006/relationships/image" Target="../media/image49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svg"/><Relationship Id="rId1" Type="http://schemas.openxmlformats.org/officeDocument/2006/relationships/image" Target="../media/image41.png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10" Type="http://schemas.openxmlformats.org/officeDocument/2006/relationships/image" Target="../media/image50.svg"/><Relationship Id="rId4" Type="http://schemas.openxmlformats.org/officeDocument/2006/relationships/image" Target="../media/image44.svg"/><Relationship Id="rId9" Type="http://schemas.openxmlformats.org/officeDocument/2006/relationships/image" Target="../media/image4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D66521-B25D-4BA6-BE9E-39134A6A2C7C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6439E94-6521-4C4A-8578-3E5643AC6992}">
      <dgm:prSet custT="1"/>
      <dgm:spPr>
        <a:solidFill>
          <a:srgbClr val="00B050"/>
        </a:solidFill>
        <a:ln>
          <a:solidFill>
            <a:srgbClr val="FFCE12"/>
          </a:solidFill>
        </a:ln>
      </dgm:spPr>
      <dgm:t>
        <a:bodyPr/>
        <a:lstStyle/>
        <a:p>
          <a:pPr algn="ctr"/>
          <a:r>
            <a:rPr lang="en-GB" sz="2000" dirty="0">
              <a:solidFill>
                <a:schemeClr val="bg1"/>
              </a:solidFill>
              <a:latin typeface="+mj-lt"/>
            </a:rPr>
            <a:t>Education</a:t>
          </a:r>
          <a:endParaRPr lang="en-US" sz="2000" dirty="0">
            <a:solidFill>
              <a:schemeClr val="bg1"/>
            </a:solidFill>
            <a:latin typeface="+mj-lt"/>
          </a:endParaRPr>
        </a:p>
      </dgm:t>
    </dgm:pt>
    <dgm:pt modelId="{9E8D8CCE-53B2-4F4C-B7BD-8892DD4AB015}" type="parTrans" cxnId="{BE38300A-1510-43CC-BFF6-E3EF6D021995}">
      <dgm:prSet/>
      <dgm:spPr/>
      <dgm:t>
        <a:bodyPr/>
        <a:lstStyle/>
        <a:p>
          <a:pPr algn="ctr"/>
          <a:endParaRPr lang="en-US" sz="1600">
            <a:latin typeface="+mj-lt"/>
          </a:endParaRPr>
        </a:p>
      </dgm:t>
    </dgm:pt>
    <dgm:pt modelId="{123A8C8C-36D3-430C-A9CF-C9F5006F77D2}" type="sibTrans" cxnId="{BE38300A-1510-43CC-BFF6-E3EF6D021995}">
      <dgm:prSet/>
      <dgm:spPr/>
      <dgm:t>
        <a:bodyPr/>
        <a:lstStyle/>
        <a:p>
          <a:pPr algn="ctr"/>
          <a:endParaRPr lang="en-US" sz="1600">
            <a:latin typeface="+mj-lt"/>
          </a:endParaRPr>
        </a:p>
      </dgm:t>
    </dgm:pt>
    <dgm:pt modelId="{16D9E517-212E-4B70-83D2-3A5B647D38E9}">
      <dgm:prSet custT="1"/>
      <dgm:spPr>
        <a:solidFill>
          <a:srgbClr val="00B050"/>
        </a:solidFill>
        <a:ln>
          <a:solidFill>
            <a:srgbClr val="FFCE12"/>
          </a:solidFill>
        </a:ln>
      </dgm:spPr>
      <dgm:t>
        <a:bodyPr/>
        <a:lstStyle/>
        <a:p>
          <a:pPr algn="ctr"/>
          <a:r>
            <a:rPr lang="en-GB" sz="2000">
              <a:solidFill>
                <a:schemeClr val="bg1"/>
              </a:solidFill>
              <a:latin typeface="+mj-lt"/>
            </a:rPr>
            <a:t>Collaboration</a:t>
          </a:r>
          <a:endParaRPr lang="en-US" sz="2000">
            <a:solidFill>
              <a:schemeClr val="bg1"/>
            </a:solidFill>
            <a:latin typeface="+mj-lt"/>
          </a:endParaRPr>
        </a:p>
      </dgm:t>
    </dgm:pt>
    <dgm:pt modelId="{025A4FAC-2518-435B-A380-4577766AA6E9}" type="parTrans" cxnId="{4FA650C8-A813-4D02-AAD2-532FEB289E45}">
      <dgm:prSet/>
      <dgm:spPr/>
      <dgm:t>
        <a:bodyPr/>
        <a:lstStyle/>
        <a:p>
          <a:pPr algn="ctr"/>
          <a:endParaRPr lang="en-US" sz="1600">
            <a:latin typeface="+mj-lt"/>
          </a:endParaRPr>
        </a:p>
      </dgm:t>
    </dgm:pt>
    <dgm:pt modelId="{4A999744-B187-4C24-BB94-8703C8E7A957}" type="sibTrans" cxnId="{4FA650C8-A813-4D02-AAD2-532FEB289E45}">
      <dgm:prSet/>
      <dgm:spPr/>
      <dgm:t>
        <a:bodyPr/>
        <a:lstStyle/>
        <a:p>
          <a:pPr algn="ctr"/>
          <a:endParaRPr lang="en-US" sz="1600">
            <a:latin typeface="+mj-lt"/>
          </a:endParaRPr>
        </a:p>
      </dgm:t>
    </dgm:pt>
    <dgm:pt modelId="{72921245-B44D-4099-8961-3C4126E98C15}">
      <dgm:prSet custT="1"/>
      <dgm:spPr>
        <a:solidFill>
          <a:srgbClr val="00B050"/>
        </a:solidFill>
        <a:ln>
          <a:solidFill>
            <a:srgbClr val="FFCE12"/>
          </a:solidFill>
        </a:ln>
      </dgm:spPr>
      <dgm:t>
        <a:bodyPr/>
        <a:lstStyle/>
        <a:p>
          <a:pPr algn="ctr"/>
          <a:r>
            <a:rPr lang="en-GB" sz="2000" dirty="0">
              <a:solidFill>
                <a:schemeClr val="bg1"/>
              </a:solidFill>
              <a:latin typeface="+mj-lt"/>
            </a:rPr>
            <a:t>Accessible resources</a:t>
          </a:r>
          <a:endParaRPr lang="en-US" sz="2000" dirty="0">
            <a:solidFill>
              <a:schemeClr val="bg1"/>
            </a:solidFill>
            <a:latin typeface="+mj-lt"/>
          </a:endParaRPr>
        </a:p>
      </dgm:t>
    </dgm:pt>
    <dgm:pt modelId="{332DE288-9727-4EAD-8A2B-4AF07F3F5249}" type="parTrans" cxnId="{E07C13C8-EB93-4B7A-9E43-B8BE4E28D954}">
      <dgm:prSet/>
      <dgm:spPr/>
      <dgm:t>
        <a:bodyPr/>
        <a:lstStyle/>
        <a:p>
          <a:pPr algn="ctr"/>
          <a:endParaRPr lang="en-US" sz="1600">
            <a:latin typeface="+mj-lt"/>
          </a:endParaRPr>
        </a:p>
      </dgm:t>
    </dgm:pt>
    <dgm:pt modelId="{A0D3DEA9-5A9C-4A6E-81ED-D8C5C5818727}" type="sibTrans" cxnId="{E07C13C8-EB93-4B7A-9E43-B8BE4E28D954}">
      <dgm:prSet/>
      <dgm:spPr/>
      <dgm:t>
        <a:bodyPr/>
        <a:lstStyle/>
        <a:p>
          <a:pPr algn="ctr"/>
          <a:endParaRPr lang="en-US" sz="1600">
            <a:latin typeface="+mj-lt"/>
          </a:endParaRPr>
        </a:p>
      </dgm:t>
    </dgm:pt>
    <dgm:pt modelId="{A6680C8A-E4FF-45DD-8B17-8E175A2EAD75}">
      <dgm:prSet custT="1"/>
      <dgm:spPr>
        <a:solidFill>
          <a:srgbClr val="00B050"/>
        </a:solidFill>
        <a:ln>
          <a:solidFill>
            <a:srgbClr val="FFCE12"/>
          </a:solidFill>
        </a:ln>
      </dgm:spPr>
      <dgm:t>
        <a:bodyPr/>
        <a:lstStyle/>
        <a:p>
          <a:pPr algn="ctr"/>
          <a:r>
            <a:rPr lang="en-GB" sz="2000" dirty="0">
              <a:solidFill>
                <a:schemeClr val="bg1"/>
              </a:solidFill>
              <a:latin typeface="+mj-lt"/>
            </a:rPr>
            <a:t>Outreach in schools</a:t>
          </a:r>
          <a:endParaRPr lang="en-US" sz="2000" dirty="0">
            <a:solidFill>
              <a:schemeClr val="bg1"/>
            </a:solidFill>
            <a:latin typeface="+mj-lt"/>
          </a:endParaRPr>
        </a:p>
      </dgm:t>
    </dgm:pt>
    <dgm:pt modelId="{ECCF98A8-D9D4-4777-825D-1B58B6E5FD37}" type="parTrans" cxnId="{3B0CD8F3-ED1E-429B-9377-0C1EB0624B55}">
      <dgm:prSet/>
      <dgm:spPr/>
      <dgm:t>
        <a:bodyPr/>
        <a:lstStyle/>
        <a:p>
          <a:pPr algn="ctr"/>
          <a:endParaRPr lang="en-US" sz="1600">
            <a:latin typeface="+mj-lt"/>
          </a:endParaRPr>
        </a:p>
      </dgm:t>
    </dgm:pt>
    <dgm:pt modelId="{AE829C1A-7952-4C24-9A06-AC8847263EE0}" type="sibTrans" cxnId="{3B0CD8F3-ED1E-429B-9377-0C1EB0624B55}">
      <dgm:prSet/>
      <dgm:spPr/>
      <dgm:t>
        <a:bodyPr/>
        <a:lstStyle/>
        <a:p>
          <a:pPr algn="ctr"/>
          <a:endParaRPr lang="en-US" sz="1600">
            <a:latin typeface="+mj-lt"/>
          </a:endParaRPr>
        </a:p>
      </dgm:t>
    </dgm:pt>
    <dgm:pt modelId="{8660D81B-51B4-48DA-932E-1AEE573F350B}">
      <dgm:prSet custT="1"/>
      <dgm:spPr>
        <a:solidFill>
          <a:srgbClr val="00B050"/>
        </a:solidFill>
        <a:ln>
          <a:solidFill>
            <a:srgbClr val="FFCE12"/>
          </a:solidFill>
        </a:ln>
      </dgm:spPr>
      <dgm:t>
        <a:bodyPr/>
        <a:lstStyle/>
        <a:p>
          <a:pPr algn="ctr"/>
          <a:r>
            <a:rPr lang="en-GB" sz="2000" dirty="0">
              <a:solidFill>
                <a:schemeClr val="bg1"/>
              </a:solidFill>
              <a:latin typeface="+mj-lt"/>
            </a:rPr>
            <a:t>Public engagement</a:t>
          </a:r>
          <a:endParaRPr lang="en-US" sz="2000" dirty="0">
            <a:solidFill>
              <a:schemeClr val="bg1"/>
            </a:solidFill>
            <a:latin typeface="+mj-lt"/>
          </a:endParaRPr>
        </a:p>
      </dgm:t>
    </dgm:pt>
    <dgm:pt modelId="{9C0624B2-5C26-4463-BFC8-5C7B332D024B}" type="parTrans" cxnId="{B52E56A3-1A6C-4A6E-A803-77BEF7C8621D}">
      <dgm:prSet/>
      <dgm:spPr/>
      <dgm:t>
        <a:bodyPr/>
        <a:lstStyle/>
        <a:p>
          <a:pPr algn="ctr"/>
          <a:endParaRPr lang="en-US" sz="1600">
            <a:latin typeface="+mj-lt"/>
          </a:endParaRPr>
        </a:p>
      </dgm:t>
    </dgm:pt>
    <dgm:pt modelId="{0FFA35D4-0093-4D36-B012-9EEE6D1AB465}" type="sibTrans" cxnId="{B52E56A3-1A6C-4A6E-A803-77BEF7C8621D}">
      <dgm:prSet/>
      <dgm:spPr/>
      <dgm:t>
        <a:bodyPr/>
        <a:lstStyle/>
        <a:p>
          <a:pPr algn="ctr"/>
          <a:endParaRPr lang="en-US" sz="1600">
            <a:latin typeface="+mj-lt"/>
          </a:endParaRPr>
        </a:p>
      </dgm:t>
    </dgm:pt>
    <dgm:pt modelId="{D0A9B160-8CEE-4EB0-BCB5-A926EFF85B04}">
      <dgm:prSet custT="1"/>
      <dgm:spPr>
        <a:solidFill>
          <a:srgbClr val="00B050"/>
        </a:solidFill>
        <a:ln>
          <a:solidFill>
            <a:srgbClr val="FFCE12"/>
          </a:solidFill>
        </a:ln>
      </dgm:spPr>
      <dgm:t>
        <a:bodyPr/>
        <a:lstStyle/>
        <a:p>
          <a:pPr algn="ctr"/>
          <a:r>
            <a:rPr lang="en-US" sz="2000" dirty="0">
              <a:solidFill>
                <a:schemeClr val="bg1"/>
              </a:solidFill>
              <a:latin typeface="+mj-lt"/>
            </a:rPr>
            <a:t>Teacher support</a:t>
          </a:r>
        </a:p>
      </dgm:t>
    </dgm:pt>
    <dgm:pt modelId="{F1A7FC19-6443-475E-9427-193056E3424D}" type="parTrans" cxnId="{344DB347-5397-4275-B249-13EDCCCC8EC5}">
      <dgm:prSet/>
      <dgm:spPr/>
      <dgm:t>
        <a:bodyPr/>
        <a:lstStyle/>
        <a:p>
          <a:endParaRPr lang="en-GB"/>
        </a:p>
      </dgm:t>
    </dgm:pt>
    <dgm:pt modelId="{C8444916-731D-4190-8851-BBE1C6D988CA}" type="sibTrans" cxnId="{344DB347-5397-4275-B249-13EDCCCC8EC5}">
      <dgm:prSet/>
      <dgm:spPr/>
      <dgm:t>
        <a:bodyPr/>
        <a:lstStyle/>
        <a:p>
          <a:endParaRPr lang="en-GB"/>
        </a:p>
      </dgm:t>
    </dgm:pt>
    <dgm:pt modelId="{6157006D-26D8-4A51-BA07-BF59F1FAA9A8}" type="pres">
      <dgm:prSet presAssocID="{65D66521-B25D-4BA6-BE9E-39134A6A2C7C}" presName="linear" presStyleCnt="0">
        <dgm:presLayoutVars>
          <dgm:animLvl val="lvl"/>
          <dgm:resizeHandles val="exact"/>
        </dgm:presLayoutVars>
      </dgm:prSet>
      <dgm:spPr/>
    </dgm:pt>
    <dgm:pt modelId="{F30BBD4D-0601-47AA-903C-28C5F386ADBD}" type="pres">
      <dgm:prSet presAssocID="{96439E94-6521-4C4A-8578-3E5643AC6992}" presName="parentText" presStyleLbl="node1" presStyleIdx="0" presStyleCnt="6" custLinFactNeighborX="-644" custLinFactNeighborY="-10317">
        <dgm:presLayoutVars>
          <dgm:chMax val="0"/>
          <dgm:bulletEnabled val="1"/>
        </dgm:presLayoutVars>
      </dgm:prSet>
      <dgm:spPr/>
    </dgm:pt>
    <dgm:pt modelId="{424F516F-34DB-4E97-80B7-564F8555DB07}" type="pres">
      <dgm:prSet presAssocID="{123A8C8C-36D3-430C-A9CF-C9F5006F77D2}" presName="spacer" presStyleCnt="0"/>
      <dgm:spPr/>
    </dgm:pt>
    <dgm:pt modelId="{0B8B2439-4F67-4173-B33E-66EB4967E3D6}" type="pres">
      <dgm:prSet presAssocID="{16D9E517-212E-4B70-83D2-3A5B647D38E9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E29150F6-7B55-4070-A7E5-1425F5C7C0ED}" type="pres">
      <dgm:prSet presAssocID="{4A999744-B187-4C24-BB94-8703C8E7A957}" presName="spacer" presStyleCnt="0"/>
      <dgm:spPr/>
    </dgm:pt>
    <dgm:pt modelId="{6A4ECBB7-4642-4B48-A8B9-533BFE376599}" type="pres">
      <dgm:prSet presAssocID="{72921245-B44D-4099-8961-3C4126E98C15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15CE6DB1-DB72-4C59-A31F-8B02D908F756}" type="pres">
      <dgm:prSet presAssocID="{A0D3DEA9-5A9C-4A6E-81ED-D8C5C5818727}" presName="spacer" presStyleCnt="0"/>
      <dgm:spPr/>
    </dgm:pt>
    <dgm:pt modelId="{4C083DFA-07A2-4204-BBCB-89BF6987F29B}" type="pres">
      <dgm:prSet presAssocID="{D0A9B160-8CEE-4EB0-BCB5-A926EFF85B04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8CB7CC41-AA65-48ED-A70E-B0AACAFC9A99}" type="pres">
      <dgm:prSet presAssocID="{C8444916-731D-4190-8851-BBE1C6D988CA}" presName="spacer" presStyleCnt="0"/>
      <dgm:spPr/>
    </dgm:pt>
    <dgm:pt modelId="{9260783E-2E87-45CD-8B53-B3A55F08C062}" type="pres">
      <dgm:prSet presAssocID="{A6680C8A-E4FF-45DD-8B17-8E175A2EAD75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C1F58FF0-DF8F-4EF8-9195-E1D8555528CD}" type="pres">
      <dgm:prSet presAssocID="{AE829C1A-7952-4C24-9A06-AC8847263EE0}" presName="spacer" presStyleCnt="0"/>
      <dgm:spPr/>
    </dgm:pt>
    <dgm:pt modelId="{F0DEB0B4-A8CF-4533-A051-577E7DADD61B}" type="pres">
      <dgm:prSet presAssocID="{8660D81B-51B4-48DA-932E-1AEE573F350B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E38300A-1510-43CC-BFF6-E3EF6D021995}" srcId="{65D66521-B25D-4BA6-BE9E-39134A6A2C7C}" destId="{96439E94-6521-4C4A-8578-3E5643AC6992}" srcOrd="0" destOrd="0" parTransId="{9E8D8CCE-53B2-4F4C-B7BD-8892DD4AB015}" sibTransId="{123A8C8C-36D3-430C-A9CF-C9F5006F77D2}"/>
    <dgm:cxn modelId="{B85AC829-E9F5-4368-A2DE-A266A4B4E586}" type="presOf" srcId="{65D66521-B25D-4BA6-BE9E-39134A6A2C7C}" destId="{6157006D-26D8-4A51-BA07-BF59F1FAA9A8}" srcOrd="0" destOrd="0" presId="urn:microsoft.com/office/officeart/2005/8/layout/vList2"/>
    <dgm:cxn modelId="{CFBE432A-3C80-490F-92F5-EE737B7FF904}" type="presOf" srcId="{8660D81B-51B4-48DA-932E-1AEE573F350B}" destId="{F0DEB0B4-A8CF-4533-A051-577E7DADD61B}" srcOrd="0" destOrd="0" presId="urn:microsoft.com/office/officeart/2005/8/layout/vList2"/>
    <dgm:cxn modelId="{2B1FDF30-B6A8-4763-B8FF-C881FE96B8FE}" type="presOf" srcId="{16D9E517-212E-4B70-83D2-3A5B647D38E9}" destId="{0B8B2439-4F67-4173-B33E-66EB4967E3D6}" srcOrd="0" destOrd="0" presId="urn:microsoft.com/office/officeart/2005/8/layout/vList2"/>
    <dgm:cxn modelId="{D65C715F-6DC1-48BF-83DC-66ABB3D6CD8C}" type="presOf" srcId="{72921245-B44D-4099-8961-3C4126E98C15}" destId="{6A4ECBB7-4642-4B48-A8B9-533BFE376599}" srcOrd="0" destOrd="0" presId="urn:microsoft.com/office/officeart/2005/8/layout/vList2"/>
    <dgm:cxn modelId="{344DB347-5397-4275-B249-13EDCCCC8EC5}" srcId="{65D66521-B25D-4BA6-BE9E-39134A6A2C7C}" destId="{D0A9B160-8CEE-4EB0-BCB5-A926EFF85B04}" srcOrd="3" destOrd="0" parTransId="{F1A7FC19-6443-475E-9427-193056E3424D}" sibTransId="{C8444916-731D-4190-8851-BBE1C6D988CA}"/>
    <dgm:cxn modelId="{27BE4B8B-6FE1-4D1B-A767-7C44B32671EA}" type="presOf" srcId="{A6680C8A-E4FF-45DD-8B17-8E175A2EAD75}" destId="{9260783E-2E87-45CD-8B53-B3A55F08C062}" srcOrd="0" destOrd="0" presId="urn:microsoft.com/office/officeart/2005/8/layout/vList2"/>
    <dgm:cxn modelId="{B52E56A3-1A6C-4A6E-A803-77BEF7C8621D}" srcId="{65D66521-B25D-4BA6-BE9E-39134A6A2C7C}" destId="{8660D81B-51B4-48DA-932E-1AEE573F350B}" srcOrd="5" destOrd="0" parTransId="{9C0624B2-5C26-4463-BFC8-5C7B332D024B}" sibTransId="{0FFA35D4-0093-4D36-B012-9EEE6D1AB465}"/>
    <dgm:cxn modelId="{07E527AD-D7C6-4F90-AEB8-02A1411295D7}" type="presOf" srcId="{96439E94-6521-4C4A-8578-3E5643AC6992}" destId="{F30BBD4D-0601-47AA-903C-28C5F386ADBD}" srcOrd="0" destOrd="0" presId="urn:microsoft.com/office/officeart/2005/8/layout/vList2"/>
    <dgm:cxn modelId="{E07C13C8-EB93-4B7A-9E43-B8BE4E28D954}" srcId="{65D66521-B25D-4BA6-BE9E-39134A6A2C7C}" destId="{72921245-B44D-4099-8961-3C4126E98C15}" srcOrd="2" destOrd="0" parTransId="{332DE288-9727-4EAD-8A2B-4AF07F3F5249}" sibTransId="{A0D3DEA9-5A9C-4A6E-81ED-D8C5C5818727}"/>
    <dgm:cxn modelId="{4FA650C8-A813-4D02-AAD2-532FEB289E45}" srcId="{65D66521-B25D-4BA6-BE9E-39134A6A2C7C}" destId="{16D9E517-212E-4B70-83D2-3A5B647D38E9}" srcOrd="1" destOrd="0" parTransId="{025A4FAC-2518-435B-A380-4577766AA6E9}" sibTransId="{4A999744-B187-4C24-BB94-8703C8E7A957}"/>
    <dgm:cxn modelId="{3B0CD8F3-ED1E-429B-9377-0C1EB0624B55}" srcId="{65D66521-B25D-4BA6-BE9E-39134A6A2C7C}" destId="{A6680C8A-E4FF-45DD-8B17-8E175A2EAD75}" srcOrd="4" destOrd="0" parTransId="{ECCF98A8-D9D4-4777-825D-1B58B6E5FD37}" sibTransId="{AE829C1A-7952-4C24-9A06-AC8847263EE0}"/>
    <dgm:cxn modelId="{918CA3FC-D99A-4D6C-A1ED-7307FAD97844}" type="presOf" srcId="{D0A9B160-8CEE-4EB0-BCB5-A926EFF85B04}" destId="{4C083DFA-07A2-4204-BBCB-89BF6987F29B}" srcOrd="0" destOrd="0" presId="urn:microsoft.com/office/officeart/2005/8/layout/vList2"/>
    <dgm:cxn modelId="{F918AD71-84AF-4E67-92F9-11C5B8AA428A}" type="presParOf" srcId="{6157006D-26D8-4A51-BA07-BF59F1FAA9A8}" destId="{F30BBD4D-0601-47AA-903C-28C5F386ADBD}" srcOrd="0" destOrd="0" presId="urn:microsoft.com/office/officeart/2005/8/layout/vList2"/>
    <dgm:cxn modelId="{822CA29E-F4A4-4FF3-8B4A-6395CBF97FD6}" type="presParOf" srcId="{6157006D-26D8-4A51-BA07-BF59F1FAA9A8}" destId="{424F516F-34DB-4E97-80B7-564F8555DB07}" srcOrd="1" destOrd="0" presId="urn:microsoft.com/office/officeart/2005/8/layout/vList2"/>
    <dgm:cxn modelId="{6254E3C8-F812-4FB8-8055-C88826EDFD85}" type="presParOf" srcId="{6157006D-26D8-4A51-BA07-BF59F1FAA9A8}" destId="{0B8B2439-4F67-4173-B33E-66EB4967E3D6}" srcOrd="2" destOrd="0" presId="urn:microsoft.com/office/officeart/2005/8/layout/vList2"/>
    <dgm:cxn modelId="{74B94848-99D9-4C06-ACBD-AAC64C93DA4A}" type="presParOf" srcId="{6157006D-26D8-4A51-BA07-BF59F1FAA9A8}" destId="{E29150F6-7B55-4070-A7E5-1425F5C7C0ED}" srcOrd="3" destOrd="0" presId="urn:microsoft.com/office/officeart/2005/8/layout/vList2"/>
    <dgm:cxn modelId="{A5103A3C-79EB-43A1-BCD3-A819CBBACD6B}" type="presParOf" srcId="{6157006D-26D8-4A51-BA07-BF59F1FAA9A8}" destId="{6A4ECBB7-4642-4B48-A8B9-533BFE376599}" srcOrd="4" destOrd="0" presId="urn:microsoft.com/office/officeart/2005/8/layout/vList2"/>
    <dgm:cxn modelId="{757AF7AC-8189-4288-B007-D5B3C55BF17E}" type="presParOf" srcId="{6157006D-26D8-4A51-BA07-BF59F1FAA9A8}" destId="{15CE6DB1-DB72-4C59-A31F-8B02D908F756}" srcOrd="5" destOrd="0" presId="urn:microsoft.com/office/officeart/2005/8/layout/vList2"/>
    <dgm:cxn modelId="{9A922DD3-8B4D-44A8-87CB-1AD06EF09786}" type="presParOf" srcId="{6157006D-26D8-4A51-BA07-BF59F1FAA9A8}" destId="{4C083DFA-07A2-4204-BBCB-89BF6987F29B}" srcOrd="6" destOrd="0" presId="urn:microsoft.com/office/officeart/2005/8/layout/vList2"/>
    <dgm:cxn modelId="{5FF2F01E-3A3D-4B21-A97A-A092D7C39A33}" type="presParOf" srcId="{6157006D-26D8-4A51-BA07-BF59F1FAA9A8}" destId="{8CB7CC41-AA65-48ED-A70E-B0AACAFC9A99}" srcOrd="7" destOrd="0" presId="urn:microsoft.com/office/officeart/2005/8/layout/vList2"/>
    <dgm:cxn modelId="{5C2B438B-03D7-4221-AC0F-9FF58AB980FA}" type="presParOf" srcId="{6157006D-26D8-4A51-BA07-BF59F1FAA9A8}" destId="{9260783E-2E87-45CD-8B53-B3A55F08C062}" srcOrd="8" destOrd="0" presId="urn:microsoft.com/office/officeart/2005/8/layout/vList2"/>
    <dgm:cxn modelId="{7BBC50B2-B6FE-434D-ADB1-DD18B6EB636B}" type="presParOf" srcId="{6157006D-26D8-4A51-BA07-BF59F1FAA9A8}" destId="{C1F58FF0-DF8F-4EF8-9195-E1D8555528CD}" srcOrd="9" destOrd="0" presId="urn:microsoft.com/office/officeart/2005/8/layout/vList2"/>
    <dgm:cxn modelId="{81B116C5-BD91-4E90-B1D9-E99369E1B830}" type="presParOf" srcId="{6157006D-26D8-4A51-BA07-BF59F1FAA9A8}" destId="{F0DEB0B4-A8CF-4533-A051-577E7DADD61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2F6A0A-F03F-41F3-AAB4-835B45741E0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6A1BD479-1C19-41E1-A3E9-ADC6B0E1703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Nature-Deficit Disorder</a:t>
          </a:r>
          <a:endParaRPr lang="en-US" dirty="0"/>
        </a:p>
      </dgm:t>
    </dgm:pt>
    <dgm:pt modelId="{B290CF9C-1735-42D1-AE3D-B83368C6082A}" type="parTrans" cxnId="{7310ACCA-F944-47F0-B6E5-A0F6BB701F36}">
      <dgm:prSet/>
      <dgm:spPr/>
      <dgm:t>
        <a:bodyPr/>
        <a:lstStyle/>
        <a:p>
          <a:endParaRPr lang="en-US"/>
        </a:p>
      </dgm:t>
    </dgm:pt>
    <dgm:pt modelId="{65A068C7-2B9E-4F57-B897-517D61D9D1D5}" type="sibTrans" cxnId="{7310ACCA-F944-47F0-B6E5-A0F6BB701F36}">
      <dgm:prSet/>
      <dgm:spPr/>
      <dgm:t>
        <a:bodyPr/>
        <a:lstStyle/>
        <a:p>
          <a:endParaRPr lang="en-US"/>
        </a:p>
      </dgm:t>
    </dgm:pt>
    <dgm:pt modelId="{64D19A50-2837-4DDF-95C1-EF551F466F85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Plant Awareness Disparity</a:t>
          </a:r>
          <a:endParaRPr lang="en-US" dirty="0"/>
        </a:p>
      </dgm:t>
    </dgm:pt>
    <dgm:pt modelId="{5BB0D8DE-F11E-403A-AF60-8A3645B0713E}" type="parTrans" cxnId="{498229DA-2D6B-43F2-B8CA-4725299EA2BB}">
      <dgm:prSet/>
      <dgm:spPr/>
      <dgm:t>
        <a:bodyPr/>
        <a:lstStyle/>
        <a:p>
          <a:endParaRPr lang="en-US"/>
        </a:p>
      </dgm:t>
    </dgm:pt>
    <dgm:pt modelId="{400764FB-CE60-4127-B445-72841D4E2E2B}" type="sibTrans" cxnId="{498229DA-2D6B-43F2-B8CA-4725299EA2BB}">
      <dgm:prSet/>
      <dgm:spPr/>
      <dgm:t>
        <a:bodyPr/>
        <a:lstStyle/>
        <a:p>
          <a:endParaRPr lang="en-US"/>
        </a:p>
      </dgm:t>
    </dgm:pt>
    <dgm:pt modelId="{BCB7F399-D454-4AEB-B066-D8AEFE03F34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Declining practical work in secondary school</a:t>
          </a:r>
          <a:endParaRPr lang="en-US" dirty="0"/>
        </a:p>
      </dgm:t>
    </dgm:pt>
    <dgm:pt modelId="{B7CFD895-02BA-471B-9F04-9CE15A3029A6}" type="parTrans" cxnId="{5D0F5F0B-4F17-46A1-9DF9-3854F0A457A4}">
      <dgm:prSet/>
      <dgm:spPr/>
      <dgm:t>
        <a:bodyPr/>
        <a:lstStyle/>
        <a:p>
          <a:endParaRPr lang="en-US"/>
        </a:p>
      </dgm:t>
    </dgm:pt>
    <dgm:pt modelId="{6B7D5C94-FAB6-49EF-A279-312FCAAD3D88}" type="sibTrans" cxnId="{5D0F5F0B-4F17-46A1-9DF9-3854F0A457A4}">
      <dgm:prSet/>
      <dgm:spPr/>
      <dgm:t>
        <a:bodyPr/>
        <a:lstStyle/>
        <a:p>
          <a:endParaRPr lang="en-US"/>
        </a:p>
      </dgm:t>
    </dgm:pt>
    <dgm:pt modelId="{1A356FA2-D5A5-4025-8C82-D29B765ED46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Barriers to using microscopes and microscopy</a:t>
          </a:r>
          <a:endParaRPr lang="en-US" dirty="0"/>
        </a:p>
      </dgm:t>
    </dgm:pt>
    <dgm:pt modelId="{8578E529-787E-486A-B3D6-3CA6F9EE8D41}" type="parTrans" cxnId="{986096AE-1C84-4997-9DB4-7E08D7F041CF}">
      <dgm:prSet/>
      <dgm:spPr/>
      <dgm:t>
        <a:bodyPr/>
        <a:lstStyle/>
        <a:p>
          <a:endParaRPr lang="en-US"/>
        </a:p>
      </dgm:t>
    </dgm:pt>
    <dgm:pt modelId="{E82B3DA3-3035-4ACC-9917-7E296BEC106A}" type="sibTrans" cxnId="{986096AE-1C84-4997-9DB4-7E08D7F041CF}">
      <dgm:prSet/>
      <dgm:spPr/>
      <dgm:t>
        <a:bodyPr/>
        <a:lstStyle/>
        <a:p>
          <a:endParaRPr lang="en-US"/>
        </a:p>
      </dgm:t>
    </dgm:pt>
    <dgm:pt modelId="{65F9320F-CDA9-4C53-B999-360BBCE74AA0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Declining and variable science capital in primary and secondary</a:t>
          </a:r>
          <a:endParaRPr lang="en-US" dirty="0"/>
        </a:p>
      </dgm:t>
    </dgm:pt>
    <dgm:pt modelId="{83CA77A0-C602-40F7-BED3-C0E045C7EC18}" type="parTrans" cxnId="{D7ED5554-2FDE-4D78-9739-3563E1A2D5FC}">
      <dgm:prSet/>
      <dgm:spPr/>
      <dgm:t>
        <a:bodyPr/>
        <a:lstStyle/>
        <a:p>
          <a:endParaRPr lang="en-GB"/>
        </a:p>
      </dgm:t>
    </dgm:pt>
    <dgm:pt modelId="{209806BF-5C36-4553-BAFF-2977DA1CA299}" type="sibTrans" cxnId="{D7ED5554-2FDE-4D78-9739-3563E1A2D5FC}">
      <dgm:prSet/>
      <dgm:spPr/>
      <dgm:t>
        <a:bodyPr/>
        <a:lstStyle/>
        <a:p>
          <a:endParaRPr lang="en-GB"/>
        </a:p>
      </dgm:t>
    </dgm:pt>
    <dgm:pt modelId="{2D2825A0-D002-43D2-BD31-BE0FB239FFAF}" type="pres">
      <dgm:prSet presAssocID="{A22F6A0A-F03F-41F3-AAB4-835B45741E08}" presName="root" presStyleCnt="0">
        <dgm:presLayoutVars>
          <dgm:dir/>
          <dgm:resizeHandles val="exact"/>
        </dgm:presLayoutVars>
      </dgm:prSet>
      <dgm:spPr/>
    </dgm:pt>
    <dgm:pt modelId="{B862FD15-F2A4-4FEA-BB51-D7BF2E3898A5}" type="pres">
      <dgm:prSet presAssocID="{6A1BD479-1C19-41E1-A3E9-ADC6B0E1703F}" presName="compNode" presStyleCnt="0"/>
      <dgm:spPr/>
    </dgm:pt>
    <dgm:pt modelId="{B2C28072-9F10-462D-A8C8-80147E97B239}" type="pres">
      <dgm:prSet presAssocID="{6A1BD479-1C19-41E1-A3E9-ADC6B0E1703F}" presName="bgRect" presStyleLbl="bgShp" presStyleIdx="0" presStyleCnt="5"/>
      <dgm:spPr/>
    </dgm:pt>
    <dgm:pt modelId="{26FF2772-4D7A-46E7-A300-96D2C1852AEC}" type="pres">
      <dgm:prSet presAssocID="{6A1BD479-1C19-41E1-A3E9-ADC6B0E1703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8AB12237-1D17-45F5-AB81-F1F9B6B9E079}" type="pres">
      <dgm:prSet presAssocID="{6A1BD479-1C19-41E1-A3E9-ADC6B0E1703F}" presName="spaceRect" presStyleCnt="0"/>
      <dgm:spPr/>
    </dgm:pt>
    <dgm:pt modelId="{E217864D-5925-4E88-A65E-CD443E5F891D}" type="pres">
      <dgm:prSet presAssocID="{6A1BD479-1C19-41E1-A3E9-ADC6B0E1703F}" presName="parTx" presStyleLbl="revTx" presStyleIdx="0" presStyleCnt="5">
        <dgm:presLayoutVars>
          <dgm:chMax val="0"/>
          <dgm:chPref val="0"/>
        </dgm:presLayoutVars>
      </dgm:prSet>
      <dgm:spPr/>
    </dgm:pt>
    <dgm:pt modelId="{535D5470-8F69-4177-A86F-414D690F37E3}" type="pres">
      <dgm:prSet presAssocID="{65A068C7-2B9E-4F57-B897-517D61D9D1D5}" presName="sibTrans" presStyleCnt="0"/>
      <dgm:spPr/>
    </dgm:pt>
    <dgm:pt modelId="{C2574062-EB00-455B-97D7-6E0C85666645}" type="pres">
      <dgm:prSet presAssocID="{64D19A50-2837-4DDF-95C1-EF551F466F85}" presName="compNode" presStyleCnt="0"/>
      <dgm:spPr/>
    </dgm:pt>
    <dgm:pt modelId="{F538F97E-1F57-424D-B664-67079E1C4330}" type="pres">
      <dgm:prSet presAssocID="{64D19A50-2837-4DDF-95C1-EF551F466F85}" presName="bgRect" presStyleLbl="bgShp" presStyleIdx="1" presStyleCnt="5"/>
      <dgm:spPr/>
    </dgm:pt>
    <dgm:pt modelId="{F7F6995C-1EA9-452B-A7CD-AB17803C1470}" type="pres">
      <dgm:prSet presAssocID="{64D19A50-2837-4DDF-95C1-EF551F466F85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lant"/>
        </a:ext>
      </dgm:extLst>
    </dgm:pt>
    <dgm:pt modelId="{747FECE8-20D1-460F-A775-8A8542DA8B50}" type="pres">
      <dgm:prSet presAssocID="{64D19A50-2837-4DDF-95C1-EF551F466F85}" presName="spaceRect" presStyleCnt="0"/>
      <dgm:spPr/>
    </dgm:pt>
    <dgm:pt modelId="{3D5B6C97-4650-4BE2-B42C-830CA620C4E7}" type="pres">
      <dgm:prSet presAssocID="{64D19A50-2837-4DDF-95C1-EF551F466F85}" presName="parTx" presStyleLbl="revTx" presStyleIdx="1" presStyleCnt="5">
        <dgm:presLayoutVars>
          <dgm:chMax val="0"/>
          <dgm:chPref val="0"/>
        </dgm:presLayoutVars>
      </dgm:prSet>
      <dgm:spPr/>
    </dgm:pt>
    <dgm:pt modelId="{E6366ECA-B5EE-460A-B95B-98670F9EDC99}" type="pres">
      <dgm:prSet presAssocID="{400764FB-CE60-4127-B445-72841D4E2E2B}" presName="sibTrans" presStyleCnt="0"/>
      <dgm:spPr/>
    </dgm:pt>
    <dgm:pt modelId="{6FD062A5-65D1-4556-837B-51D84F7DE98A}" type="pres">
      <dgm:prSet presAssocID="{BCB7F399-D454-4AEB-B066-D8AEFE03F34E}" presName="compNode" presStyleCnt="0"/>
      <dgm:spPr/>
    </dgm:pt>
    <dgm:pt modelId="{EF435805-030A-431F-BFED-4F942821601D}" type="pres">
      <dgm:prSet presAssocID="{BCB7F399-D454-4AEB-B066-D8AEFE03F34E}" presName="bgRect" presStyleLbl="bgShp" presStyleIdx="2" presStyleCnt="5"/>
      <dgm:spPr/>
    </dgm:pt>
    <dgm:pt modelId="{43860742-9F09-4BDC-938A-EF1ECC0D37E3}" type="pres">
      <dgm:prSet presAssocID="{BCB7F399-D454-4AEB-B066-D8AEFE03F34E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BC9C8ADB-AB77-4F81-96F4-EF48DC3497D2}" type="pres">
      <dgm:prSet presAssocID="{BCB7F399-D454-4AEB-B066-D8AEFE03F34E}" presName="spaceRect" presStyleCnt="0"/>
      <dgm:spPr/>
    </dgm:pt>
    <dgm:pt modelId="{69C8DAEC-1FC4-4FDD-AB68-E2B940329E4F}" type="pres">
      <dgm:prSet presAssocID="{BCB7F399-D454-4AEB-B066-D8AEFE03F34E}" presName="parTx" presStyleLbl="revTx" presStyleIdx="2" presStyleCnt="5">
        <dgm:presLayoutVars>
          <dgm:chMax val="0"/>
          <dgm:chPref val="0"/>
        </dgm:presLayoutVars>
      </dgm:prSet>
      <dgm:spPr/>
    </dgm:pt>
    <dgm:pt modelId="{52AD6FF2-4995-4279-8659-98CE7FDB252C}" type="pres">
      <dgm:prSet presAssocID="{6B7D5C94-FAB6-49EF-A279-312FCAAD3D88}" presName="sibTrans" presStyleCnt="0"/>
      <dgm:spPr/>
    </dgm:pt>
    <dgm:pt modelId="{001763F8-C9DC-4C92-B299-DE9154AABD9E}" type="pres">
      <dgm:prSet presAssocID="{1A356FA2-D5A5-4025-8C82-D29B765ED46E}" presName="compNode" presStyleCnt="0"/>
      <dgm:spPr/>
    </dgm:pt>
    <dgm:pt modelId="{17D266E1-FFE6-4772-B04D-1307BC492640}" type="pres">
      <dgm:prSet presAssocID="{1A356FA2-D5A5-4025-8C82-D29B765ED46E}" presName="bgRect" presStyleLbl="bgShp" presStyleIdx="3" presStyleCnt="5"/>
      <dgm:spPr/>
    </dgm:pt>
    <dgm:pt modelId="{E959E702-3A88-4D04-8D01-0F29B860C53E}" type="pres">
      <dgm:prSet presAssocID="{1A356FA2-D5A5-4025-8C82-D29B765ED46E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icroscope"/>
        </a:ext>
      </dgm:extLst>
    </dgm:pt>
    <dgm:pt modelId="{EEFCA9D7-0B2C-491B-8B9B-D8C7F6CAF717}" type="pres">
      <dgm:prSet presAssocID="{1A356FA2-D5A5-4025-8C82-D29B765ED46E}" presName="spaceRect" presStyleCnt="0"/>
      <dgm:spPr/>
    </dgm:pt>
    <dgm:pt modelId="{3B4F23E2-98ED-4CA5-914C-526CE30443CD}" type="pres">
      <dgm:prSet presAssocID="{1A356FA2-D5A5-4025-8C82-D29B765ED46E}" presName="parTx" presStyleLbl="revTx" presStyleIdx="3" presStyleCnt="5">
        <dgm:presLayoutVars>
          <dgm:chMax val="0"/>
          <dgm:chPref val="0"/>
        </dgm:presLayoutVars>
      </dgm:prSet>
      <dgm:spPr/>
    </dgm:pt>
    <dgm:pt modelId="{AFE896B3-A303-4366-A7EA-774B28A88C44}" type="pres">
      <dgm:prSet presAssocID="{E82B3DA3-3035-4ACC-9917-7E296BEC106A}" presName="sibTrans" presStyleCnt="0"/>
      <dgm:spPr/>
    </dgm:pt>
    <dgm:pt modelId="{12BB7B0D-823D-4E4F-A4DC-58CCB2A3038A}" type="pres">
      <dgm:prSet presAssocID="{65F9320F-CDA9-4C53-B999-360BBCE74AA0}" presName="compNode" presStyleCnt="0"/>
      <dgm:spPr/>
    </dgm:pt>
    <dgm:pt modelId="{2AD9F931-067E-4E1A-9566-7EA3B45397E7}" type="pres">
      <dgm:prSet presAssocID="{65F9320F-CDA9-4C53-B999-360BBCE74AA0}" presName="bgRect" presStyleLbl="bgShp" presStyleIdx="4" presStyleCnt="5"/>
      <dgm:spPr/>
    </dgm:pt>
    <dgm:pt modelId="{2618EAD8-1B68-4A75-9291-C54822553FCA}" type="pres">
      <dgm:prSet presAssocID="{65F9320F-CDA9-4C53-B999-360BBCE74AA0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wnward trend graph with solid fill"/>
        </a:ext>
      </dgm:extLst>
    </dgm:pt>
    <dgm:pt modelId="{F706FC5B-817E-433A-9A24-1F012FAF894C}" type="pres">
      <dgm:prSet presAssocID="{65F9320F-CDA9-4C53-B999-360BBCE74AA0}" presName="spaceRect" presStyleCnt="0"/>
      <dgm:spPr/>
    </dgm:pt>
    <dgm:pt modelId="{905BC527-9C37-4FFF-9807-994BC8393C29}" type="pres">
      <dgm:prSet presAssocID="{65F9320F-CDA9-4C53-B999-360BBCE74AA0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5D0F5F0B-4F17-46A1-9DF9-3854F0A457A4}" srcId="{A22F6A0A-F03F-41F3-AAB4-835B45741E08}" destId="{BCB7F399-D454-4AEB-B066-D8AEFE03F34E}" srcOrd="2" destOrd="0" parTransId="{B7CFD895-02BA-471B-9F04-9CE15A3029A6}" sibTransId="{6B7D5C94-FAB6-49EF-A279-312FCAAD3D88}"/>
    <dgm:cxn modelId="{29E3EF64-3C75-43A3-8C9F-668DF6DFD100}" type="presOf" srcId="{BCB7F399-D454-4AEB-B066-D8AEFE03F34E}" destId="{69C8DAEC-1FC4-4FDD-AB68-E2B940329E4F}" srcOrd="0" destOrd="0" presId="urn:microsoft.com/office/officeart/2018/2/layout/IconVerticalSolidList"/>
    <dgm:cxn modelId="{D7ED5554-2FDE-4D78-9739-3563E1A2D5FC}" srcId="{A22F6A0A-F03F-41F3-AAB4-835B45741E08}" destId="{65F9320F-CDA9-4C53-B999-360BBCE74AA0}" srcOrd="4" destOrd="0" parTransId="{83CA77A0-C602-40F7-BED3-C0E045C7EC18}" sibTransId="{209806BF-5C36-4553-BAFF-2977DA1CA299}"/>
    <dgm:cxn modelId="{1FFDF284-D14A-4943-B362-337F23852050}" type="presOf" srcId="{A22F6A0A-F03F-41F3-AAB4-835B45741E08}" destId="{2D2825A0-D002-43D2-BD31-BE0FB239FFAF}" srcOrd="0" destOrd="0" presId="urn:microsoft.com/office/officeart/2018/2/layout/IconVerticalSolidList"/>
    <dgm:cxn modelId="{FAD9359D-C10A-448A-BB57-427C55B9BA3D}" type="presOf" srcId="{1A356FA2-D5A5-4025-8C82-D29B765ED46E}" destId="{3B4F23E2-98ED-4CA5-914C-526CE30443CD}" srcOrd="0" destOrd="0" presId="urn:microsoft.com/office/officeart/2018/2/layout/IconVerticalSolidList"/>
    <dgm:cxn modelId="{2AF622A1-BB9C-451F-8B84-F6E9F181FF71}" type="presOf" srcId="{64D19A50-2837-4DDF-95C1-EF551F466F85}" destId="{3D5B6C97-4650-4BE2-B42C-830CA620C4E7}" srcOrd="0" destOrd="0" presId="urn:microsoft.com/office/officeart/2018/2/layout/IconVerticalSolidList"/>
    <dgm:cxn modelId="{986096AE-1C84-4997-9DB4-7E08D7F041CF}" srcId="{A22F6A0A-F03F-41F3-AAB4-835B45741E08}" destId="{1A356FA2-D5A5-4025-8C82-D29B765ED46E}" srcOrd="3" destOrd="0" parTransId="{8578E529-787E-486A-B3D6-3CA6F9EE8D41}" sibTransId="{E82B3DA3-3035-4ACC-9917-7E296BEC106A}"/>
    <dgm:cxn modelId="{3B869BB0-9437-494C-8B5E-C91E6736DC2B}" type="presOf" srcId="{6A1BD479-1C19-41E1-A3E9-ADC6B0E1703F}" destId="{E217864D-5925-4E88-A65E-CD443E5F891D}" srcOrd="0" destOrd="0" presId="urn:microsoft.com/office/officeart/2018/2/layout/IconVerticalSolidList"/>
    <dgm:cxn modelId="{7310ACCA-F944-47F0-B6E5-A0F6BB701F36}" srcId="{A22F6A0A-F03F-41F3-AAB4-835B45741E08}" destId="{6A1BD479-1C19-41E1-A3E9-ADC6B0E1703F}" srcOrd="0" destOrd="0" parTransId="{B290CF9C-1735-42D1-AE3D-B83368C6082A}" sibTransId="{65A068C7-2B9E-4F57-B897-517D61D9D1D5}"/>
    <dgm:cxn modelId="{C761EFD1-6921-4BF7-B14E-C1349D745248}" type="presOf" srcId="{65F9320F-CDA9-4C53-B999-360BBCE74AA0}" destId="{905BC527-9C37-4FFF-9807-994BC8393C29}" srcOrd="0" destOrd="0" presId="urn:microsoft.com/office/officeart/2018/2/layout/IconVerticalSolidList"/>
    <dgm:cxn modelId="{498229DA-2D6B-43F2-B8CA-4725299EA2BB}" srcId="{A22F6A0A-F03F-41F3-AAB4-835B45741E08}" destId="{64D19A50-2837-4DDF-95C1-EF551F466F85}" srcOrd="1" destOrd="0" parTransId="{5BB0D8DE-F11E-403A-AF60-8A3645B0713E}" sibTransId="{400764FB-CE60-4127-B445-72841D4E2E2B}"/>
    <dgm:cxn modelId="{448930A7-390F-490C-AF06-83B9D279CE47}" type="presParOf" srcId="{2D2825A0-D002-43D2-BD31-BE0FB239FFAF}" destId="{B862FD15-F2A4-4FEA-BB51-D7BF2E3898A5}" srcOrd="0" destOrd="0" presId="urn:microsoft.com/office/officeart/2018/2/layout/IconVerticalSolidList"/>
    <dgm:cxn modelId="{228A13A4-864C-4597-A6C0-0FD438851D6F}" type="presParOf" srcId="{B862FD15-F2A4-4FEA-BB51-D7BF2E3898A5}" destId="{B2C28072-9F10-462D-A8C8-80147E97B239}" srcOrd="0" destOrd="0" presId="urn:microsoft.com/office/officeart/2018/2/layout/IconVerticalSolidList"/>
    <dgm:cxn modelId="{2AD529A3-C92B-4629-9ACC-A6F7886E456D}" type="presParOf" srcId="{B862FD15-F2A4-4FEA-BB51-D7BF2E3898A5}" destId="{26FF2772-4D7A-46E7-A300-96D2C1852AEC}" srcOrd="1" destOrd="0" presId="urn:microsoft.com/office/officeart/2018/2/layout/IconVerticalSolidList"/>
    <dgm:cxn modelId="{1A6C9EF3-218C-434C-90F6-44CAF4F4958A}" type="presParOf" srcId="{B862FD15-F2A4-4FEA-BB51-D7BF2E3898A5}" destId="{8AB12237-1D17-45F5-AB81-F1F9B6B9E079}" srcOrd="2" destOrd="0" presId="urn:microsoft.com/office/officeart/2018/2/layout/IconVerticalSolidList"/>
    <dgm:cxn modelId="{D6ED902F-8BFB-49AC-AF21-1262A690E5F5}" type="presParOf" srcId="{B862FD15-F2A4-4FEA-BB51-D7BF2E3898A5}" destId="{E217864D-5925-4E88-A65E-CD443E5F891D}" srcOrd="3" destOrd="0" presId="urn:microsoft.com/office/officeart/2018/2/layout/IconVerticalSolidList"/>
    <dgm:cxn modelId="{2552E469-62BC-45E0-9B72-1AF18087F33C}" type="presParOf" srcId="{2D2825A0-D002-43D2-BD31-BE0FB239FFAF}" destId="{535D5470-8F69-4177-A86F-414D690F37E3}" srcOrd="1" destOrd="0" presId="urn:microsoft.com/office/officeart/2018/2/layout/IconVerticalSolidList"/>
    <dgm:cxn modelId="{1066339A-89B2-4E6B-9416-9ECB6C7C1DFB}" type="presParOf" srcId="{2D2825A0-D002-43D2-BD31-BE0FB239FFAF}" destId="{C2574062-EB00-455B-97D7-6E0C85666645}" srcOrd="2" destOrd="0" presId="urn:microsoft.com/office/officeart/2018/2/layout/IconVerticalSolidList"/>
    <dgm:cxn modelId="{24D8FD6E-1094-4257-914E-91A4A70736C9}" type="presParOf" srcId="{C2574062-EB00-455B-97D7-6E0C85666645}" destId="{F538F97E-1F57-424D-B664-67079E1C4330}" srcOrd="0" destOrd="0" presId="urn:microsoft.com/office/officeart/2018/2/layout/IconVerticalSolidList"/>
    <dgm:cxn modelId="{5CFBA9B6-2402-4C2F-A65F-7BA244F384E8}" type="presParOf" srcId="{C2574062-EB00-455B-97D7-6E0C85666645}" destId="{F7F6995C-1EA9-452B-A7CD-AB17803C1470}" srcOrd="1" destOrd="0" presId="urn:microsoft.com/office/officeart/2018/2/layout/IconVerticalSolidList"/>
    <dgm:cxn modelId="{FD1C8E12-C4FE-4C60-B982-C059DB72B282}" type="presParOf" srcId="{C2574062-EB00-455B-97D7-6E0C85666645}" destId="{747FECE8-20D1-460F-A775-8A8542DA8B50}" srcOrd="2" destOrd="0" presId="urn:microsoft.com/office/officeart/2018/2/layout/IconVerticalSolidList"/>
    <dgm:cxn modelId="{AD1C7633-D455-4C0B-9633-2F7D04551D08}" type="presParOf" srcId="{C2574062-EB00-455B-97D7-6E0C85666645}" destId="{3D5B6C97-4650-4BE2-B42C-830CA620C4E7}" srcOrd="3" destOrd="0" presId="urn:microsoft.com/office/officeart/2018/2/layout/IconVerticalSolidList"/>
    <dgm:cxn modelId="{ABB2F42B-D030-4DFA-ABC8-B261E3C17630}" type="presParOf" srcId="{2D2825A0-D002-43D2-BD31-BE0FB239FFAF}" destId="{E6366ECA-B5EE-460A-B95B-98670F9EDC99}" srcOrd="3" destOrd="0" presId="urn:microsoft.com/office/officeart/2018/2/layout/IconVerticalSolidList"/>
    <dgm:cxn modelId="{F8B769D3-7B63-4F87-B86E-57F578D9FCFA}" type="presParOf" srcId="{2D2825A0-D002-43D2-BD31-BE0FB239FFAF}" destId="{6FD062A5-65D1-4556-837B-51D84F7DE98A}" srcOrd="4" destOrd="0" presId="urn:microsoft.com/office/officeart/2018/2/layout/IconVerticalSolidList"/>
    <dgm:cxn modelId="{8C09703A-02AB-448F-BCD5-56A8D60A6E96}" type="presParOf" srcId="{6FD062A5-65D1-4556-837B-51D84F7DE98A}" destId="{EF435805-030A-431F-BFED-4F942821601D}" srcOrd="0" destOrd="0" presId="urn:microsoft.com/office/officeart/2018/2/layout/IconVerticalSolidList"/>
    <dgm:cxn modelId="{22ED836C-F655-43B6-AAA1-CF0C6B925D06}" type="presParOf" srcId="{6FD062A5-65D1-4556-837B-51D84F7DE98A}" destId="{43860742-9F09-4BDC-938A-EF1ECC0D37E3}" srcOrd="1" destOrd="0" presId="urn:microsoft.com/office/officeart/2018/2/layout/IconVerticalSolidList"/>
    <dgm:cxn modelId="{3A60D944-4758-4CDC-B371-4421C5921145}" type="presParOf" srcId="{6FD062A5-65D1-4556-837B-51D84F7DE98A}" destId="{BC9C8ADB-AB77-4F81-96F4-EF48DC3497D2}" srcOrd="2" destOrd="0" presId="urn:microsoft.com/office/officeart/2018/2/layout/IconVerticalSolidList"/>
    <dgm:cxn modelId="{1E737DF1-A8BA-4A1A-AE12-861F8A49C3C3}" type="presParOf" srcId="{6FD062A5-65D1-4556-837B-51D84F7DE98A}" destId="{69C8DAEC-1FC4-4FDD-AB68-E2B940329E4F}" srcOrd="3" destOrd="0" presId="urn:microsoft.com/office/officeart/2018/2/layout/IconVerticalSolidList"/>
    <dgm:cxn modelId="{782D27DD-1CC4-4E69-AC24-127AD25FF58B}" type="presParOf" srcId="{2D2825A0-D002-43D2-BD31-BE0FB239FFAF}" destId="{52AD6FF2-4995-4279-8659-98CE7FDB252C}" srcOrd="5" destOrd="0" presId="urn:microsoft.com/office/officeart/2018/2/layout/IconVerticalSolidList"/>
    <dgm:cxn modelId="{E4091CFB-76F9-4575-A152-D8782945CE6D}" type="presParOf" srcId="{2D2825A0-D002-43D2-BD31-BE0FB239FFAF}" destId="{001763F8-C9DC-4C92-B299-DE9154AABD9E}" srcOrd="6" destOrd="0" presId="urn:microsoft.com/office/officeart/2018/2/layout/IconVerticalSolidList"/>
    <dgm:cxn modelId="{28D4D4B6-B35A-4E62-851D-68CA98071289}" type="presParOf" srcId="{001763F8-C9DC-4C92-B299-DE9154AABD9E}" destId="{17D266E1-FFE6-4772-B04D-1307BC492640}" srcOrd="0" destOrd="0" presId="urn:microsoft.com/office/officeart/2018/2/layout/IconVerticalSolidList"/>
    <dgm:cxn modelId="{1A6F672A-C070-42C4-8ADF-52FA799CE7D2}" type="presParOf" srcId="{001763F8-C9DC-4C92-B299-DE9154AABD9E}" destId="{E959E702-3A88-4D04-8D01-0F29B860C53E}" srcOrd="1" destOrd="0" presId="urn:microsoft.com/office/officeart/2018/2/layout/IconVerticalSolidList"/>
    <dgm:cxn modelId="{72F2231E-962D-474C-8D39-BF8C58E54C7F}" type="presParOf" srcId="{001763F8-C9DC-4C92-B299-DE9154AABD9E}" destId="{EEFCA9D7-0B2C-491B-8B9B-D8C7F6CAF717}" srcOrd="2" destOrd="0" presId="urn:microsoft.com/office/officeart/2018/2/layout/IconVerticalSolidList"/>
    <dgm:cxn modelId="{26C7CB2C-E276-4F29-80D8-D5CB08D97B84}" type="presParOf" srcId="{001763F8-C9DC-4C92-B299-DE9154AABD9E}" destId="{3B4F23E2-98ED-4CA5-914C-526CE30443CD}" srcOrd="3" destOrd="0" presId="urn:microsoft.com/office/officeart/2018/2/layout/IconVerticalSolidList"/>
    <dgm:cxn modelId="{C2FAC182-99C5-475C-850A-1B56F5C40DB7}" type="presParOf" srcId="{2D2825A0-D002-43D2-BD31-BE0FB239FFAF}" destId="{AFE896B3-A303-4366-A7EA-774B28A88C44}" srcOrd="7" destOrd="0" presId="urn:microsoft.com/office/officeart/2018/2/layout/IconVerticalSolidList"/>
    <dgm:cxn modelId="{F165100E-DD79-4912-82E9-6D93CDBA8551}" type="presParOf" srcId="{2D2825A0-D002-43D2-BD31-BE0FB239FFAF}" destId="{12BB7B0D-823D-4E4F-A4DC-58CCB2A3038A}" srcOrd="8" destOrd="0" presId="urn:microsoft.com/office/officeart/2018/2/layout/IconVerticalSolidList"/>
    <dgm:cxn modelId="{DF3C92CB-A143-4931-B177-957DDC6F916A}" type="presParOf" srcId="{12BB7B0D-823D-4E4F-A4DC-58CCB2A3038A}" destId="{2AD9F931-067E-4E1A-9566-7EA3B45397E7}" srcOrd="0" destOrd="0" presId="urn:microsoft.com/office/officeart/2018/2/layout/IconVerticalSolidList"/>
    <dgm:cxn modelId="{D514546B-E564-49BB-847C-41566CED9895}" type="presParOf" srcId="{12BB7B0D-823D-4E4F-A4DC-58CCB2A3038A}" destId="{2618EAD8-1B68-4A75-9291-C54822553FCA}" srcOrd="1" destOrd="0" presId="urn:microsoft.com/office/officeart/2018/2/layout/IconVerticalSolidList"/>
    <dgm:cxn modelId="{2832A11E-1AE2-454A-8620-39C642D6EEE7}" type="presParOf" srcId="{12BB7B0D-823D-4E4F-A4DC-58CCB2A3038A}" destId="{F706FC5B-817E-433A-9A24-1F012FAF894C}" srcOrd="2" destOrd="0" presId="urn:microsoft.com/office/officeart/2018/2/layout/IconVerticalSolidList"/>
    <dgm:cxn modelId="{ACB13F86-B5B3-486B-BE3A-E89C3725F4E5}" type="presParOf" srcId="{12BB7B0D-823D-4E4F-A4DC-58CCB2A3038A}" destId="{905BC527-9C37-4FFF-9807-994BC8393C2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0BBD4D-0601-47AA-903C-28C5F386ADBD}">
      <dsp:nvSpPr>
        <dsp:cNvPr id="0" name=""/>
        <dsp:cNvSpPr/>
      </dsp:nvSpPr>
      <dsp:spPr>
        <a:xfrm>
          <a:off x="0" y="0"/>
          <a:ext cx="3375159" cy="484379"/>
        </a:xfrm>
        <a:prstGeom prst="roundRect">
          <a:avLst/>
        </a:prstGeom>
        <a:solidFill>
          <a:srgbClr val="00B050"/>
        </a:solidFill>
        <a:ln w="19050" cap="flat" cmpd="sng" algn="ctr">
          <a:solidFill>
            <a:srgbClr val="FFCE1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bg1"/>
              </a:solidFill>
              <a:latin typeface="+mj-lt"/>
            </a:rPr>
            <a:t>Education</a:t>
          </a:r>
          <a:endParaRPr lang="en-US" sz="2000" kern="1200" dirty="0">
            <a:solidFill>
              <a:schemeClr val="bg1"/>
            </a:solidFill>
            <a:latin typeface="+mj-lt"/>
          </a:endParaRPr>
        </a:p>
      </dsp:txBody>
      <dsp:txXfrm>
        <a:off x="23645" y="23645"/>
        <a:ext cx="3327869" cy="437089"/>
      </dsp:txXfrm>
    </dsp:sp>
    <dsp:sp modelId="{0B8B2439-4F67-4173-B33E-66EB4967E3D6}">
      <dsp:nvSpPr>
        <dsp:cNvPr id="0" name=""/>
        <dsp:cNvSpPr/>
      </dsp:nvSpPr>
      <dsp:spPr>
        <a:xfrm>
          <a:off x="0" y="540902"/>
          <a:ext cx="3375159" cy="484379"/>
        </a:xfrm>
        <a:prstGeom prst="roundRect">
          <a:avLst/>
        </a:prstGeom>
        <a:solidFill>
          <a:srgbClr val="00B050"/>
        </a:solidFill>
        <a:ln w="19050" cap="flat" cmpd="sng" algn="ctr">
          <a:solidFill>
            <a:srgbClr val="FFCE1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solidFill>
                <a:schemeClr val="bg1"/>
              </a:solidFill>
              <a:latin typeface="+mj-lt"/>
            </a:rPr>
            <a:t>Collaboration</a:t>
          </a:r>
          <a:endParaRPr lang="en-US" sz="2000" kern="1200">
            <a:solidFill>
              <a:schemeClr val="bg1"/>
            </a:solidFill>
            <a:latin typeface="+mj-lt"/>
          </a:endParaRPr>
        </a:p>
      </dsp:txBody>
      <dsp:txXfrm>
        <a:off x="23645" y="564547"/>
        <a:ext cx="3327869" cy="437089"/>
      </dsp:txXfrm>
    </dsp:sp>
    <dsp:sp modelId="{6A4ECBB7-4642-4B48-A8B9-533BFE376599}">
      <dsp:nvSpPr>
        <dsp:cNvPr id="0" name=""/>
        <dsp:cNvSpPr/>
      </dsp:nvSpPr>
      <dsp:spPr>
        <a:xfrm>
          <a:off x="0" y="1077122"/>
          <a:ext cx="3375159" cy="484379"/>
        </a:xfrm>
        <a:prstGeom prst="roundRect">
          <a:avLst/>
        </a:prstGeom>
        <a:solidFill>
          <a:srgbClr val="00B050"/>
        </a:solidFill>
        <a:ln w="19050" cap="flat" cmpd="sng" algn="ctr">
          <a:solidFill>
            <a:srgbClr val="FFCE1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bg1"/>
              </a:solidFill>
              <a:latin typeface="+mj-lt"/>
            </a:rPr>
            <a:t>Accessible resources</a:t>
          </a:r>
          <a:endParaRPr lang="en-US" sz="2000" kern="1200" dirty="0">
            <a:solidFill>
              <a:schemeClr val="bg1"/>
            </a:solidFill>
            <a:latin typeface="+mj-lt"/>
          </a:endParaRPr>
        </a:p>
      </dsp:txBody>
      <dsp:txXfrm>
        <a:off x="23645" y="1100767"/>
        <a:ext cx="3327869" cy="437089"/>
      </dsp:txXfrm>
    </dsp:sp>
    <dsp:sp modelId="{4C083DFA-07A2-4204-BBCB-89BF6987F29B}">
      <dsp:nvSpPr>
        <dsp:cNvPr id="0" name=""/>
        <dsp:cNvSpPr/>
      </dsp:nvSpPr>
      <dsp:spPr>
        <a:xfrm>
          <a:off x="0" y="1613341"/>
          <a:ext cx="3375159" cy="484379"/>
        </a:xfrm>
        <a:prstGeom prst="roundRect">
          <a:avLst/>
        </a:prstGeom>
        <a:solidFill>
          <a:srgbClr val="00B050"/>
        </a:solidFill>
        <a:ln w="19050" cap="flat" cmpd="sng" algn="ctr">
          <a:solidFill>
            <a:srgbClr val="FFCE1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  <a:latin typeface="+mj-lt"/>
            </a:rPr>
            <a:t>Teacher support</a:t>
          </a:r>
        </a:p>
      </dsp:txBody>
      <dsp:txXfrm>
        <a:off x="23645" y="1636986"/>
        <a:ext cx="3327869" cy="437089"/>
      </dsp:txXfrm>
    </dsp:sp>
    <dsp:sp modelId="{9260783E-2E87-45CD-8B53-B3A55F08C062}">
      <dsp:nvSpPr>
        <dsp:cNvPr id="0" name=""/>
        <dsp:cNvSpPr/>
      </dsp:nvSpPr>
      <dsp:spPr>
        <a:xfrm>
          <a:off x="0" y="2149561"/>
          <a:ext cx="3375159" cy="484379"/>
        </a:xfrm>
        <a:prstGeom prst="roundRect">
          <a:avLst/>
        </a:prstGeom>
        <a:solidFill>
          <a:srgbClr val="00B050"/>
        </a:solidFill>
        <a:ln w="19050" cap="flat" cmpd="sng" algn="ctr">
          <a:solidFill>
            <a:srgbClr val="FFCE1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bg1"/>
              </a:solidFill>
              <a:latin typeface="+mj-lt"/>
            </a:rPr>
            <a:t>Outreach in schools</a:t>
          </a:r>
          <a:endParaRPr lang="en-US" sz="2000" kern="1200" dirty="0">
            <a:solidFill>
              <a:schemeClr val="bg1"/>
            </a:solidFill>
            <a:latin typeface="+mj-lt"/>
          </a:endParaRPr>
        </a:p>
      </dsp:txBody>
      <dsp:txXfrm>
        <a:off x="23645" y="2173206"/>
        <a:ext cx="3327869" cy="437089"/>
      </dsp:txXfrm>
    </dsp:sp>
    <dsp:sp modelId="{F0DEB0B4-A8CF-4533-A051-577E7DADD61B}">
      <dsp:nvSpPr>
        <dsp:cNvPr id="0" name=""/>
        <dsp:cNvSpPr/>
      </dsp:nvSpPr>
      <dsp:spPr>
        <a:xfrm>
          <a:off x="0" y="2685782"/>
          <a:ext cx="3375159" cy="484379"/>
        </a:xfrm>
        <a:prstGeom prst="roundRect">
          <a:avLst/>
        </a:prstGeom>
        <a:solidFill>
          <a:srgbClr val="00B050"/>
        </a:solidFill>
        <a:ln w="19050" cap="flat" cmpd="sng" algn="ctr">
          <a:solidFill>
            <a:srgbClr val="FFCE1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bg1"/>
              </a:solidFill>
              <a:latin typeface="+mj-lt"/>
            </a:rPr>
            <a:t>Public engagement</a:t>
          </a:r>
          <a:endParaRPr lang="en-US" sz="2000" kern="1200" dirty="0">
            <a:solidFill>
              <a:schemeClr val="bg1"/>
            </a:solidFill>
            <a:latin typeface="+mj-lt"/>
          </a:endParaRPr>
        </a:p>
      </dsp:txBody>
      <dsp:txXfrm>
        <a:off x="23645" y="2709427"/>
        <a:ext cx="3327869" cy="4370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C28072-9F10-462D-A8C8-80147E97B239}">
      <dsp:nvSpPr>
        <dsp:cNvPr id="0" name=""/>
        <dsp:cNvSpPr/>
      </dsp:nvSpPr>
      <dsp:spPr>
        <a:xfrm>
          <a:off x="0" y="3399"/>
          <a:ext cx="5539547" cy="72408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FF2772-4D7A-46E7-A300-96D2C1852AEC}">
      <dsp:nvSpPr>
        <dsp:cNvPr id="0" name=""/>
        <dsp:cNvSpPr/>
      </dsp:nvSpPr>
      <dsp:spPr>
        <a:xfrm>
          <a:off x="219037" y="166319"/>
          <a:ext cx="398249" cy="3982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17864D-5925-4E88-A65E-CD443E5F891D}">
      <dsp:nvSpPr>
        <dsp:cNvPr id="0" name=""/>
        <dsp:cNvSpPr/>
      </dsp:nvSpPr>
      <dsp:spPr>
        <a:xfrm>
          <a:off x="836323" y="3399"/>
          <a:ext cx="4703224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Nature-Deficit Disorder</a:t>
          </a:r>
          <a:endParaRPr lang="en-US" sz="1800" kern="1200" dirty="0"/>
        </a:p>
      </dsp:txBody>
      <dsp:txXfrm>
        <a:off x="836323" y="3399"/>
        <a:ext cx="4703224" cy="724089"/>
      </dsp:txXfrm>
    </dsp:sp>
    <dsp:sp modelId="{F538F97E-1F57-424D-B664-67079E1C4330}">
      <dsp:nvSpPr>
        <dsp:cNvPr id="0" name=""/>
        <dsp:cNvSpPr/>
      </dsp:nvSpPr>
      <dsp:spPr>
        <a:xfrm>
          <a:off x="0" y="908511"/>
          <a:ext cx="5539547" cy="72408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F6995C-1EA9-452B-A7CD-AB17803C1470}">
      <dsp:nvSpPr>
        <dsp:cNvPr id="0" name=""/>
        <dsp:cNvSpPr/>
      </dsp:nvSpPr>
      <dsp:spPr>
        <a:xfrm>
          <a:off x="219037" y="1071431"/>
          <a:ext cx="398249" cy="3982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5B6C97-4650-4BE2-B42C-830CA620C4E7}">
      <dsp:nvSpPr>
        <dsp:cNvPr id="0" name=""/>
        <dsp:cNvSpPr/>
      </dsp:nvSpPr>
      <dsp:spPr>
        <a:xfrm>
          <a:off x="836323" y="908511"/>
          <a:ext cx="4703224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Plant Awareness Disparity</a:t>
          </a:r>
          <a:endParaRPr lang="en-US" sz="1800" kern="1200" dirty="0"/>
        </a:p>
      </dsp:txBody>
      <dsp:txXfrm>
        <a:off x="836323" y="908511"/>
        <a:ext cx="4703224" cy="724089"/>
      </dsp:txXfrm>
    </dsp:sp>
    <dsp:sp modelId="{EF435805-030A-431F-BFED-4F942821601D}">
      <dsp:nvSpPr>
        <dsp:cNvPr id="0" name=""/>
        <dsp:cNvSpPr/>
      </dsp:nvSpPr>
      <dsp:spPr>
        <a:xfrm>
          <a:off x="0" y="1813624"/>
          <a:ext cx="5539547" cy="72408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860742-9F09-4BDC-938A-EF1ECC0D37E3}">
      <dsp:nvSpPr>
        <dsp:cNvPr id="0" name=""/>
        <dsp:cNvSpPr/>
      </dsp:nvSpPr>
      <dsp:spPr>
        <a:xfrm>
          <a:off x="219037" y="1976544"/>
          <a:ext cx="398249" cy="39824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C8DAEC-1FC4-4FDD-AB68-E2B940329E4F}">
      <dsp:nvSpPr>
        <dsp:cNvPr id="0" name=""/>
        <dsp:cNvSpPr/>
      </dsp:nvSpPr>
      <dsp:spPr>
        <a:xfrm>
          <a:off x="836323" y="1813624"/>
          <a:ext cx="4703224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Declining practical work in secondary school</a:t>
          </a:r>
          <a:endParaRPr lang="en-US" sz="1800" kern="1200" dirty="0"/>
        </a:p>
      </dsp:txBody>
      <dsp:txXfrm>
        <a:off x="836323" y="1813624"/>
        <a:ext cx="4703224" cy="724089"/>
      </dsp:txXfrm>
    </dsp:sp>
    <dsp:sp modelId="{17D266E1-FFE6-4772-B04D-1307BC492640}">
      <dsp:nvSpPr>
        <dsp:cNvPr id="0" name=""/>
        <dsp:cNvSpPr/>
      </dsp:nvSpPr>
      <dsp:spPr>
        <a:xfrm>
          <a:off x="0" y="2718736"/>
          <a:ext cx="5539547" cy="72408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59E702-3A88-4D04-8D01-0F29B860C53E}">
      <dsp:nvSpPr>
        <dsp:cNvPr id="0" name=""/>
        <dsp:cNvSpPr/>
      </dsp:nvSpPr>
      <dsp:spPr>
        <a:xfrm>
          <a:off x="219037" y="2881656"/>
          <a:ext cx="398249" cy="39824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4F23E2-98ED-4CA5-914C-526CE30443CD}">
      <dsp:nvSpPr>
        <dsp:cNvPr id="0" name=""/>
        <dsp:cNvSpPr/>
      </dsp:nvSpPr>
      <dsp:spPr>
        <a:xfrm>
          <a:off x="836323" y="2718736"/>
          <a:ext cx="4703224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Barriers to using microscopes and microscopy</a:t>
          </a:r>
          <a:endParaRPr lang="en-US" sz="1800" kern="1200" dirty="0"/>
        </a:p>
      </dsp:txBody>
      <dsp:txXfrm>
        <a:off x="836323" y="2718736"/>
        <a:ext cx="4703224" cy="724089"/>
      </dsp:txXfrm>
    </dsp:sp>
    <dsp:sp modelId="{2AD9F931-067E-4E1A-9566-7EA3B45397E7}">
      <dsp:nvSpPr>
        <dsp:cNvPr id="0" name=""/>
        <dsp:cNvSpPr/>
      </dsp:nvSpPr>
      <dsp:spPr>
        <a:xfrm>
          <a:off x="0" y="3623848"/>
          <a:ext cx="5539547" cy="72408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18EAD8-1B68-4A75-9291-C54822553FCA}">
      <dsp:nvSpPr>
        <dsp:cNvPr id="0" name=""/>
        <dsp:cNvSpPr/>
      </dsp:nvSpPr>
      <dsp:spPr>
        <a:xfrm>
          <a:off x="219037" y="3786768"/>
          <a:ext cx="398249" cy="39824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5BC527-9C37-4FFF-9807-994BC8393C29}">
      <dsp:nvSpPr>
        <dsp:cNvPr id="0" name=""/>
        <dsp:cNvSpPr/>
      </dsp:nvSpPr>
      <dsp:spPr>
        <a:xfrm>
          <a:off x="836323" y="3623848"/>
          <a:ext cx="4703224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Declining and variable science capital in primary and secondary</a:t>
          </a:r>
          <a:endParaRPr lang="en-US" sz="1800" kern="1200" dirty="0"/>
        </a:p>
      </dsp:txBody>
      <dsp:txXfrm>
        <a:off x="836323" y="3623848"/>
        <a:ext cx="4703224" cy="7240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07CA4C-448F-472C-B55C-FAAA8D4C9AB0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CC236-EDF9-46D6-B399-B8745A87F9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728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sca_esv=e29a0f7d83c65850&amp;rlz=1C1UEAD_enGB1138GB1146&amp;cs=0&amp;sxsrf=AE3TifOE0G-tES8h6rRaf9Z1Gg6GEXBZ8A%3A1751816860058&amp;q=Caenorhabditis+elegans&amp;sa=X&amp;ved=2ahUKEwjgxvesyqiOAxUyYEEAHRygGK4QxccNegQIAxAB&amp;mstk=AUtExfCH5LMBFUv1TjlSnew6jWmTWyus6jnFrYcHeRCuMMAoKvoVj0MWe5MaY1aZGGItbrLRV997rlHXpEr0WPGUYUX8R8dN-nuBW1H96FtIhvR443aiaeahIsabApZzTiEpMbm79ljhFD7ELDKsGOUofqbnTOWNdJVGUuUrUtjtK2elAkICT-ctTs1RCdCCX88Z_jlGXCXI65ZBVzGmh7QaYmX810-mQqZpJojt4gtblfEbM1PKdcod_c474UXce-HKTwM_pAPQiM2s25qmg9xPelzDyxzpKNgkBPCIdGkWdWJTug&amp;csui=3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81C7EE-3108-4D2B-8777-B911F5028C8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6609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2CC236-EDF9-46D6-B399-B8745A87F96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755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06568-A579-0EC8-BCD7-882C38C6F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12B762-2992-2E51-C2E7-59A1F51711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6811D1-EC16-847F-2813-6AA6D69F1C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5DE11-B043-4899-0F28-8D5D9FA161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81C7EE-3108-4D2B-8777-B911F5028C8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803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2CC236-EDF9-46D6-B399-B8745A87F96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985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2CC236-EDF9-46D6-B399-B8745A87F96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739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EE418-1A7A-0AD3-4B75-B6DA5836B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FCA2FA-E574-A054-848D-0A59517B8B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E301D2-8F2B-1025-9328-5163AEA584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81662-F047-DE79-4695-6CE2E44B56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2CC236-EDF9-46D6-B399-B8745A87F96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502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2CC236-EDF9-46D6-B399-B8745A87F966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137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5853B-13FB-4A40-A7B1-CF17874B4F8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321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2CC236-EDF9-46D6-B399-B8745A87F966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938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 dirty="0">
                <a:solidFill>
                  <a:srgbClr val="001D35"/>
                </a:solidFill>
                <a:effectLst/>
                <a:latin typeface="Google Sans"/>
              </a:rPr>
              <a:t>The nematode </a:t>
            </a:r>
            <a:r>
              <a:rPr lang="en-GB" b="0" i="0" dirty="0">
                <a:solidFill>
                  <a:srgbClr val="001D35"/>
                </a:solidFill>
                <a:effectLst/>
                <a:latin typeface="Google Sans"/>
                <a:hlinkClick r:id="rId3"/>
              </a:rPr>
              <a:t>Caenorhabditis elegans</a:t>
            </a:r>
            <a:r>
              <a:rPr lang="en-GB" b="0" i="0" dirty="0">
                <a:solidFill>
                  <a:srgbClr val="001D35"/>
                </a:solidFill>
                <a:effectLst/>
                <a:latin typeface="Google Sans"/>
              </a:rPr>
              <a:t>, a well-studied model organism, has a genome of approximately 100 Mb. 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2CC236-EDF9-46D6-B399-B8745A87F966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1811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2CC236-EDF9-46D6-B399-B8745A87F966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106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2CC236-EDF9-46D6-B399-B8745A87F966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2632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2CC236-EDF9-46D6-B399-B8745A87F966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5757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094ABD-F53D-49FF-9329-30D193E885D8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5361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2CC236-EDF9-46D6-B399-B8745A87F966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9352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2CC236-EDF9-46D6-B399-B8745A87F966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0720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BE0FA-670A-12A4-33E2-3AFB9EB51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F088D6-4B4F-F090-D238-336707DC39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40E440-31D0-265A-156F-A4DDF96562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D6474D-BB26-B62C-7857-DDE8AC4EE6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81C7EE-3108-4D2B-8777-B911F5028C80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764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8DEC0-A049-753D-0755-E3AC2CB9D3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50FA35-DFF2-B351-3225-0F8642E2CA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EB2B7F-DD09-3B17-D681-19AEDD70E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0BA7-913A-4813-90BF-E6BCFF5F6F06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FE73C-F48E-A342-FC89-C79BCD51A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35D85-3A1B-AA07-CBF1-21CF57E59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9BE3-ADBE-45E0-82E3-6E4E3FC2C4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436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3EEAB-7C8D-47A3-1FBB-BE707432E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6B033-5C71-7C02-3D92-A8C6C59CF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E5768-EFCB-DF64-6285-0946C9336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0BA7-913A-4813-90BF-E6BCFF5F6F06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1AEBA-FB6D-F1B3-684F-B1E0ED644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CD005-9176-D114-674B-F639D9FE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9BE3-ADBE-45E0-82E3-6E4E3FC2C4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234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1C957-89DA-EC3A-CE1B-7E52B3466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E6DF08-CFE3-B45B-1BC9-5C4A2366E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5AC14D-166F-82D5-D841-630E3C269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0BA7-913A-4813-90BF-E6BCFF5F6F06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2C83F-BD1B-B50B-A145-B437F4B09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5C206-6CAC-385D-AB5B-3720B8209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9BE3-ADBE-45E0-82E3-6E4E3FC2C4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269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CE4A1-E9DA-0742-826F-4C243552D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0D9B3-B786-FBCE-4517-6B119B67DF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16D074-58E1-6503-4AB4-5038F8535C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502F9-B945-2990-844E-B8536E1CA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0BA7-913A-4813-90BF-E6BCFF5F6F06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D861BA-6A72-AF94-3BDA-DB0F31582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7E02C1-C7AC-98C0-D8A2-3D64CEB41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9BE3-ADBE-45E0-82E3-6E4E3FC2C4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986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80E0C-D5CD-3181-97AF-358E18139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826232-0B33-FA54-9C05-43938770A2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DDC29B-BBE4-6088-C3B9-BA65B321A1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4A54F2-83A2-D7D8-CE07-E1C7F908B3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A4F18B-5D4C-3BA8-BB9A-BC6FB90B1A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8A76C3-2472-6752-C428-792C0F45D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0BA7-913A-4813-90BF-E6BCFF5F6F06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B6C0AC-12F4-51BE-D38B-AA97689D4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D92E63-CDC6-7B36-3295-CE7182015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9BE3-ADBE-45E0-82E3-6E4E3FC2C4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897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738B5-B369-C3A4-FD08-32C21C7E3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BD3F1B-7E3B-A151-63B7-B840AA61D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0BA7-913A-4813-90BF-E6BCFF5F6F06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321193-5B54-62B0-9957-B52CF5F90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B513B4-974F-7FFA-4709-0EC469489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9BE3-ADBE-45E0-82E3-6E4E3FC2C4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507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0FE321-8590-3170-AB75-5E8C217F8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0BA7-913A-4813-90BF-E6BCFF5F6F06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6998B7-822B-9D4B-FBAC-1BB6DE0A0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CC70D-B573-2E94-3CC5-6A3C7AA37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9BE3-ADBE-45E0-82E3-6E4E3FC2C4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610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09497-1846-D609-828E-812E41A63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C020E-78E9-9A7C-1216-0CFA1BDC2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D7E56-06EF-A693-44F4-496CBA49A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C8C260-1306-31FD-FE75-5A888A0CB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0BA7-913A-4813-90BF-E6BCFF5F6F06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D41C47-753B-212D-3A84-71BFD855B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99D3A5-76DD-DCFB-75F9-5336D9FE7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9BE3-ADBE-45E0-82E3-6E4E3FC2C4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353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CD060-79C2-6E83-5F81-3C10A4381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503893-7421-85D0-972F-E6E52EDE09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4EAC3-419A-B9CB-A3DF-CB9F61981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2BA493-88A0-C66C-90CA-C1A946D02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0BA7-913A-4813-90BF-E6BCFF5F6F06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1E1A3-2C95-D698-0160-BB94EDF1A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ED51C2-518E-D175-4FD7-681185C6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9BE3-ADBE-45E0-82E3-6E4E3FC2C4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43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BA04E-DB80-DDED-51D0-0F972DDC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29F962-8AEA-9CB7-6E49-B95AEDFFDF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9B5038-B8C5-1F47-F620-293270D8D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0BA7-913A-4813-90BF-E6BCFF5F6F06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35A06-A4B2-2606-F430-FC28CC3F4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E9D6E-900D-891A-A4A2-BCC4A0F43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9BE3-ADBE-45E0-82E3-6E4E3FC2C4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35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FA23C6-9F17-6B8E-C891-CB904F07A8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77374A-48BD-5257-51D6-9BF8346E3F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D12E99-9D1B-2677-9F4F-198A579C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0BA7-913A-4813-90BF-E6BCFF5F6F06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7AF24-DDAF-9459-451E-3B2843F28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9BA7B5-17B9-34FB-EBDA-8CA42CE08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9BE3-ADBE-45E0-82E3-6E4E3FC2C4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168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40ECFB-8805-E57F-5C7F-5F9AA1AE4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C48F6-1269-95E3-B9F7-4F41F7891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490BB-855A-50AA-9915-1D2FE737FE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BA0BA7-913A-4813-90BF-E6BCFF5F6F06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ECDD5-4561-0231-55DA-D28118045F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241804-136A-AD96-4950-688069B651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BA9BE3-ADBE-45E0-82E3-6E4E3FC2C4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960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image" Target="../media/image21.png"/><Relationship Id="rId3" Type="http://schemas.openxmlformats.org/officeDocument/2006/relationships/image" Target="../media/image1.jpeg"/><Relationship Id="rId21" Type="http://schemas.openxmlformats.org/officeDocument/2006/relationships/diagramQuickStyle" Target="../diagrams/quickStyle1.xml"/><Relationship Id="rId7" Type="http://schemas.openxmlformats.org/officeDocument/2006/relationships/image" Target="../media/image10.jpeg"/><Relationship Id="rId12" Type="http://schemas.openxmlformats.org/officeDocument/2006/relationships/image" Target="../media/image15.png"/><Relationship Id="rId17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9.png"/><Relationship Id="rId20" Type="http://schemas.openxmlformats.org/officeDocument/2006/relationships/diagramLayout" Target="../diagrams/layou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5" Type="http://schemas.openxmlformats.org/officeDocument/2006/relationships/image" Target="../media/image18.jpeg"/><Relationship Id="rId23" Type="http://schemas.microsoft.com/office/2007/relationships/diagramDrawing" Target="../diagrams/drawing1.xml"/><Relationship Id="rId10" Type="http://schemas.openxmlformats.org/officeDocument/2006/relationships/image" Target="../media/image13.jpeg"/><Relationship Id="rId19" Type="http://schemas.openxmlformats.org/officeDocument/2006/relationships/diagramData" Target="../diagrams/data1.xml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Relationship Id="rId22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jpe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elagicpublishing.com/products/moss-safari" TargetMode="External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elagicpublishing.com/products/moss-safari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hdphoto" Target="../media/hdphoto1.wdp"/><Relationship Id="rId7" Type="http://schemas.openxmlformats.org/officeDocument/2006/relationships/image" Target="../media/image3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microsoft.com/office/2007/relationships/hdphoto" Target="../media/hdphoto2.wdp"/><Relationship Id="rId10" Type="http://schemas.microsoft.com/office/2007/relationships/hdphoto" Target="../media/hdphoto3.wdp"/><Relationship Id="rId4" Type="http://schemas.openxmlformats.org/officeDocument/2006/relationships/image" Target="../media/image72.png"/><Relationship Id="rId9" Type="http://schemas.openxmlformats.org/officeDocument/2006/relationships/image" Target="../media/image74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microsoft.com/office/2007/relationships/hdphoto" Target="../media/hdphoto1.wdp"/><Relationship Id="rId4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7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sualcapitalist.com/all-the-biomass-of-earth-in-one-graphic/" TargetMode="External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hyperlink" Target="https://ecoevocommunity.nature.com/posts/51125-soil-nematodes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transmitter.org/spectrum/new-maps-of-neuronal-connections-reveal-roundworms-wirin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obelprize.org/prizes/medicine/2002/press-release/" TargetMode="Externa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utdoorhaber.com/cevre/15-milyon-ton-mikroplastik-deniz-tabanini-kirletiyor" TargetMode="External"/><Relationship Id="rId3" Type="http://schemas.openxmlformats.org/officeDocument/2006/relationships/hyperlink" Target="https://www.sciencedirect.com/science/article/pii/S0304389423003527" TargetMode="External"/><Relationship Id="rId7" Type="http://schemas.openxmlformats.org/officeDocument/2006/relationships/image" Target="../media/image91.jpeg"/><Relationship Id="rId12" Type="http://schemas.openxmlformats.org/officeDocument/2006/relationships/image" Target="../media/image92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11" Type="http://schemas.openxmlformats.org/officeDocument/2006/relationships/hyperlink" Target="https://www.sciencedirect.com/science/article/pii/S0025326X24000481" TargetMode="External"/><Relationship Id="rId5" Type="http://schemas.openxmlformats.org/officeDocument/2006/relationships/image" Target="../media/image89.png"/><Relationship Id="rId10" Type="http://schemas.openxmlformats.org/officeDocument/2006/relationships/hyperlink" Target="https://doi.org/10.1038/s43247-024-01318-6" TargetMode="External"/><Relationship Id="rId4" Type="http://schemas.openxmlformats.org/officeDocument/2006/relationships/hyperlink" Target="https://www.sciencedirect.com/science/article/pii/S0269749124000228" TargetMode="External"/><Relationship Id="rId9" Type="http://schemas.openxmlformats.org/officeDocument/2006/relationships/hyperlink" Target="https://link.springer.com/article/10.1007/s11356-021-18121-x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sv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3" Type="http://schemas.openxmlformats.org/officeDocument/2006/relationships/image" Target="../media/image99.jpeg"/><Relationship Id="rId7" Type="http://schemas.openxmlformats.org/officeDocument/2006/relationships/hyperlink" Target="https://www.sciencedirect.com/science/article/pii/S2214714418300151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esearchgate.net/publication/341091365" TargetMode="External"/><Relationship Id="rId5" Type="http://schemas.openxmlformats.org/officeDocument/2006/relationships/hyperlink" Target="https://doi.org/10.1093/zoolinnean/zlad157" TargetMode="External"/><Relationship Id="rId10" Type="http://schemas.openxmlformats.org/officeDocument/2006/relationships/hyperlink" Target="http://frictionfire.deviantart.com/art/london-city-fox-100844888" TargetMode="External"/><Relationship Id="rId4" Type="http://schemas.openxmlformats.org/officeDocument/2006/relationships/image" Target="../media/image89.png"/><Relationship Id="rId9" Type="http://schemas.openxmlformats.org/officeDocument/2006/relationships/image" Target="../media/image10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a.chandlergrevatt@brighton.ac.uk" TargetMode="External"/><Relationship Id="rId5" Type="http://schemas.openxmlformats.org/officeDocument/2006/relationships/image" Target="../media/image105.png"/><Relationship Id="rId4" Type="http://schemas.openxmlformats.org/officeDocument/2006/relationships/hyperlink" Target="http://www.mosssafari.com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dO4AtjA9d0J0_gHeQMz31UpPY56eh91fLqQg5d_iNRTjwqww/viewform?usp=sharing&amp;ouid=109059843711450381978" TargetMode="External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png"/><Relationship Id="rId4" Type="http://schemas.openxmlformats.org/officeDocument/2006/relationships/hyperlink" Target="mailto:a.chandlergrevatt@brighton.ac.uk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E133372D-EF87-96E4-D826-E0AA8D2EBD64}"/>
              </a:ext>
            </a:extLst>
          </p:cNvPr>
          <p:cNvSpPr/>
          <p:nvPr/>
        </p:nvSpPr>
        <p:spPr>
          <a:xfrm>
            <a:off x="5511824" y="5408296"/>
            <a:ext cx="1449705" cy="1374342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75D867-DCF1-1B0F-0ADE-1E6DAC7171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14400"/>
            <a:ext cx="9144000" cy="1814304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GB" b="1" dirty="0"/>
              <a:t>Moss Safari</a:t>
            </a:r>
            <a:br>
              <a:rPr lang="en-GB" dirty="0"/>
            </a:br>
            <a:r>
              <a:rPr lang="en-GB" dirty="0"/>
              <a:t>A gateway to microscopy?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F70F02-4D13-9F5C-62F2-AE2F7F2DF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69958"/>
            <a:ext cx="9144000" cy="2087841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endParaRPr lang="en-GB" b="1" dirty="0"/>
          </a:p>
          <a:p>
            <a:r>
              <a:rPr lang="en-GB" b="1" dirty="0"/>
              <a:t>Dr. Andy Chandler Grevatt </a:t>
            </a:r>
            <a:r>
              <a:rPr lang="en-GB" sz="1200" b="1" dirty="0" err="1"/>
              <a:t>CSciTeach</a:t>
            </a:r>
            <a:endParaRPr lang="en-GB" b="1" dirty="0"/>
          </a:p>
          <a:p>
            <a:r>
              <a:rPr lang="en-GB" dirty="0"/>
              <a:t>Founder: Moss Safari</a:t>
            </a:r>
          </a:p>
          <a:p>
            <a:endParaRPr lang="en-GB" dirty="0"/>
          </a:p>
          <a:p>
            <a:r>
              <a:rPr lang="en-GB" dirty="0"/>
              <a:t>Association for Science Education Annual Conference</a:t>
            </a:r>
          </a:p>
          <a:p>
            <a:r>
              <a:rPr lang="en-GB" dirty="0"/>
              <a:t>University of Nottingham, Friday 9</a:t>
            </a:r>
            <a:r>
              <a:rPr lang="en-GB" baseline="30000" dirty="0"/>
              <a:t>th</a:t>
            </a:r>
            <a:r>
              <a:rPr lang="en-GB" dirty="0"/>
              <a:t> January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FCF25-DCCE-7E72-96BF-296B9759C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3DB4-8595-4E81-955F-5E9007515DB4}" type="slidenum">
              <a:rPr lang="en-GB" smtClean="0"/>
              <a:t>1</a:t>
            </a:fld>
            <a:endParaRPr lang="en-GB"/>
          </a:p>
        </p:txBody>
      </p:sp>
      <p:pic>
        <p:nvPicPr>
          <p:cNvPr id="5" name="Picture 4" descr="A white telescope with green text&#10;&#10;AI-generated content may be incorrect.">
            <a:extLst>
              <a:ext uri="{FF2B5EF4-FFF2-40B4-BE49-F238E27FC236}">
                <a16:creationId xmlns:a16="http://schemas.microsoft.com/office/drawing/2014/main" id="{DC16ED2F-29A2-97AC-E32A-AA2E8721DD7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1824" y="5408295"/>
            <a:ext cx="1449705" cy="1449705"/>
          </a:xfrm>
          <a:prstGeom prst="rect">
            <a:avLst/>
          </a:prstGeom>
        </p:spPr>
      </p:pic>
      <p:pic>
        <p:nvPicPr>
          <p:cNvPr id="8" name="Picture 7" descr="A qr code with a dinosaur&#10;&#10;AI-generated content may be incorrect.">
            <a:extLst>
              <a:ext uri="{FF2B5EF4-FFF2-40B4-BE49-F238E27FC236}">
                <a16:creationId xmlns:a16="http://schemas.microsoft.com/office/drawing/2014/main" id="{D10F287D-FF2E-7EF6-A2E0-7C2353F2A60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4036" y="5257799"/>
            <a:ext cx="1589281" cy="158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214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ADD74-F937-881C-0702-8184A3F3B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77A34-D045-C504-6110-11A99AD18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4835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Dr Andy Chandler-Grevatt</a:t>
            </a:r>
          </a:p>
          <a:p>
            <a:r>
              <a:rPr lang="en-GB" b="1" dirty="0">
                <a:solidFill>
                  <a:srgbClr val="4A7426"/>
                </a:solidFill>
              </a:rPr>
              <a:t>Teacher </a:t>
            </a:r>
            <a:r>
              <a:rPr lang="en-GB" dirty="0">
                <a:solidFill>
                  <a:srgbClr val="4A7426"/>
                </a:solidFill>
              </a:rPr>
              <a:t>(</a:t>
            </a:r>
            <a:r>
              <a:rPr lang="en-GB" dirty="0" err="1">
                <a:solidFill>
                  <a:srgbClr val="4A7426"/>
                </a:solidFill>
              </a:rPr>
              <a:t>CSciTeach</a:t>
            </a:r>
            <a:r>
              <a:rPr lang="en-GB" dirty="0">
                <a:solidFill>
                  <a:srgbClr val="4A7426"/>
                </a:solidFill>
              </a:rPr>
              <a:t>)</a:t>
            </a:r>
            <a:r>
              <a:rPr lang="en-GB" b="1" dirty="0">
                <a:solidFill>
                  <a:srgbClr val="4A7426"/>
                </a:solidFill>
              </a:rPr>
              <a:t>, Author, Researcher</a:t>
            </a:r>
          </a:p>
          <a:p>
            <a:r>
              <a:rPr lang="en-GB" dirty="0">
                <a:solidFill>
                  <a:srgbClr val="4A7426"/>
                </a:solidFill>
              </a:rPr>
              <a:t>BSc (Hons) &amp; MSc in Biological Sciences</a:t>
            </a:r>
          </a:p>
          <a:p>
            <a:r>
              <a:rPr lang="en-GB" dirty="0">
                <a:solidFill>
                  <a:srgbClr val="4A7426"/>
                </a:solidFill>
              </a:rPr>
              <a:t>Teacher: Secondary School Science teacher (10 years), University Lecturer in Science Education and Teacher Training (2006-).</a:t>
            </a:r>
          </a:p>
          <a:p>
            <a:r>
              <a:rPr lang="en-GB" dirty="0">
                <a:solidFill>
                  <a:srgbClr val="4A7426"/>
                </a:solidFill>
              </a:rPr>
              <a:t>Author: 96+ textbook / resource publications (OUP)</a:t>
            </a:r>
          </a:p>
          <a:p>
            <a:r>
              <a:rPr lang="en-GB" dirty="0">
                <a:solidFill>
                  <a:srgbClr val="4A7426"/>
                </a:solidFill>
              </a:rPr>
              <a:t>Research: Emotion needs of science teachers, Assessment in Science (EdD, 2010), teaching science</a:t>
            </a:r>
          </a:p>
          <a:p>
            <a:r>
              <a:rPr lang="en-GB" dirty="0">
                <a:solidFill>
                  <a:srgbClr val="4A7426"/>
                </a:solidFill>
              </a:rPr>
              <a:t>Founder, Moss Safari</a:t>
            </a:r>
          </a:p>
          <a:p>
            <a:r>
              <a:rPr lang="en-GB" dirty="0">
                <a:solidFill>
                  <a:srgbClr val="4A7426"/>
                </a:solidFill>
              </a:rPr>
              <a:t>Microscope and moss life enthusiast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9DAC3A-7CF6-408C-32A3-0C2C46296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6550" y="949795"/>
            <a:ext cx="5195929" cy="522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374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7DCD3-2D15-841D-286B-C27635D53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Session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6A5FD-3BF4-7356-6CB2-A6E5D9107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6639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Participants will:</a:t>
            </a:r>
          </a:p>
          <a:p>
            <a:r>
              <a:rPr lang="en-GB" dirty="0"/>
              <a:t>Understand the aims and opportunities for using Moss Safari in lessons or as an extracurricular activity.</a:t>
            </a:r>
          </a:p>
          <a:p>
            <a:r>
              <a:rPr lang="en-GB" dirty="0"/>
              <a:t>Gain new subject knowledge that links key concepts in biological and environmental education to Moss Safari.</a:t>
            </a:r>
          </a:p>
          <a:p>
            <a:r>
              <a:rPr lang="en-GB" dirty="0"/>
              <a:t>Obtain free resources to support teaching biological and environmental concepts through Moss Safari.</a:t>
            </a:r>
          </a:p>
        </p:txBody>
      </p:sp>
      <p:pic>
        <p:nvPicPr>
          <p:cNvPr id="5" name="Picture 4" descr="A group of people in a classroom&#10;&#10;AI-generated content may be incorrect.">
            <a:extLst>
              <a:ext uri="{FF2B5EF4-FFF2-40B4-BE49-F238E27FC236}">
                <a16:creationId xmlns:a16="http://schemas.microsoft.com/office/drawing/2014/main" id="{4EC15B79-44BF-70FA-9B02-56DA1F5122E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7773" y="4432248"/>
            <a:ext cx="2749534" cy="2060627"/>
          </a:xfrm>
          <a:prstGeom prst="rect">
            <a:avLst/>
          </a:prstGeom>
        </p:spPr>
      </p:pic>
      <p:pic>
        <p:nvPicPr>
          <p:cNvPr id="7" name="Picture 6" descr="A person in front of a screen&#10;&#10;AI-generated content may be incorrect.">
            <a:extLst>
              <a:ext uri="{FF2B5EF4-FFF2-40B4-BE49-F238E27FC236}">
                <a16:creationId xmlns:a16="http://schemas.microsoft.com/office/drawing/2014/main" id="{EF8AE61A-5D65-063B-5BD8-437F982F5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1407" y="1027906"/>
            <a:ext cx="2755900" cy="336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186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C2E49D-CA70-5D89-8F4B-1E5B6FE54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93AE453-0D27-C010-A99E-8643AF9E5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4268" y="4527690"/>
            <a:ext cx="2846091" cy="1984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EFA59F-A902-1358-B789-ECA1FF1927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9429" y="267714"/>
            <a:ext cx="9144000" cy="89735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GB" b="1" dirty="0"/>
              <a:t>What is Moss Safari?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C0F8D6-D57D-1896-84C9-D6CE240A0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3DB4-8595-4E81-955F-5E9007515DB4}" type="slidenum">
              <a:rPr lang="en-GB" smtClean="0"/>
              <a:t>4</a:t>
            </a:fld>
            <a:endParaRPr lang="en-GB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ECD4B8E5-ED74-0A97-0264-B4C13AC45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14554" y="4565758"/>
            <a:ext cx="1870601" cy="187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9CA22DB6-62CA-9745-813A-67039941261A}"/>
              </a:ext>
            </a:extLst>
          </p:cNvPr>
          <p:cNvGrpSpPr/>
          <p:nvPr/>
        </p:nvGrpSpPr>
        <p:grpSpPr>
          <a:xfrm>
            <a:off x="187353" y="1547797"/>
            <a:ext cx="4590250" cy="2895068"/>
            <a:chOff x="157208" y="1621581"/>
            <a:chExt cx="4590250" cy="2895068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DF113CE-074A-9EB9-8622-7177E7AC5637}"/>
                </a:ext>
              </a:extLst>
            </p:cNvPr>
            <p:cNvSpPr/>
            <p:nvPr/>
          </p:nvSpPr>
          <p:spPr>
            <a:xfrm>
              <a:off x="157208" y="1621581"/>
              <a:ext cx="4434343" cy="28850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CF7015B-68EB-9A07-ABFC-1F41BA7598AB}"/>
                </a:ext>
              </a:extLst>
            </p:cNvPr>
            <p:cNvGrpSpPr/>
            <p:nvPr/>
          </p:nvGrpSpPr>
          <p:grpSpPr>
            <a:xfrm>
              <a:off x="293073" y="1621581"/>
              <a:ext cx="4454385" cy="2895068"/>
              <a:chOff x="157208" y="1611548"/>
              <a:chExt cx="4454385" cy="2895068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7B660803-AF04-C367-3F4E-B51E6D9557D5}"/>
                  </a:ext>
                </a:extLst>
              </p:cNvPr>
              <p:cNvGrpSpPr/>
              <p:nvPr/>
            </p:nvGrpSpPr>
            <p:grpSpPr>
              <a:xfrm>
                <a:off x="157208" y="1611548"/>
                <a:ext cx="4454385" cy="2895068"/>
                <a:chOff x="202382" y="1744104"/>
                <a:chExt cx="4454385" cy="2895068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EC1CDEE1-180E-2ACB-ED89-4A2AD347A07D}"/>
                    </a:ext>
                  </a:extLst>
                </p:cNvPr>
                <p:cNvGrpSpPr/>
                <p:nvPr/>
              </p:nvGrpSpPr>
              <p:grpSpPr>
                <a:xfrm>
                  <a:off x="236721" y="1973866"/>
                  <a:ext cx="4420046" cy="2407104"/>
                  <a:chOff x="236721" y="1885716"/>
                  <a:chExt cx="4420046" cy="2407104"/>
                </a:xfrm>
              </p:grpSpPr>
              <p:pic>
                <p:nvPicPr>
                  <p:cNvPr id="25" name="Picture 24">
                    <a:extLst>
                      <a:ext uri="{FF2B5EF4-FFF2-40B4-BE49-F238E27FC236}">
                        <a16:creationId xmlns:a16="http://schemas.microsoft.com/office/drawing/2014/main" id="{26373D60-73D9-DCB0-9E9A-B59A7CE5CD9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916543" y="1895747"/>
                    <a:ext cx="2740224" cy="2397073"/>
                  </a:xfrm>
                  <a:prstGeom prst="rect">
                    <a:avLst/>
                  </a:prstGeom>
                </p:spPr>
              </p:pic>
              <p:pic>
                <p:nvPicPr>
                  <p:cNvPr id="26" name="Picture 25" descr="A person holding a small plant&#10;&#10;Description automatically generated">
                    <a:extLst>
                      <a:ext uri="{FF2B5EF4-FFF2-40B4-BE49-F238E27FC236}">
                        <a16:creationId xmlns:a16="http://schemas.microsoft.com/office/drawing/2014/main" id="{71DDC853-809F-F721-9492-727D3A3142B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>
                    <a:off x="125921" y="1996516"/>
                    <a:ext cx="2207242" cy="1985641"/>
                  </a:xfrm>
                  <a:prstGeom prst="rect">
                    <a:avLst/>
                  </a:prstGeom>
                </p:spPr>
              </p:pic>
              <p:pic>
                <p:nvPicPr>
                  <p:cNvPr id="27" name="Picture 26" descr="A close-up of a glass slide&#10;&#10;Description automatically generated">
                    <a:extLst>
                      <a:ext uri="{FF2B5EF4-FFF2-40B4-BE49-F238E27FC236}">
                        <a16:creationId xmlns:a16="http://schemas.microsoft.com/office/drawing/2014/main" id="{AEB767FC-9D17-37CB-A5CB-247C2C3F25F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721" y="2990394"/>
                    <a:ext cx="1981913" cy="1265473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C4203DC-461E-806D-3F49-E2998AD09523}"/>
                    </a:ext>
                  </a:extLst>
                </p:cNvPr>
                <p:cNvSpPr txBox="1"/>
                <p:nvPr/>
              </p:nvSpPr>
              <p:spPr>
                <a:xfrm>
                  <a:off x="202382" y="1744104"/>
                  <a:ext cx="4066842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GB" sz="1400" b="1" i="1" dirty="0">
                      <a:solidFill>
                        <a:srgbClr val="527E2A"/>
                      </a:solidFill>
                    </a:rPr>
                    <a:t>“The simplest thing to do with a microscope”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ADCDACE-E9C0-9C97-AAA4-AD83C9BD8ACB}"/>
                    </a:ext>
                  </a:extLst>
                </p:cNvPr>
                <p:cNvSpPr txBox="1"/>
                <p:nvPr/>
              </p:nvSpPr>
              <p:spPr>
                <a:xfrm>
                  <a:off x="232992" y="4331395"/>
                  <a:ext cx="4036232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GB" sz="1400" i="1" dirty="0">
                      <a:solidFill>
                        <a:srgbClr val="527E2A"/>
                      </a:solidFill>
                    </a:rPr>
                    <a:t>The Moss Squeeze: Soak </a:t>
                  </a:r>
                  <a:r>
                    <a:rPr lang="en-GB" sz="1400" i="1" dirty="0">
                      <a:solidFill>
                        <a:srgbClr val="527E2A"/>
                      </a:solidFill>
                      <a:sym typeface="Wingdings" panose="05000000000000000000" pitchFamily="2" charset="2"/>
                    </a:rPr>
                    <a:t> Squeeze  Observe</a:t>
                  </a:r>
                  <a:endParaRPr lang="en-GB" sz="1400" i="1" dirty="0">
                    <a:solidFill>
                      <a:srgbClr val="527E2A"/>
                    </a:solidFill>
                  </a:endParaRPr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7418544-B92E-05E8-2B05-5EDD14E605A3}"/>
                  </a:ext>
                </a:extLst>
              </p:cNvPr>
              <p:cNvSpPr/>
              <p:nvPr/>
            </p:nvSpPr>
            <p:spPr>
              <a:xfrm>
                <a:off x="4095026" y="4232497"/>
                <a:ext cx="516567" cy="2433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7F6F4C8-DB64-5CAD-4734-564D536370CE}"/>
                  </a:ext>
                </a:extLst>
              </p:cNvPr>
              <p:cNvSpPr/>
              <p:nvPr/>
            </p:nvSpPr>
            <p:spPr>
              <a:xfrm>
                <a:off x="4095026" y="1621581"/>
                <a:ext cx="516567" cy="2433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47" name="Picture 46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32465D1A-1EE8-E706-A8AE-8CC0CF75EBE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3636" y="4615469"/>
            <a:ext cx="2411896" cy="1808922"/>
          </a:xfrm>
          <a:prstGeom prst="rect">
            <a:avLst/>
          </a:prstGeom>
        </p:spPr>
      </p:pic>
      <p:pic>
        <p:nvPicPr>
          <p:cNvPr id="48" name="Picture 2">
            <a:extLst>
              <a:ext uri="{FF2B5EF4-FFF2-40B4-BE49-F238E27FC236}">
                <a16:creationId xmlns:a16="http://schemas.microsoft.com/office/drawing/2014/main" id="{10D2E3A3-380B-5B73-EEDB-81EB5F889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7776" y="4596541"/>
            <a:ext cx="2043215" cy="182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8" descr="A close-up of a chart&#10;&#10;Description automatically generated">
            <a:extLst>
              <a:ext uri="{FF2B5EF4-FFF2-40B4-BE49-F238E27FC236}">
                <a16:creationId xmlns:a16="http://schemas.microsoft.com/office/drawing/2014/main" id="{066ADC6B-82EE-9D29-4B6C-793AB71033E9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039" y="4627333"/>
            <a:ext cx="1498387" cy="183260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DF51292-B9F0-4E3E-9558-879D0A2EBF01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3429" y="4586505"/>
            <a:ext cx="1371509" cy="186685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649E932-D1BB-F1B1-944A-CEE17EA7E076}"/>
              </a:ext>
            </a:extLst>
          </p:cNvPr>
          <p:cNvGrpSpPr/>
          <p:nvPr/>
        </p:nvGrpSpPr>
        <p:grpSpPr>
          <a:xfrm>
            <a:off x="7591678" y="1724232"/>
            <a:ext cx="4783968" cy="2837418"/>
            <a:chOff x="7591678" y="1724232"/>
            <a:chExt cx="4783968" cy="283741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70AFA083-5EC7-63AB-EAD9-B80B5CDDDA5E}"/>
                </a:ext>
              </a:extLst>
            </p:cNvPr>
            <p:cNvGrpSpPr/>
            <p:nvPr/>
          </p:nvGrpSpPr>
          <p:grpSpPr>
            <a:xfrm>
              <a:off x="7591678" y="1724232"/>
              <a:ext cx="4600322" cy="2837418"/>
              <a:chOff x="7434471" y="1638454"/>
              <a:chExt cx="4600322" cy="2837418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F7201A2-210A-F5E7-529D-AA5F82E546EC}"/>
                  </a:ext>
                </a:extLst>
              </p:cNvPr>
              <p:cNvSpPr/>
              <p:nvPr/>
            </p:nvSpPr>
            <p:spPr>
              <a:xfrm>
                <a:off x="7434471" y="1638454"/>
                <a:ext cx="4600322" cy="283741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F0CC5EA2-9990-0767-6A33-2C9AB954747E}"/>
                  </a:ext>
                </a:extLst>
              </p:cNvPr>
              <p:cNvGrpSpPr/>
              <p:nvPr/>
            </p:nvGrpSpPr>
            <p:grpSpPr>
              <a:xfrm>
                <a:off x="7742237" y="1682022"/>
                <a:ext cx="4244549" cy="1853073"/>
                <a:chOff x="7742237" y="1682022"/>
                <a:chExt cx="4244549" cy="1853073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E5689C6B-BF4B-731A-EE1E-756A8CD47493}"/>
                    </a:ext>
                  </a:extLst>
                </p:cNvPr>
                <p:cNvGrpSpPr/>
                <p:nvPr/>
              </p:nvGrpSpPr>
              <p:grpSpPr>
                <a:xfrm>
                  <a:off x="8061605" y="2013023"/>
                  <a:ext cx="3598573" cy="1229162"/>
                  <a:chOff x="7755890" y="2492956"/>
                  <a:chExt cx="3598573" cy="1229162"/>
                </a:xfrm>
              </p:grpSpPr>
              <p:pic>
                <p:nvPicPr>
                  <p:cNvPr id="41" name="Google Shape;145;p6">
                    <a:extLst>
                      <a:ext uri="{FF2B5EF4-FFF2-40B4-BE49-F238E27FC236}">
                        <a16:creationId xmlns:a16="http://schemas.microsoft.com/office/drawing/2014/main" id="{F8EE26A7-415E-76DE-98B3-C7BD56F991F6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3" cstate="email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21398719">
                    <a:off x="8903233" y="2494353"/>
                    <a:ext cx="470735" cy="11541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42" name="Google Shape;146;p6">
                    <a:extLst>
                      <a:ext uri="{FF2B5EF4-FFF2-40B4-BE49-F238E27FC236}">
                        <a16:creationId xmlns:a16="http://schemas.microsoft.com/office/drawing/2014/main" id="{D3A0FCD9-A1CE-5688-883D-FACF985F0D1B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4" cstate="email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305095">
                    <a:off x="9506643" y="2568574"/>
                    <a:ext cx="523452" cy="8699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43" name="Google Shape;147;p6">
                    <a:extLst>
                      <a:ext uri="{FF2B5EF4-FFF2-40B4-BE49-F238E27FC236}">
                        <a16:creationId xmlns:a16="http://schemas.microsoft.com/office/drawing/2014/main" id="{09D59516-F7F6-1BAD-CAAA-95481F7DF12E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5" cstate="email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290375">
                    <a:off x="7755890" y="2492956"/>
                    <a:ext cx="1194590" cy="122916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44" name="Google Shape;150;p6">
                    <a:extLst>
                      <a:ext uri="{FF2B5EF4-FFF2-40B4-BE49-F238E27FC236}">
                        <a16:creationId xmlns:a16="http://schemas.microsoft.com/office/drawing/2014/main" id="{D3BDE109-2766-CED8-892D-673FB123E20E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6" cstate="email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6876204">
                    <a:off x="10035600" y="2671888"/>
                    <a:ext cx="920209" cy="56362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45" name="Google Shape;206;p24">
                    <a:extLst>
                      <a:ext uri="{FF2B5EF4-FFF2-40B4-BE49-F238E27FC236}">
                        <a16:creationId xmlns:a16="http://schemas.microsoft.com/office/drawing/2014/main" id="{A4282841-9BFC-2D39-5DFC-1B64309B04C0}"/>
                      </a:ext>
                    </a:extLst>
                  </p:cNvPr>
                  <p:cNvPicPr preferRelativeResize="0"/>
                  <p:nvPr/>
                </p:nvPicPr>
                <p:blipFill>
                  <a:blip r:embed="rId17" cstate="email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000898" y="2581268"/>
                    <a:ext cx="353565" cy="74065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661780DC-8761-E698-C250-26F0CCA25A42}"/>
                    </a:ext>
                  </a:extLst>
                </p:cNvPr>
                <p:cNvSpPr txBox="1"/>
                <p:nvPr/>
              </p:nvSpPr>
              <p:spPr>
                <a:xfrm>
                  <a:off x="7806166" y="1682022"/>
                  <a:ext cx="4066842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GB" sz="1400" b="1" i="1" dirty="0">
                      <a:solidFill>
                        <a:srgbClr val="527E2A"/>
                      </a:solidFill>
                    </a:rPr>
                    <a:t>The search for the microscopic Big Five (x40)</a:t>
                  </a: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6DCBD837-C0A8-F35B-01DE-C0F4730A1ABE}"/>
                    </a:ext>
                  </a:extLst>
                </p:cNvPr>
                <p:cNvSpPr txBox="1"/>
                <p:nvPr/>
              </p:nvSpPr>
              <p:spPr>
                <a:xfrm>
                  <a:off x="7742237" y="3227318"/>
                  <a:ext cx="4244549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GB" sz="1400" dirty="0">
                      <a:solidFill>
                        <a:srgbClr val="527E2A"/>
                      </a:solidFill>
                    </a:rPr>
                    <a:t>mite – nematode – rotifer – tardigrade – gastrotrich</a:t>
                  </a: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269D1BDB-151E-5301-438C-C033B47B3CB9}"/>
                  </a:ext>
                </a:extLst>
              </p:cNvPr>
              <p:cNvGrpSpPr/>
              <p:nvPr/>
            </p:nvGrpSpPr>
            <p:grpSpPr>
              <a:xfrm>
                <a:off x="7755904" y="3587472"/>
                <a:ext cx="4244549" cy="871696"/>
                <a:chOff x="7755904" y="3587472"/>
                <a:chExt cx="4244549" cy="871696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A9A44F11-E745-CE38-9E51-E6424456D045}"/>
                    </a:ext>
                  </a:extLst>
                </p:cNvPr>
                <p:cNvSpPr txBox="1"/>
                <p:nvPr/>
              </p:nvSpPr>
              <p:spPr>
                <a:xfrm>
                  <a:off x="7755904" y="3587472"/>
                  <a:ext cx="4244549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GB" sz="1400" b="1" dirty="0">
                      <a:solidFill>
                        <a:srgbClr val="527E2A"/>
                      </a:solidFill>
                    </a:rPr>
                    <a:t>Curriculum links and life stories (KS2-KS5)</a:t>
                  </a: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4516E464-0EC4-345C-4863-E4268D243B32}"/>
                    </a:ext>
                  </a:extLst>
                </p:cNvPr>
                <p:cNvSpPr txBox="1"/>
                <p:nvPr/>
              </p:nvSpPr>
              <p:spPr>
                <a:xfrm>
                  <a:off x="7930537" y="3934434"/>
                  <a:ext cx="947664" cy="52322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GB" sz="1400" dirty="0">
                      <a:solidFill>
                        <a:srgbClr val="527E2A"/>
                      </a:solidFill>
                    </a:rPr>
                    <a:t>Their lives in moss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E63AB613-7810-4EB8-4FCC-7647A1C69DF2}"/>
                    </a:ext>
                  </a:extLst>
                </p:cNvPr>
                <p:cNvSpPr txBox="1"/>
                <p:nvPr/>
              </p:nvSpPr>
              <p:spPr>
                <a:xfrm>
                  <a:off x="9321370" y="3934434"/>
                  <a:ext cx="1086281" cy="52322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GB" sz="1400" dirty="0">
                      <a:solidFill>
                        <a:srgbClr val="527E2A"/>
                      </a:solidFill>
                    </a:rPr>
                    <a:t>In the ecosystem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8B980F39-BAD3-C2BF-AFB5-039498383DC9}"/>
                    </a:ext>
                  </a:extLst>
                </p:cNvPr>
                <p:cNvSpPr txBox="1"/>
                <p:nvPr/>
              </p:nvSpPr>
              <p:spPr>
                <a:xfrm>
                  <a:off x="10763472" y="3935948"/>
                  <a:ext cx="1086281" cy="52322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GB" sz="1400" dirty="0">
                      <a:solidFill>
                        <a:srgbClr val="527E2A"/>
                      </a:solidFill>
                    </a:rPr>
                    <a:t>Relevance to our lives</a:t>
                  </a: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321CE673-91B4-FD62-8A80-1110781B0255}"/>
                    </a:ext>
                  </a:extLst>
                </p:cNvPr>
                <p:cNvSpPr txBox="1"/>
                <p:nvPr/>
              </p:nvSpPr>
              <p:spPr>
                <a:xfrm>
                  <a:off x="8892718" y="4031672"/>
                  <a:ext cx="428652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GB" sz="1400" dirty="0">
                      <a:solidFill>
                        <a:srgbClr val="527E2A"/>
                      </a:solidFill>
                      <a:sym typeface="Wingdings" panose="05000000000000000000" pitchFamily="2" charset="2"/>
                    </a:rPr>
                    <a:t></a:t>
                  </a:r>
                  <a:endParaRPr lang="en-GB" sz="1400" dirty="0">
                    <a:solidFill>
                      <a:srgbClr val="527E2A"/>
                    </a:solidFill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B9E69DC-156C-6818-0DB3-E7A7CAC1DA81}"/>
                    </a:ext>
                  </a:extLst>
                </p:cNvPr>
                <p:cNvSpPr txBox="1"/>
                <p:nvPr/>
              </p:nvSpPr>
              <p:spPr>
                <a:xfrm>
                  <a:off x="10407651" y="4033799"/>
                  <a:ext cx="428652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GB" sz="1400" dirty="0">
                      <a:solidFill>
                        <a:srgbClr val="527E2A"/>
                      </a:solidFill>
                      <a:sym typeface="Wingdings" panose="05000000000000000000" pitchFamily="2" charset="2"/>
                    </a:rPr>
                    <a:t></a:t>
                  </a:r>
                  <a:endParaRPr lang="en-GB" sz="1400" dirty="0">
                    <a:solidFill>
                      <a:srgbClr val="527E2A"/>
                    </a:solidFill>
                  </a:endParaRPr>
                </a:p>
              </p:txBody>
            </p:sp>
          </p:grp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9E2E485-52BF-1135-5B16-83D920F2777A}"/>
                </a:ext>
              </a:extLst>
            </p:cNvPr>
            <p:cNvSpPr/>
            <p:nvPr/>
          </p:nvSpPr>
          <p:spPr>
            <a:xfrm>
              <a:off x="7775324" y="2087413"/>
              <a:ext cx="4600322" cy="12801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6" descr="A drawing of a plant&#10;&#10;AI-generated content may be incorrect.">
              <a:extLst>
                <a:ext uri="{FF2B5EF4-FFF2-40B4-BE49-F238E27FC236}">
                  <a16:creationId xmlns:a16="http://schemas.microsoft.com/office/drawing/2014/main" id="{E604D463-8BD0-FE05-63DE-57DB224D3C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13256" y="2322819"/>
              <a:ext cx="4442615" cy="797612"/>
            </a:xfrm>
            <a:prstGeom prst="rect">
              <a:avLst/>
            </a:prstGeom>
          </p:spPr>
        </p:pic>
      </p:grpSp>
      <p:graphicFrame>
        <p:nvGraphicFramePr>
          <p:cNvPr id="52" name="Content Placeholder 2">
            <a:extLst>
              <a:ext uri="{FF2B5EF4-FFF2-40B4-BE49-F238E27FC236}">
                <a16:creationId xmlns:a16="http://schemas.microsoft.com/office/drawing/2014/main" id="{F41033BE-F39F-A3FA-7737-20AD1BCA40DD}"/>
              </a:ext>
            </a:extLst>
          </p:cNvPr>
          <p:cNvGraphicFramePr>
            <a:graphicFrameLocks/>
          </p:cNvGraphicFramePr>
          <p:nvPr/>
        </p:nvGraphicFramePr>
        <p:xfrm>
          <a:off x="4400165" y="1626166"/>
          <a:ext cx="3375159" cy="3174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sp>
        <p:nvSpPr>
          <p:cNvPr id="53" name="TextBox 52">
            <a:extLst>
              <a:ext uri="{FF2B5EF4-FFF2-40B4-BE49-F238E27FC236}">
                <a16:creationId xmlns:a16="http://schemas.microsoft.com/office/drawing/2014/main" id="{D0300F3B-1CF5-4961-5E84-44F846B35C0F}"/>
              </a:ext>
            </a:extLst>
          </p:cNvPr>
          <p:cNvSpPr txBox="1"/>
          <p:nvPr/>
        </p:nvSpPr>
        <p:spPr>
          <a:xfrm>
            <a:off x="1549429" y="999085"/>
            <a:ext cx="9143999" cy="42344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2000" kern="100" dirty="0">
                <a:effectLst/>
                <a:ea typeface="Aptos" panose="020B0004020202020204" pitchFamily="34" charset="0"/>
                <a:cs typeface="Segoe UI Emoji" panose="020B0502040204020203" pitchFamily="34" charset="0"/>
              </a:rPr>
              <a:t>🌿</a:t>
            </a:r>
            <a:r>
              <a:rPr lang="en-US" sz="20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Connect with nature </a:t>
            </a:r>
            <a:r>
              <a:rPr lang="en-US" sz="2000" kern="100" dirty="0">
                <a:effectLst/>
                <a:ea typeface="Aptos" panose="020B0004020202020204" pitchFamily="34" charset="0"/>
                <a:cs typeface="Segoe UI Emoji" panose="020B0502040204020203" pitchFamily="34" charset="0"/>
              </a:rPr>
              <a:t>🔬</a:t>
            </a:r>
            <a:r>
              <a:rPr lang="en-US" sz="20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Promote microscopy </a:t>
            </a:r>
            <a:r>
              <a:rPr lang="en-US" sz="2000" kern="100" dirty="0">
                <a:effectLst/>
                <a:ea typeface="Aptos" panose="020B0004020202020204" pitchFamily="34" charset="0"/>
                <a:cs typeface="Segoe UI Emoji" panose="020B0502040204020203" pitchFamily="34" charset="0"/>
              </a:rPr>
              <a:t>🚀</a:t>
            </a:r>
            <a:r>
              <a:rPr lang="en-US" sz="20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Inspire STEM</a:t>
            </a:r>
            <a:endParaRPr lang="en-GB" sz="2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65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2" grpId="0">
        <p:bldAsOne/>
      </p:bldGraphic>
      <p:bldP spid="5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DA736-FDCE-DDDA-3B18-12B9B03E3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Moss Safari in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FC071-D743-F60F-088F-910E9232C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3898"/>
            <a:ext cx="5728854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i="1" dirty="0"/>
              <a:t>Moss Safari directly engaged approximately 850 people through live events and outreach. </a:t>
            </a:r>
          </a:p>
          <a:p>
            <a:r>
              <a:rPr lang="en-GB" dirty="0"/>
              <a:t>233 pupils and students</a:t>
            </a:r>
          </a:p>
          <a:p>
            <a:r>
              <a:rPr lang="en-GB" dirty="0"/>
              <a:t>150 + teachers, technicians, and education professionals</a:t>
            </a:r>
          </a:p>
          <a:p>
            <a:r>
              <a:rPr lang="en-GB" dirty="0"/>
              <a:t>400 + members of the public</a:t>
            </a:r>
          </a:p>
          <a:p>
            <a:r>
              <a:rPr lang="en-GB" dirty="0"/>
              <a:t>28,800 views on www.mosssafari.com</a:t>
            </a:r>
          </a:p>
          <a:p>
            <a:r>
              <a:rPr lang="en-GB" dirty="0"/>
              <a:t>hundreds of educational resource downloads.</a:t>
            </a:r>
          </a:p>
        </p:txBody>
      </p:sp>
      <p:pic>
        <p:nvPicPr>
          <p:cNvPr id="5" name="Picture 4" descr="A person standing in front of a projector screen&#10;&#10;AI-generated content may be incorrect.">
            <a:extLst>
              <a:ext uri="{FF2B5EF4-FFF2-40B4-BE49-F238E27FC236}">
                <a16:creationId xmlns:a16="http://schemas.microsoft.com/office/drawing/2014/main" id="{34BE6857-1486-961E-5E27-4A7624A7075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61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8032B-9713-91E6-D45B-6187E090D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Moss Safari: the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14A5F-C8D2-A71A-F856-0F094FB99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78721" cy="4351338"/>
          </a:xfrm>
        </p:spPr>
        <p:txBody>
          <a:bodyPr/>
          <a:lstStyle/>
          <a:p>
            <a:r>
              <a:rPr lang="en-GB" dirty="0"/>
              <a:t>Very simple</a:t>
            </a:r>
          </a:p>
          <a:p>
            <a:r>
              <a:rPr lang="en-GB" dirty="0"/>
              <a:t>No staining</a:t>
            </a:r>
          </a:p>
          <a:p>
            <a:r>
              <a:rPr lang="en-GB" dirty="0"/>
              <a:t>No specialised skills</a:t>
            </a:r>
          </a:p>
          <a:p>
            <a:r>
              <a:rPr lang="en-GB" dirty="0"/>
              <a:t>No specialised techniques</a:t>
            </a:r>
          </a:p>
          <a:p>
            <a:r>
              <a:rPr lang="en-GB" dirty="0"/>
              <a:t>Just - suck, squeeze, observe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36F6E60-12FF-DA8B-C63E-CD4F10756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38309" y="1825625"/>
            <a:ext cx="5338233" cy="400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012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plant&#10;&#10;AI-generated content may be incorrect.">
            <a:extLst>
              <a:ext uri="{FF2B5EF4-FFF2-40B4-BE49-F238E27FC236}">
                <a16:creationId xmlns:a16="http://schemas.microsoft.com/office/drawing/2014/main" id="{847EDCFC-652F-3A98-F442-4210EAB1896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189" y="222865"/>
            <a:ext cx="9190683" cy="64122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Star: 32 Points 6">
            <a:extLst>
              <a:ext uri="{FF2B5EF4-FFF2-40B4-BE49-F238E27FC236}">
                <a16:creationId xmlns:a16="http://schemas.microsoft.com/office/drawing/2014/main" id="{D1C71B73-E2E3-487B-5970-8C1C97D4E915}"/>
              </a:ext>
            </a:extLst>
          </p:cNvPr>
          <p:cNvSpPr/>
          <p:nvPr/>
        </p:nvSpPr>
        <p:spPr>
          <a:xfrm rot="1271163">
            <a:off x="9306675" y="182881"/>
            <a:ext cx="2403566" cy="2142308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NEW</a:t>
            </a:r>
          </a:p>
          <a:p>
            <a:pPr algn="ctr"/>
            <a:r>
              <a:rPr lang="en-GB" sz="1400" b="1" dirty="0"/>
              <a:t>FREE</a:t>
            </a:r>
            <a:br>
              <a:rPr lang="en-GB" sz="1400" b="1" dirty="0"/>
            </a:br>
            <a:r>
              <a:rPr lang="en-GB" sz="1400" b="1" dirty="0"/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233636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moss squeeze filter&#10;&#10;AI-generated content may be incorrect.">
            <a:extLst>
              <a:ext uri="{FF2B5EF4-FFF2-40B4-BE49-F238E27FC236}">
                <a16:creationId xmlns:a16="http://schemas.microsoft.com/office/drawing/2014/main" id="{2D445FE9-7AAF-C439-B90A-0A5343E6A0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92" y="191510"/>
            <a:ext cx="9458478" cy="6474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tar: 32 Points 5">
            <a:extLst>
              <a:ext uri="{FF2B5EF4-FFF2-40B4-BE49-F238E27FC236}">
                <a16:creationId xmlns:a16="http://schemas.microsoft.com/office/drawing/2014/main" id="{29B56BEF-0A2A-0E9E-657A-6EDE8F53C5E4}"/>
              </a:ext>
            </a:extLst>
          </p:cNvPr>
          <p:cNvSpPr/>
          <p:nvPr/>
        </p:nvSpPr>
        <p:spPr>
          <a:xfrm rot="1271163">
            <a:off x="9482547" y="169816"/>
            <a:ext cx="2403566" cy="2142308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NEW</a:t>
            </a:r>
          </a:p>
          <a:p>
            <a:pPr algn="ctr"/>
            <a:r>
              <a:rPr lang="en-GB" sz="1400" b="1" dirty="0"/>
              <a:t>FREE</a:t>
            </a:r>
            <a:br>
              <a:rPr lang="en-GB" sz="1400" b="1" dirty="0"/>
            </a:br>
            <a:r>
              <a:rPr lang="en-GB" sz="1400" b="1" dirty="0"/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2976337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151;p6">
            <a:extLst>
              <a:ext uri="{FF2B5EF4-FFF2-40B4-BE49-F238E27FC236}">
                <a16:creationId xmlns:a16="http://schemas.microsoft.com/office/drawing/2014/main" id="{3D509DE0-B3ED-EAEF-26B4-A0E2ACF8D0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46628" y="4092764"/>
            <a:ext cx="1901872" cy="18492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Google Shape;153;p6">
            <a:extLst>
              <a:ext uri="{FF2B5EF4-FFF2-40B4-BE49-F238E27FC236}">
                <a16:creationId xmlns:a16="http://schemas.microsoft.com/office/drawing/2014/main" id="{0DA9C659-A037-0F2F-C313-C3951FC3DB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2629" y="4122352"/>
            <a:ext cx="1798461" cy="17900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 descr="A close-up of a small animal&#10;&#10;Description automatically generated">
            <a:extLst>
              <a:ext uri="{FF2B5EF4-FFF2-40B4-BE49-F238E27FC236}">
                <a16:creationId xmlns:a16="http://schemas.microsoft.com/office/drawing/2014/main" id="{5B6F3680-44BB-7A2B-E9B1-6179B77F55C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300562" y="3978239"/>
            <a:ext cx="1847686" cy="20207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 descr="A brown and white object&#10;&#10;Description automatically generated with medium confidence">
            <a:extLst>
              <a:ext uri="{FF2B5EF4-FFF2-40B4-BE49-F238E27FC236}">
                <a16:creationId xmlns:a16="http://schemas.microsoft.com/office/drawing/2014/main" id="{2B445780-D022-53A4-17B9-8621E6A6460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0310" y="4092764"/>
            <a:ext cx="1837469" cy="17866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36C2130B-BBC4-44BB-0087-975753AE8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b="1" dirty="0"/>
              <a:t>The microscopic Big Five</a:t>
            </a:r>
          </a:p>
        </p:txBody>
      </p:sp>
      <p:pic>
        <p:nvPicPr>
          <p:cNvPr id="14" name="Picture 13" descr="A close-up of a microscopic creature&#10;&#10;AI-generated content may be incorrect.">
            <a:extLst>
              <a:ext uri="{FF2B5EF4-FFF2-40B4-BE49-F238E27FC236}">
                <a16:creationId xmlns:a16="http://schemas.microsoft.com/office/drawing/2014/main" id="{6DF23A96-2C77-952C-6C2E-6A660C30F90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3317" y="4008270"/>
            <a:ext cx="1901873" cy="18711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5B84674-7523-CC14-400A-2D08547D741B}"/>
              </a:ext>
            </a:extLst>
          </p:cNvPr>
          <p:cNvSpPr txBox="1"/>
          <p:nvPr/>
        </p:nvSpPr>
        <p:spPr>
          <a:xfrm>
            <a:off x="644668" y="1513352"/>
            <a:ext cx="2117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Oribatid mite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8EC35A-C8A7-81E8-F0AF-8827DD22168A}"/>
              </a:ext>
            </a:extLst>
          </p:cNvPr>
          <p:cNvSpPr txBox="1"/>
          <p:nvPr/>
        </p:nvSpPr>
        <p:spPr>
          <a:xfrm>
            <a:off x="3040429" y="1499080"/>
            <a:ext cx="180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Nematode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8994B2-77E8-0DC1-3514-249F7B7CDB39}"/>
              </a:ext>
            </a:extLst>
          </p:cNvPr>
          <p:cNvSpPr txBox="1"/>
          <p:nvPr/>
        </p:nvSpPr>
        <p:spPr>
          <a:xfrm>
            <a:off x="5436440" y="1513352"/>
            <a:ext cx="180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Rotifer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AD770B-D4AB-B782-3DEB-2F2567EDD4E5}"/>
              </a:ext>
            </a:extLst>
          </p:cNvPr>
          <p:cNvSpPr txBox="1"/>
          <p:nvPr/>
        </p:nvSpPr>
        <p:spPr>
          <a:xfrm>
            <a:off x="7674397" y="1513352"/>
            <a:ext cx="180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Tardigrade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CF0F283-74A1-D209-89F2-0F517DE39F9D}"/>
              </a:ext>
            </a:extLst>
          </p:cNvPr>
          <p:cNvSpPr txBox="1"/>
          <p:nvPr/>
        </p:nvSpPr>
        <p:spPr>
          <a:xfrm>
            <a:off x="9912353" y="1513352"/>
            <a:ext cx="180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Gastrotrich</a:t>
            </a:r>
          </a:p>
        </p:txBody>
      </p:sp>
      <p:pic>
        <p:nvPicPr>
          <p:cNvPr id="21" name="Picture 20" descr="A drawing of a bug&#10;&#10;AI-generated content may be incorrect.">
            <a:extLst>
              <a:ext uri="{FF2B5EF4-FFF2-40B4-BE49-F238E27FC236}">
                <a16:creationId xmlns:a16="http://schemas.microsoft.com/office/drawing/2014/main" id="{7DAFC1E9-0DD2-5F3C-D2B7-903AE693DD7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7900" y="2102563"/>
            <a:ext cx="1185900" cy="1677474"/>
          </a:xfrm>
          <a:prstGeom prst="rect">
            <a:avLst/>
          </a:prstGeom>
        </p:spPr>
      </p:pic>
      <p:pic>
        <p:nvPicPr>
          <p:cNvPr id="23" name="Picture 22" descr="A cartoon of a bug&#10;&#10;AI-generated content may be incorrect.">
            <a:extLst>
              <a:ext uri="{FF2B5EF4-FFF2-40B4-BE49-F238E27FC236}">
                <a16:creationId xmlns:a16="http://schemas.microsoft.com/office/drawing/2014/main" id="{32F253C8-D7DD-FB78-507B-DAB4946C4C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701" y="1924605"/>
            <a:ext cx="1534028" cy="2169907"/>
          </a:xfrm>
          <a:prstGeom prst="rect">
            <a:avLst/>
          </a:prstGeom>
        </p:spPr>
      </p:pic>
      <p:pic>
        <p:nvPicPr>
          <p:cNvPr id="25" name="Picture 24" descr="A drawing of a sword&#10;&#10;AI-generated content may be incorrect.">
            <a:extLst>
              <a:ext uri="{FF2B5EF4-FFF2-40B4-BE49-F238E27FC236}">
                <a16:creationId xmlns:a16="http://schemas.microsoft.com/office/drawing/2014/main" id="{DA26CF9F-BEDA-AF27-7E8B-7BCFD1D3864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0187" y="2037499"/>
            <a:ext cx="1414310" cy="2000565"/>
          </a:xfrm>
          <a:prstGeom prst="rect">
            <a:avLst/>
          </a:prstGeom>
        </p:spPr>
      </p:pic>
      <p:pic>
        <p:nvPicPr>
          <p:cNvPr id="27" name="Picture 26" descr="A cartoon of a slug&#10;&#10;AI-generated content may be incorrect.">
            <a:extLst>
              <a:ext uri="{FF2B5EF4-FFF2-40B4-BE49-F238E27FC236}">
                <a16:creationId xmlns:a16="http://schemas.microsoft.com/office/drawing/2014/main" id="{AD554AE0-B935-369F-D5ED-DF7631DA15B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0145" y="1901789"/>
            <a:ext cx="1526155" cy="2158771"/>
          </a:xfrm>
          <a:prstGeom prst="rect">
            <a:avLst/>
          </a:prstGeom>
        </p:spPr>
      </p:pic>
      <p:pic>
        <p:nvPicPr>
          <p:cNvPr id="29" name="Picture 28" descr="A drawing of a lizard&#10;&#10;AI-generated content may be incorrect.">
            <a:extLst>
              <a:ext uri="{FF2B5EF4-FFF2-40B4-BE49-F238E27FC236}">
                <a16:creationId xmlns:a16="http://schemas.microsoft.com/office/drawing/2014/main" id="{B156B7C9-CA3C-D7A7-B746-406D054C3909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9783" y="2278815"/>
            <a:ext cx="2136134" cy="151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818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32272-EBEE-8F0B-E929-3AE35B1B5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Microscopic Big Five Identification</a:t>
            </a:r>
          </a:p>
        </p:txBody>
      </p:sp>
      <p:pic>
        <p:nvPicPr>
          <p:cNvPr id="9" name="Picture 8" descr="A close-up of a test&#10;&#10;AI-generated content may be incorrect.">
            <a:extLst>
              <a:ext uri="{FF2B5EF4-FFF2-40B4-BE49-F238E27FC236}">
                <a16:creationId xmlns:a16="http://schemas.microsoft.com/office/drawing/2014/main" id="{A9968746-383F-BF87-48BC-35BAB0B124C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3741" y="1469561"/>
            <a:ext cx="3373843" cy="4804730"/>
          </a:xfrm>
          <a:prstGeom prst="rect">
            <a:avLst/>
          </a:prstGeom>
        </p:spPr>
      </p:pic>
      <p:pic>
        <p:nvPicPr>
          <p:cNvPr id="11" name="Picture 10" descr="A close-up of a page&#10;&#10;AI-generated content may be incorrect.">
            <a:extLst>
              <a:ext uri="{FF2B5EF4-FFF2-40B4-BE49-F238E27FC236}">
                <a16:creationId xmlns:a16="http://schemas.microsoft.com/office/drawing/2014/main" id="{246D88DA-1106-4F89-5E74-7309497E669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4816" y="1469561"/>
            <a:ext cx="3510233" cy="480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3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B96FC2-F079-4B0B-3C77-AFE32D8D1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D81A6-333C-F2DF-D27B-DFA5B14E2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Microscopic Big Five Identification</a:t>
            </a:r>
          </a:p>
        </p:txBody>
      </p:sp>
      <p:pic>
        <p:nvPicPr>
          <p:cNvPr id="4" name="Picture 3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966E056E-DC2F-73BE-ACCC-8488C8DFE7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19" y="1345194"/>
            <a:ext cx="3821222" cy="5352969"/>
          </a:xfrm>
          <a:prstGeom prst="rect">
            <a:avLst/>
          </a:prstGeom>
        </p:spPr>
      </p:pic>
      <p:pic>
        <p:nvPicPr>
          <p:cNvPr id="6" name="Picture 5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29120274-1720-7253-22BC-B25FCF61C17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2663" y="1288314"/>
            <a:ext cx="3966673" cy="5466729"/>
          </a:xfrm>
          <a:prstGeom prst="rect">
            <a:avLst/>
          </a:prstGeom>
        </p:spPr>
      </p:pic>
      <p:pic>
        <p:nvPicPr>
          <p:cNvPr id="8" name="Picture 7" descr="A chart of a variety of organisms&#10;&#10;AI-generated content may be incorrect.">
            <a:extLst>
              <a:ext uri="{FF2B5EF4-FFF2-40B4-BE49-F238E27FC236}">
                <a16:creationId xmlns:a16="http://schemas.microsoft.com/office/drawing/2014/main" id="{F8F7D6CF-7BD7-297E-1635-8DADD38ADB2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4658" y="1288314"/>
            <a:ext cx="3966673" cy="5534892"/>
          </a:xfrm>
          <a:prstGeom prst="rect">
            <a:avLst/>
          </a:prstGeom>
        </p:spPr>
      </p:pic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82D4E458-084C-7AE6-90C4-53282036FE50}"/>
              </a:ext>
            </a:extLst>
          </p:cNvPr>
          <p:cNvSpPr/>
          <p:nvPr/>
        </p:nvSpPr>
        <p:spPr>
          <a:xfrm>
            <a:off x="10032877" y="110849"/>
            <a:ext cx="1755689" cy="1612989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b="1" dirty="0"/>
              <a:t>NEW</a:t>
            </a:r>
          </a:p>
          <a:p>
            <a:pPr algn="ctr"/>
            <a:r>
              <a:rPr lang="en-GB" sz="1000" b="1" dirty="0"/>
              <a:t>FREE</a:t>
            </a:r>
            <a:br>
              <a:rPr lang="en-GB" sz="1000" b="1" dirty="0"/>
            </a:br>
            <a:r>
              <a:rPr lang="en-GB" sz="1000" b="1" dirty="0"/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188658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90532-3924-9DAE-C76D-ACECAD4E1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Current issues and challenges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7F4C657-9467-335D-30F5-DC7D70914F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236740"/>
              </p:ext>
            </p:extLst>
          </p:nvPr>
        </p:nvGraphicFramePr>
        <p:xfrm>
          <a:off x="838200" y="1825625"/>
          <a:ext cx="553954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Generated image">
            <a:extLst>
              <a:ext uri="{FF2B5EF4-FFF2-40B4-BE49-F238E27FC236}">
                <a16:creationId xmlns:a16="http://schemas.microsoft.com/office/drawing/2014/main" id="{85ADACE1-1B94-32DA-F502-9595A1EE8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1270" y="1770029"/>
            <a:ext cx="4462530" cy="4462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361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B37E8-3E28-313C-4AEA-A9B08CEF4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Moss Safari 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BCBA3-763F-1F43-9653-470A1BD78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3069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kern="100" dirty="0">
                <a:ea typeface="Aptos" panose="020B0004020202020204" pitchFamily="34" charset="0"/>
                <a:cs typeface="Segoe UI Emoji" panose="020B0502040204020203" pitchFamily="34" charset="0"/>
              </a:rPr>
              <a:t>🌿</a:t>
            </a:r>
            <a:r>
              <a:rPr lang="en-US" sz="3600" kern="100" dirty="0">
                <a:ea typeface="Aptos" panose="020B0004020202020204" pitchFamily="34" charset="0"/>
                <a:cs typeface="Times New Roman" panose="02020603050405020304" pitchFamily="18" charset="0"/>
              </a:rPr>
              <a:t> Connect with nature</a:t>
            </a:r>
          </a:p>
          <a:p>
            <a:pPr marL="0" indent="0">
              <a:buNone/>
            </a:pPr>
            <a:r>
              <a:rPr lang="en-US" sz="3600" kern="100" dirty="0">
                <a:ea typeface="Aptos" panose="020B0004020202020204" pitchFamily="34" charset="0"/>
                <a:cs typeface="Times New Roman" panose="02020603050405020304" pitchFamily="18" charset="0"/>
              </a:rPr>
              <a:t> </a:t>
            </a:r>
          </a:p>
          <a:p>
            <a:pPr marL="0" indent="0">
              <a:buNone/>
            </a:pPr>
            <a:r>
              <a:rPr lang="en-US" sz="3600" kern="100" dirty="0">
                <a:ea typeface="Aptos" panose="020B0004020202020204" pitchFamily="34" charset="0"/>
                <a:cs typeface="Segoe UI Emoji" panose="020B0502040204020203" pitchFamily="34" charset="0"/>
              </a:rPr>
              <a:t>🔬</a:t>
            </a:r>
            <a:r>
              <a:rPr lang="en-US" sz="3600" kern="100" dirty="0">
                <a:ea typeface="Aptos" panose="020B0004020202020204" pitchFamily="34" charset="0"/>
                <a:cs typeface="Times New Roman" panose="02020603050405020304" pitchFamily="18" charset="0"/>
              </a:rPr>
              <a:t> Promote microscopy</a:t>
            </a:r>
          </a:p>
          <a:p>
            <a:pPr marL="0" indent="0">
              <a:buNone/>
            </a:pPr>
            <a:endParaRPr lang="en-US" sz="36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kern="100" dirty="0">
                <a:ea typeface="Aptos" panose="020B0004020202020204" pitchFamily="34" charset="0"/>
                <a:cs typeface="Segoe UI Emoji" panose="020B0502040204020203" pitchFamily="34" charset="0"/>
              </a:rPr>
              <a:t>🚀</a:t>
            </a:r>
            <a:r>
              <a:rPr lang="en-US" sz="3600" kern="100" dirty="0">
                <a:ea typeface="Aptos" panose="020B0004020202020204" pitchFamily="34" charset="0"/>
                <a:cs typeface="Times New Roman" panose="02020603050405020304" pitchFamily="18" charset="0"/>
              </a:rPr>
              <a:t> Inspire STEM</a:t>
            </a:r>
            <a:endParaRPr lang="en-GB" sz="36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353530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F15EE-9789-330A-04F1-C026551FD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Contexts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80043-9726-3A98-52C7-D817051D0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4361" y="1657985"/>
            <a:ext cx="3250474" cy="483489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GB" sz="2400" b="1" dirty="0"/>
              <a:t>Curriculum-linked outreach</a:t>
            </a:r>
          </a:p>
          <a:p>
            <a:pPr marL="0" indent="0" algn="ctr">
              <a:buNone/>
            </a:pPr>
            <a:r>
              <a:rPr lang="en-GB" sz="2400" dirty="0"/>
              <a:t>The search for a water bear (Primary)</a:t>
            </a:r>
          </a:p>
          <a:p>
            <a:pPr marL="0" indent="0" algn="ctr">
              <a:buNone/>
            </a:pPr>
            <a:r>
              <a:rPr lang="en-GB" sz="2400" dirty="0"/>
              <a:t>Moss Safari: The science isn’t done (Secondary)</a:t>
            </a:r>
          </a:p>
          <a:p>
            <a:pPr marL="0" indent="0" algn="ctr">
              <a:buNone/>
            </a:pPr>
            <a:r>
              <a:rPr lang="en-GB" sz="2400" dirty="0"/>
              <a:t>Moss Safari: How to survive in moss (T-levels)</a:t>
            </a:r>
          </a:p>
          <a:p>
            <a:pPr marL="0" indent="0" algn="ctr">
              <a:buNone/>
            </a:pPr>
            <a:r>
              <a:rPr lang="en-GB" sz="2400" i="1" dirty="0"/>
              <a:t>Themes</a:t>
            </a:r>
          </a:p>
          <a:p>
            <a:pPr marL="0" indent="0" algn="ctr">
              <a:buNone/>
            </a:pPr>
            <a:r>
              <a:rPr lang="en-GB" sz="2400" dirty="0"/>
              <a:t>Natural History</a:t>
            </a:r>
          </a:p>
          <a:p>
            <a:pPr marL="0" indent="0" algn="ctr">
              <a:buNone/>
            </a:pPr>
            <a:r>
              <a:rPr lang="en-GB" sz="2400" dirty="0"/>
              <a:t>Climate Change</a:t>
            </a:r>
          </a:p>
          <a:p>
            <a:pPr marL="0" indent="0" algn="ctr">
              <a:buNone/>
            </a:pPr>
            <a:r>
              <a:rPr lang="en-GB" sz="2400" dirty="0"/>
              <a:t>Biodiversity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D88236C-3444-BBD1-7C96-373A34A494FD}"/>
              </a:ext>
            </a:extLst>
          </p:cNvPr>
          <p:cNvSpPr txBox="1">
            <a:spLocks/>
          </p:cNvSpPr>
          <p:nvPr/>
        </p:nvSpPr>
        <p:spPr>
          <a:xfrm>
            <a:off x="838200" y="1657984"/>
            <a:ext cx="3250474" cy="483488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b="1" dirty="0"/>
              <a:t>Curriculum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i="1" dirty="0"/>
              <a:t>Primary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Microhabitats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Adaptation and change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i="1" dirty="0"/>
              <a:t>Secondary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Evolution and natural selection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Cells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Single cells and multicellular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Microscopy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78C4CD8-4E3E-DA75-597B-627E9AE5470B}"/>
              </a:ext>
            </a:extLst>
          </p:cNvPr>
          <p:cNvSpPr txBox="1">
            <a:spLocks/>
          </p:cNvSpPr>
          <p:nvPr/>
        </p:nvSpPr>
        <p:spPr>
          <a:xfrm>
            <a:off x="8009711" y="1657985"/>
            <a:ext cx="3250474" cy="407660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b="1" dirty="0"/>
              <a:t>Public – Family and Extra-Curricular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Open evenings / Open Days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Introduction to science days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Discovering Mosses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Moss Safari online: Family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What lives in moss?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0AEA03B-8E6A-4569-5893-75931213B1BD}"/>
              </a:ext>
            </a:extLst>
          </p:cNvPr>
          <p:cNvSpPr txBox="1">
            <a:spLocks/>
          </p:cNvSpPr>
          <p:nvPr/>
        </p:nvSpPr>
        <p:spPr>
          <a:xfrm>
            <a:off x="8009711" y="5878285"/>
            <a:ext cx="3250474" cy="83602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Science Communication (undergrad)</a:t>
            </a:r>
          </a:p>
        </p:txBody>
      </p:sp>
    </p:spTree>
    <p:extLst>
      <p:ext uri="{BB962C8B-B14F-4D97-AF65-F5344CB8AC3E}">
        <p14:creationId xmlns:p14="http://schemas.microsoft.com/office/powerpoint/2010/main" val="1550772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CC3AF-3CEB-50B1-4079-72015C0BD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070D4-B35E-BEDD-F486-DDD01C8A2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Pelagic Publishing - Books on Wildlife, Biology and Ecology">
            <a:extLst>
              <a:ext uri="{FF2B5EF4-FFF2-40B4-BE49-F238E27FC236}">
                <a16:creationId xmlns:a16="http://schemas.microsoft.com/office/drawing/2014/main" id="{CF203B2F-673A-F9D7-05A2-CEA15DA5B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69864" y="1"/>
            <a:ext cx="1335335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035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883A6-117E-6572-B10D-14CBA6AA9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 journey through a micro-ecosystem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AA550-00ED-793E-A9B5-99D23EB11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95364" cy="435133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GB" dirty="0"/>
              <a:t>Moss Safari Briefing: The ecosystem</a:t>
            </a:r>
          </a:p>
          <a:p>
            <a:pPr marL="514350" indent="-514350">
              <a:buAutoNum type="arabicPeriod"/>
            </a:pPr>
            <a:r>
              <a:rPr lang="en-GB" dirty="0"/>
              <a:t>Mass Safari: Briefing: The Big Five Animals</a:t>
            </a:r>
          </a:p>
          <a:p>
            <a:pPr marL="514350" indent="-514350">
              <a:buAutoNum type="arabicPeriod"/>
            </a:pPr>
            <a:r>
              <a:rPr lang="en-GB" b="1" dirty="0"/>
              <a:t>Mites</a:t>
            </a:r>
          </a:p>
          <a:p>
            <a:pPr marL="514350" indent="-514350">
              <a:buAutoNum type="arabicPeriod"/>
            </a:pPr>
            <a:r>
              <a:rPr lang="en-GB" b="1" dirty="0"/>
              <a:t>Nematodes</a:t>
            </a:r>
          </a:p>
          <a:p>
            <a:pPr marL="514350" indent="-514350">
              <a:buAutoNum type="arabicPeriod"/>
            </a:pPr>
            <a:r>
              <a:rPr lang="en-GB" b="1" dirty="0"/>
              <a:t>Rotifers</a:t>
            </a:r>
          </a:p>
          <a:p>
            <a:pPr marL="514350" indent="-514350">
              <a:buAutoNum type="arabicPeriod"/>
            </a:pPr>
            <a:r>
              <a:rPr lang="en-GB" b="1" dirty="0"/>
              <a:t>Tardigrades</a:t>
            </a:r>
          </a:p>
          <a:p>
            <a:pPr marL="514350" indent="-514350">
              <a:buAutoNum type="arabicPeriod"/>
            </a:pPr>
            <a:r>
              <a:rPr lang="en-GB" b="1" dirty="0"/>
              <a:t>Gastrotrichs</a:t>
            </a:r>
          </a:p>
          <a:p>
            <a:pPr marL="514350" indent="-514350">
              <a:buAutoNum type="arabicPeriod"/>
            </a:pPr>
            <a:r>
              <a:rPr lang="en-GB" dirty="0"/>
              <a:t>Beyond the Big Five</a:t>
            </a:r>
          </a:p>
          <a:p>
            <a:pPr marL="514350" indent="-514350">
              <a:buAutoNum type="arabicPeriod"/>
            </a:pPr>
            <a:r>
              <a:rPr lang="en-GB" dirty="0"/>
              <a:t>Doing your own Moss Safari</a:t>
            </a:r>
          </a:p>
          <a:p>
            <a:pPr marL="514350" indent="-514350">
              <a:buAutoNum type="arabicPeriod"/>
            </a:pPr>
            <a:r>
              <a:rPr lang="en-GB" dirty="0"/>
              <a:t>Expedition Review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E22438-002B-436A-2882-6DC683F1E8A9}"/>
              </a:ext>
            </a:extLst>
          </p:cNvPr>
          <p:cNvSpPr txBox="1"/>
          <p:nvPr/>
        </p:nvSpPr>
        <p:spPr>
          <a:xfrm>
            <a:off x="5882990" y="4473246"/>
            <a:ext cx="5889010" cy="1579920"/>
          </a:xfrm>
          <a:prstGeom prst="rect">
            <a:avLst/>
          </a:prstGeom>
          <a:solidFill>
            <a:srgbClr val="FAF2DA"/>
          </a:solidFill>
        </p:spPr>
        <p:txBody>
          <a:bodyPr wrap="square">
            <a:spAutoFit/>
          </a:bodyPr>
          <a:lstStyle/>
          <a:p>
            <a:pPr algn="l">
              <a:spcBef>
                <a:spcPts val="375"/>
              </a:spcBef>
              <a:spcAft>
                <a:spcPts val="375"/>
              </a:spcAft>
            </a:pPr>
            <a:r>
              <a:rPr lang="en-GB" b="0" i="0" dirty="0">
                <a:solidFill>
                  <a:srgbClr val="000000"/>
                </a:solidFill>
                <a:effectLst/>
              </a:rPr>
              <a:t>Perfectly balancing the practical and the inspiring, </a:t>
            </a:r>
            <a:r>
              <a:rPr lang="en-GB" b="0" i="1" dirty="0">
                <a:solidFill>
                  <a:srgbClr val="000000"/>
                </a:solidFill>
                <a:effectLst/>
              </a:rPr>
              <a:t>Moss Safari</a:t>
            </a:r>
            <a:r>
              <a:rPr lang="en-GB" b="0" i="0" dirty="0">
                <a:solidFill>
                  <a:srgbClr val="000000"/>
                </a:solidFill>
                <a:effectLst/>
              </a:rPr>
              <a:t> provides a travel guide for entering this miniature realm.</a:t>
            </a:r>
          </a:p>
          <a:p>
            <a:pPr algn="l">
              <a:spcBef>
                <a:spcPts val="375"/>
              </a:spcBef>
              <a:spcAft>
                <a:spcPts val="375"/>
              </a:spcAft>
            </a:pPr>
            <a:br>
              <a:rPr lang="en-GB" b="0" i="0" dirty="0">
                <a:solidFill>
                  <a:srgbClr val="000000"/>
                </a:solidFill>
                <a:effectLst/>
              </a:rPr>
            </a:br>
            <a:r>
              <a:rPr lang="en-GB" b="0" i="0" dirty="0">
                <a:solidFill>
                  <a:srgbClr val="000000"/>
                </a:solidFill>
                <a:effectLst/>
              </a:rPr>
              <a:t>Dr Neil Bell, author of </a:t>
            </a:r>
            <a:r>
              <a:rPr lang="en-GB" b="0" i="1" dirty="0">
                <a:solidFill>
                  <a:srgbClr val="000000"/>
                </a:solidFill>
                <a:effectLst/>
              </a:rPr>
              <a:t>The Hidden World of Mosses</a:t>
            </a:r>
            <a:endParaRPr lang="en-GB" b="0" i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1EF751-7AA0-71AD-057A-37FC6CA937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7241" y="1587025"/>
            <a:ext cx="1630909" cy="245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5471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FF62E-E3B0-D575-A5A5-C383ACA06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25076"/>
            <a:ext cx="10515600" cy="677750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Themes</a:t>
            </a:r>
          </a:p>
        </p:txBody>
      </p:sp>
      <p:pic>
        <p:nvPicPr>
          <p:cNvPr id="5" name="Picture 4" descr="A diagram of a tree&#10;&#10;AI-generated content may be incorrect.">
            <a:extLst>
              <a:ext uri="{FF2B5EF4-FFF2-40B4-BE49-F238E27FC236}">
                <a16:creationId xmlns:a16="http://schemas.microsoft.com/office/drawing/2014/main" id="{E3E7E26D-7AC4-B817-3291-9861AFC3AF9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9445" y="1910409"/>
            <a:ext cx="3460774" cy="4760359"/>
          </a:xfrm>
          <a:prstGeom prst="rect">
            <a:avLst/>
          </a:prstGeom>
        </p:spPr>
      </p:pic>
      <p:pic>
        <p:nvPicPr>
          <p:cNvPr id="7" name="Picture 6" descr="A close-up of a document&#10;&#10;AI-generated content may be incorrect.">
            <a:extLst>
              <a:ext uri="{FF2B5EF4-FFF2-40B4-BE49-F238E27FC236}">
                <a16:creationId xmlns:a16="http://schemas.microsoft.com/office/drawing/2014/main" id="{84DD215C-166E-28D5-DDD4-B6F09D89021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0219" y="1960187"/>
            <a:ext cx="3271618" cy="4758718"/>
          </a:xfrm>
          <a:prstGeom prst="rect">
            <a:avLst/>
          </a:prstGeom>
        </p:spPr>
      </p:pic>
      <p:pic>
        <p:nvPicPr>
          <p:cNvPr id="9" name="Picture 8" descr="A screenshot of a document&#10;&#10;AI-generated content may be incorrect.">
            <a:extLst>
              <a:ext uri="{FF2B5EF4-FFF2-40B4-BE49-F238E27FC236}">
                <a16:creationId xmlns:a16="http://schemas.microsoft.com/office/drawing/2014/main" id="{9B2CBD6A-99F0-BCD5-59B8-C63341F3E12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0940" y="1854118"/>
            <a:ext cx="3211671" cy="465264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83A9B-B243-62DF-EDD8-C7C2BB49A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6401"/>
            <a:ext cx="10515600" cy="913486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dirty="0"/>
              <a:t>Chains, webs and cycles – interconnections</a:t>
            </a:r>
          </a:p>
          <a:p>
            <a:pPr marL="0" indent="0" algn="ctr">
              <a:buNone/>
            </a:pPr>
            <a:r>
              <a:rPr lang="en-GB" dirty="0"/>
              <a:t>Relationships through time: evolutionary, geological and human</a:t>
            </a:r>
          </a:p>
        </p:txBody>
      </p:sp>
    </p:spTree>
    <p:extLst>
      <p:ext uri="{BB962C8B-B14F-4D97-AF65-F5344CB8AC3E}">
        <p14:creationId xmlns:p14="http://schemas.microsoft.com/office/powerpoint/2010/main" val="52695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0C229-75F2-B736-303E-FF279CCE4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DCFAAF0-2E33-D789-957D-56EB54BB4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b="1" dirty="0"/>
              <a:t>Developing themes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37AEDE-37B9-3282-7B10-BF84F776ED08}"/>
              </a:ext>
            </a:extLst>
          </p:cNvPr>
          <p:cNvSpPr txBox="1"/>
          <p:nvPr/>
        </p:nvSpPr>
        <p:spPr>
          <a:xfrm>
            <a:off x="644668" y="1513352"/>
            <a:ext cx="2117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Oribatid mite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143A9B-D322-5BF0-239A-CE5516453EBA}"/>
              </a:ext>
            </a:extLst>
          </p:cNvPr>
          <p:cNvSpPr txBox="1"/>
          <p:nvPr/>
        </p:nvSpPr>
        <p:spPr>
          <a:xfrm>
            <a:off x="3040429" y="1499080"/>
            <a:ext cx="180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Nematode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D8C09E-E794-C086-8E8C-56A936397D7A}"/>
              </a:ext>
            </a:extLst>
          </p:cNvPr>
          <p:cNvSpPr txBox="1"/>
          <p:nvPr/>
        </p:nvSpPr>
        <p:spPr>
          <a:xfrm>
            <a:off x="5436440" y="1513352"/>
            <a:ext cx="180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Rotifer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BB2461-0BAA-301D-B06E-107460C6A1B9}"/>
              </a:ext>
            </a:extLst>
          </p:cNvPr>
          <p:cNvSpPr txBox="1"/>
          <p:nvPr/>
        </p:nvSpPr>
        <p:spPr>
          <a:xfrm>
            <a:off x="7674397" y="1513352"/>
            <a:ext cx="180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Tardigrade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BD3609-CF9B-EAB6-8C42-18FA77B95BDF}"/>
              </a:ext>
            </a:extLst>
          </p:cNvPr>
          <p:cNvSpPr txBox="1"/>
          <p:nvPr/>
        </p:nvSpPr>
        <p:spPr>
          <a:xfrm>
            <a:off x="9912353" y="1513352"/>
            <a:ext cx="180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Gastrotrich</a:t>
            </a:r>
          </a:p>
        </p:txBody>
      </p:sp>
      <p:pic>
        <p:nvPicPr>
          <p:cNvPr id="21" name="Picture 20" descr="A drawing of a bug&#10;&#10;AI-generated content may be incorrect.">
            <a:extLst>
              <a:ext uri="{FF2B5EF4-FFF2-40B4-BE49-F238E27FC236}">
                <a16:creationId xmlns:a16="http://schemas.microsoft.com/office/drawing/2014/main" id="{F79AB1AE-8220-A3AF-D8D0-157DFC7827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7900" y="2102563"/>
            <a:ext cx="1185900" cy="1677474"/>
          </a:xfrm>
          <a:prstGeom prst="rect">
            <a:avLst/>
          </a:prstGeom>
        </p:spPr>
      </p:pic>
      <p:pic>
        <p:nvPicPr>
          <p:cNvPr id="23" name="Picture 22" descr="A cartoon of a bug&#10;&#10;AI-generated content may be incorrect.">
            <a:extLst>
              <a:ext uri="{FF2B5EF4-FFF2-40B4-BE49-F238E27FC236}">
                <a16:creationId xmlns:a16="http://schemas.microsoft.com/office/drawing/2014/main" id="{2772B694-50D9-1257-2F1B-9D5C0E4F484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701" y="1924605"/>
            <a:ext cx="1534028" cy="2169907"/>
          </a:xfrm>
          <a:prstGeom prst="rect">
            <a:avLst/>
          </a:prstGeom>
        </p:spPr>
      </p:pic>
      <p:pic>
        <p:nvPicPr>
          <p:cNvPr id="25" name="Picture 24" descr="A drawing of a sword&#10;&#10;AI-generated content may be incorrect.">
            <a:extLst>
              <a:ext uri="{FF2B5EF4-FFF2-40B4-BE49-F238E27FC236}">
                <a16:creationId xmlns:a16="http://schemas.microsoft.com/office/drawing/2014/main" id="{7ADE3544-FDFC-3987-FB25-64643F7D988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0187" y="2037499"/>
            <a:ext cx="1414310" cy="2000565"/>
          </a:xfrm>
          <a:prstGeom prst="rect">
            <a:avLst/>
          </a:prstGeom>
        </p:spPr>
      </p:pic>
      <p:pic>
        <p:nvPicPr>
          <p:cNvPr id="27" name="Picture 26" descr="A cartoon of a slug&#10;&#10;AI-generated content may be incorrect.">
            <a:extLst>
              <a:ext uri="{FF2B5EF4-FFF2-40B4-BE49-F238E27FC236}">
                <a16:creationId xmlns:a16="http://schemas.microsoft.com/office/drawing/2014/main" id="{73679CF2-5E5C-30BB-5723-08532A1A649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0145" y="1901789"/>
            <a:ext cx="1526155" cy="2158771"/>
          </a:xfrm>
          <a:prstGeom prst="rect">
            <a:avLst/>
          </a:prstGeom>
        </p:spPr>
      </p:pic>
      <p:pic>
        <p:nvPicPr>
          <p:cNvPr id="29" name="Picture 28" descr="A drawing of a lizard&#10;&#10;AI-generated content may be incorrect.">
            <a:extLst>
              <a:ext uri="{FF2B5EF4-FFF2-40B4-BE49-F238E27FC236}">
                <a16:creationId xmlns:a16="http://schemas.microsoft.com/office/drawing/2014/main" id="{EEADDFC8-699F-27DA-7F80-559544A98CB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9783" y="2278815"/>
            <a:ext cx="2136134" cy="1510151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FA8B0CC9-4614-2FB8-C9E0-969BA9A90EB9}"/>
              </a:ext>
            </a:extLst>
          </p:cNvPr>
          <p:cNvSpPr/>
          <p:nvPr/>
        </p:nvSpPr>
        <p:spPr>
          <a:xfrm>
            <a:off x="862700" y="4114818"/>
            <a:ext cx="10515599" cy="818984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External to internal to biochemical and biomolecular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CBDB126F-4183-17FC-71B9-5A5EE9394822}"/>
              </a:ext>
            </a:extLst>
          </p:cNvPr>
          <p:cNvSpPr/>
          <p:nvPr/>
        </p:nvSpPr>
        <p:spPr>
          <a:xfrm>
            <a:off x="862699" y="5768373"/>
            <a:ext cx="10515599" cy="818984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Highly understood to poorly understood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420FCD46-FE53-B273-142B-72D84B3DE75B}"/>
              </a:ext>
            </a:extLst>
          </p:cNvPr>
          <p:cNvSpPr/>
          <p:nvPr/>
        </p:nvSpPr>
        <p:spPr>
          <a:xfrm>
            <a:off x="1079244" y="4895131"/>
            <a:ext cx="10515599" cy="818984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Organism level to ecosystem level</a:t>
            </a:r>
          </a:p>
        </p:txBody>
      </p:sp>
    </p:spTree>
    <p:extLst>
      <p:ext uri="{BB962C8B-B14F-4D97-AF65-F5344CB8AC3E}">
        <p14:creationId xmlns:p14="http://schemas.microsoft.com/office/powerpoint/2010/main" val="281064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9FCA1-D3EA-CF32-387B-4BFE99E51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Moss: the terrain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A65E29-FDE6-EA5B-D9D4-9126D394D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927" y="0"/>
            <a:ext cx="6089073" cy="6858000"/>
          </a:xfrm>
          <a:prstGeom prst="rect">
            <a:avLst/>
          </a:prstGeom>
        </p:spPr>
      </p:pic>
      <p:pic>
        <p:nvPicPr>
          <p:cNvPr id="5" name="Content Placeholder 4" descr="A mossy plant on a wet surface&#10;&#10;AI-generated content may be incorrect.">
            <a:extLst>
              <a:ext uri="{FF2B5EF4-FFF2-40B4-BE49-F238E27FC236}">
                <a16:creationId xmlns:a16="http://schemas.microsoft.com/office/drawing/2014/main" id="{BD6FD266-1DFC-27D4-5691-5CC9C7CE33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776857"/>
            <a:ext cx="6368613" cy="4351338"/>
          </a:xfrm>
        </p:spPr>
      </p:pic>
    </p:spTree>
    <p:extLst>
      <p:ext uri="{BB962C8B-B14F-4D97-AF65-F5344CB8AC3E}">
        <p14:creationId xmlns:p14="http://schemas.microsoft.com/office/powerpoint/2010/main" val="1829796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63DCE-AD38-082A-48DA-A4FA4D8E9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7F605F1-BC54-A1D8-55E1-84DD98D698BB}"/>
              </a:ext>
            </a:extLst>
          </p:cNvPr>
          <p:cNvSpPr txBox="1">
            <a:spLocks/>
          </p:cNvSpPr>
          <p:nvPr/>
        </p:nvSpPr>
        <p:spPr>
          <a:xfrm>
            <a:off x="875570" y="5370996"/>
            <a:ext cx="10578353" cy="1084730"/>
          </a:xfrm>
          <a:prstGeom prst="rect">
            <a:avLst/>
          </a:prstGeom>
          <a:solidFill>
            <a:srgbClr val="43752C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60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The science isn’t done</a:t>
            </a:r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A332A4AB-653C-EB94-D4BE-3C61B8CC5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78878" y="152896"/>
            <a:ext cx="3387213" cy="508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Exploring Moss in a Lush Field">
            <a:extLst>
              <a:ext uri="{FF2B5EF4-FFF2-40B4-BE49-F238E27FC236}">
                <a16:creationId xmlns:a16="http://schemas.microsoft.com/office/drawing/2014/main" id="{73F044C1-F1B5-AC2D-E4B5-098BEB6CCE6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2673" y="482413"/>
            <a:ext cx="3183914" cy="3183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D589814C-5632-8737-7249-487D6F8BD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413" y="260761"/>
            <a:ext cx="3243393" cy="486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tar: 16 Points 13">
            <a:extLst>
              <a:ext uri="{FF2B5EF4-FFF2-40B4-BE49-F238E27FC236}">
                <a16:creationId xmlns:a16="http://schemas.microsoft.com/office/drawing/2014/main" id="{7322A810-4B28-DA13-24C1-8471085342A9}"/>
              </a:ext>
            </a:extLst>
          </p:cNvPr>
          <p:cNvSpPr/>
          <p:nvPr/>
        </p:nvSpPr>
        <p:spPr>
          <a:xfrm>
            <a:off x="4510715" y="3200617"/>
            <a:ext cx="3027829" cy="2472689"/>
          </a:xfrm>
          <a:prstGeom prst="star16">
            <a:avLst/>
          </a:prstGeom>
          <a:solidFill>
            <a:srgbClr val="FFC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ysClr val="windowText" lastClr="000000"/>
              </a:solidFill>
            </a:endParaRPr>
          </a:p>
          <a:p>
            <a:pPr algn="ctr"/>
            <a:r>
              <a:rPr lang="en-GB" sz="1600" b="1" dirty="0">
                <a:solidFill>
                  <a:sysClr val="windowText" lastClr="000000"/>
                </a:solidFill>
              </a:rPr>
              <a:t>2,000 to 7,000 species</a:t>
            </a:r>
            <a:r>
              <a:rPr lang="en-GB" sz="1600" dirty="0">
                <a:solidFill>
                  <a:sysClr val="windowText" lastClr="000000"/>
                </a:solidFill>
              </a:rPr>
              <a:t> may still be undiscovered or undescribed</a:t>
            </a:r>
          </a:p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53D152-1766-F0DE-DB5A-E03B5E1665E9}"/>
              </a:ext>
            </a:extLst>
          </p:cNvPr>
          <p:cNvSpPr txBox="1"/>
          <p:nvPr/>
        </p:nvSpPr>
        <p:spPr>
          <a:xfrm>
            <a:off x="9914709" y="6505303"/>
            <a:ext cx="2129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AI Generated</a:t>
            </a:r>
          </a:p>
        </p:txBody>
      </p:sp>
    </p:spTree>
    <p:extLst>
      <p:ext uri="{BB962C8B-B14F-4D97-AF65-F5344CB8AC3E}">
        <p14:creationId xmlns:p14="http://schemas.microsoft.com/office/powerpoint/2010/main" val="3962443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B762C-6BDD-6888-F069-1285665EF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Discovering Mosses Series</a:t>
            </a:r>
          </a:p>
        </p:txBody>
      </p:sp>
      <p:pic>
        <p:nvPicPr>
          <p:cNvPr id="6" name="Picture 5" descr="A group of posters with text&#10;&#10;AI-generated content may be incorrect.">
            <a:extLst>
              <a:ext uri="{FF2B5EF4-FFF2-40B4-BE49-F238E27FC236}">
                <a16:creationId xmlns:a16="http://schemas.microsoft.com/office/drawing/2014/main" id="{415BFA64-22EC-737E-EC47-CEE3A35DC0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45" y="109537"/>
            <a:ext cx="12068175" cy="6638925"/>
          </a:xfrm>
          <a:prstGeom prst="rect">
            <a:avLst/>
          </a:prstGeom>
        </p:spPr>
      </p:pic>
      <p:sp>
        <p:nvSpPr>
          <p:cNvPr id="4" name="Star: 32 Points 3">
            <a:extLst>
              <a:ext uri="{FF2B5EF4-FFF2-40B4-BE49-F238E27FC236}">
                <a16:creationId xmlns:a16="http://schemas.microsoft.com/office/drawing/2014/main" id="{937A40CF-D066-4E70-9712-8502557A22E2}"/>
              </a:ext>
            </a:extLst>
          </p:cNvPr>
          <p:cNvSpPr/>
          <p:nvPr/>
        </p:nvSpPr>
        <p:spPr>
          <a:xfrm rot="1271163">
            <a:off x="9613176" y="4499818"/>
            <a:ext cx="2403566" cy="2142308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NEW</a:t>
            </a:r>
          </a:p>
          <a:p>
            <a:pPr algn="ctr"/>
            <a:r>
              <a:rPr lang="en-GB" sz="1400" b="1" dirty="0"/>
              <a:t>FREE</a:t>
            </a:r>
            <a:br>
              <a:rPr lang="en-GB" sz="1400" b="1" dirty="0"/>
            </a:br>
            <a:r>
              <a:rPr lang="en-GB" sz="1400" b="1" dirty="0"/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33154213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4DCF5-2D22-5946-BB7F-2899C145F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Mites in focus</a:t>
            </a:r>
          </a:p>
        </p:txBody>
      </p:sp>
      <p:pic>
        <p:nvPicPr>
          <p:cNvPr id="9" name="Picture 8" descr="A close up of a bug&#10;&#10;AI-generated content may be incorrect.">
            <a:extLst>
              <a:ext uri="{FF2B5EF4-FFF2-40B4-BE49-F238E27FC236}">
                <a16:creationId xmlns:a16="http://schemas.microsoft.com/office/drawing/2014/main" id="{CD06847E-2AB6-9F7B-603B-DE22FCCCD73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0729" y="0"/>
            <a:ext cx="7390332" cy="4157062"/>
          </a:xfrm>
          <a:prstGeom prst="rect">
            <a:avLst/>
          </a:prstGeom>
        </p:spPr>
      </p:pic>
      <p:pic>
        <p:nvPicPr>
          <p:cNvPr id="7" name="Picture 6" descr="A close-up of a bug&#10;&#10;AI-generated content may be incorrect.">
            <a:extLst>
              <a:ext uri="{FF2B5EF4-FFF2-40B4-BE49-F238E27FC236}">
                <a16:creationId xmlns:a16="http://schemas.microsoft.com/office/drawing/2014/main" id="{76E8A391-3539-F56F-E52B-388095BF110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5750" y="3447498"/>
            <a:ext cx="4286250" cy="3429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E4DF85-BD83-0117-5CE2-19A39CECFC2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597" y="1578491"/>
            <a:ext cx="8259483" cy="440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9044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E3674-1455-B0A9-EBF1-8E1838B9B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bug&#10;&#10;AI-generated content may be incorrect.">
            <a:extLst>
              <a:ext uri="{FF2B5EF4-FFF2-40B4-BE49-F238E27FC236}">
                <a16:creationId xmlns:a16="http://schemas.microsoft.com/office/drawing/2014/main" id="{519B97D8-970E-4B17-2A02-26DA6ED4723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8806" y="0"/>
            <a:ext cx="8595623" cy="68764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2D647F-1F3F-361B-D8D5-A2A5C7F58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Mite stories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B007D8B-47E5-B591-958A-454C9677B68C}"/>
              </a:ext>
            </a:extLst>
          </p:cNvPr>
          <p:cNvSpPr/>
          <p:nvPr/>
        </p:nvSpPr>
        <p:spPr>
          <a:xfrm>
            <a:off x="675760" y="1289488"/>
            <a:ext cx="6392849" cy="1974926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Ecological significance through geological time</a:t>
            </a:r>
          </a:p>
          <a:p>
            <a:pPr algn="ctr"/>
            <a:r>
              <a:rPr lang="en-GB" dirty="0"/>
              <a:t>Soil – plant – mite co-evolution</a:t>
            </a:r>
          </a:p>
          <a:p>
            <a:pPr algn="ctr"/>
            <a:r>
              <a:rPr lang="en-GB" b="1" dirty="0"/>
              <a:t>Biodiversity explosions</a:t>
            </a:r>
          </a:p>
          <a:p>
            <a:pPr algn="ctr"/>
            <a:r>
              <a:rPr lang="en-GB" dirty="0"/>
              <a:t>Soil formation</a:t>
            </a:r>
          </a:p>
          <a:p>
            <a:pPr algn="ctr"/>
            <a:r>
              <a:rPr lang="en-GB" dirty="0"/>
              <a:t>Mycorrhizae appearance</a:t>
            </a:r>
          </a:p>
          <a:p>
            <a:pPr algn="ctr"/>
            <a:r>
              <a:rPr lang="en-GB" dirty="0"/>
              <a:t> Angiosperm Terrestrial Revolution</a:t>
            </a:r>
          </a:p>
        </p:txBody>
      </p:sp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BFFE2707-E115-7E72-DC78-543E8A7B9705}"/>
              </a:ext>
            </a:extLst>
          </p:cNvPr>
          <p:cNvSpPr/>
          <p:nvPr/>
        </p:nvSpPr>
        <p:spPr>
          <a:xfrm>
            <a:off x="576551" y="5428256"/>
            <a:ext cx="6492057" cy="1211535"/>
          </a:xfrm>
          <a:prstGeom prst="round2Diag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The science isn’t done</a:t>
            </a:r>
          </a:p>
          <a:p>
            <a:pPr algn="ctr"/>
            <a:r>
              <a:rPr lang="en-GB" dirty="0"/>
              <a:t>Use as paleo-indicators and bio-indicators</a:t>
            </a:r>
          </a:p>
        </p:txBody>
      </p:sp>
      <p:sp>
        <p:nvSpPr>
          <p:cNvPr id="8" name="Rectangle: Diagonal Corners Rounded 7">
            <a:extLst>
              <a:ext uri="{FF2B5EF4-FFF2-40B4-BE49-F238E27FC236}">
                <a16:creationId xmlns:a16="http://schemas.microsoft.com/office/drawing/2014/main" id="{7F16ED92-40E9-3772-F2F9-55D463B28600}"/>
              </a:ext>
            </a:extLst>
          </p:cNvPr>
          <p:cNvSpPr/>
          <p:nvPr/>
        </p:nvSpPr>
        <p:spPr>
          <a:xfrm>
            <a:off x="675759" y="3327386"/>
            <a:ext cx="6392849" cy="2037898"/>
          </a:xfrm>
          <a:prstGeom prst="round2Diag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POINT OF INTEREST</a:t>
            </a:r>
          </a:p>
          <a:p>
            <a:pPr algn="ctr"/>
            <a:r>
              <a:rPr lang="en-GB" b="1" dirty="0"/>
              <a:t>Fossil evidence</a:t>
            </a:r>
          </a:p>
          <a:p>
            <a:pPr algn="ctr"/>
            <a:r>
              <a:rPr lang="en-GB" dirty="0"/>
              <a:t> Fossil evidence from around 538 million years ago </a:t>
            </a:r>
          </a:p>
          <a:p>
            <a:pPr algn="ctr"/>
            <a:r>
              <a:rPr lang="en-GB" b="1" dirty="0"/>
              <a:t>Hard bodies preserve well</a:t>
            </a:r>
          </a:p>
          <a:p>
            <a:pPr algn="ctr"/>
            <a:r>
              <a:rPr lang="en-GB" dirty="0"/>
              <a:t>Oribatid mites’ earliest relationships on land would have been with moss-like plants around 400 million years ago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208493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7B4B4-797F-DED6-521E-747680B46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Body systems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9D8AA3-F224-CB77-8D14-1B70A8E0F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346" y="105495"/>
            <a:ext cx="6514954" cy="30396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8EE6CC-B466-FD6F-4EAF-883C40C8D1A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970" y="1534050"/>
            <a:ext cx="5640633" cy="32221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546858-CB8F-1269-9391-69CD5193FDC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0674" y="3089711"/>
            <a:ext cx="4979978" cy="34867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557AA7B-529A-63C1-8767-8370276160C5}"/>
              </a:ext>
            </a:extLst>
          </p:cNvPr>
          <p:cNvSpPr txBox="1"/>
          <p:nvPr/>
        </p:nvSpPr>
        <p:spPr>
          <a:xfrm>
            <a:off x="247700" y="1528607"/>
            <a:ext cx="180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Nematode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57A2A0-35FB-EC4D-F0A7-F567E69194CA}"/>
              </a:ext>
            </a:extLst>
          </p:cNvPr>
          <p:cNvSpPr txBox="1"/>
          <p:nvPr/>
        </p:nvSpPr>
        <p:spPr>
          <a:xfrm>
            <a:off x="3712356" y="3278942"/>
            <a:ext cx="180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Rotifer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1A0EE7-899A-2FCB-3DB0-EA0C4696A98B}"/>
              </a:ext>
            </a:extLst>
          </p:cNvPr>
          <p:cNvSpPr txBox="1"/>
          <p:nvPr/>
        </p:nvSpPr>
        <p:spPr>
          <a:xfrm>
            <a:off x="9450088" y="3198167"/>
            <a:ext cx="180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Tardigrade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5EE1BC-9947-C24C-0061-5670DF6963B3}"/>
              </a:ext>
            </a:extLst>
          </p:cNvPr>
          <p:cNvSpPr txBox="1"/>
          <p:nvPr/>
        </p:nvSpPr>
        <p:spPr>
          <a:xfrm>
            <a:off x="8491213" y="4654904"/>
            <a:ext cx="3361038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Compare and contrast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Which organ systems do all three have?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Which organ systems are lacking? Why?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C17CBF-42DF-AC26-3B40-473760D11409}"/>
              </a:ext>
            </a:extLst>
          </p:cNvPr>
          <p:cNvSpPr txBox="1"/>
          <p:nvPr/>
        </p:nvSpPr>
        <p:spPr>
          <a:xfrm>
            <a:off x="247700" y="5761599"/>
            <a:ext cx="2821074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50" dirty="0"/>
              <a:t>Source: </a:t>
            </a:r>
            <a:r>
              <a:rPr lang="en-GB" sz="1050" dirty="0">
                <a:hlinkClick r:id="rId5"/>
              </a:rPr>
              <a:t>Chandler-Grevatt, A. (2025) </a:t>
            </a:r>
            <a:r>
              <a:rPr lang="en-GB" sz="1050" i="1" dirty="0">
                <a:hlinkClick r:id="rId5"/>
              </a:rPr>
              <a:t>Moss Safari: Exploring the Secret Life in Moss</a:t>
            </a:r>
            <a:r>
              <a:rPr lang="en-GB" sz="1050" dirty="0">
                <a:hlinkClick r:id="rId5"/>
              </a:rPr>
              <a:t>. Pelagic Publishing.</a:t>
            </a:r>
            <a:endParaRPr lang="en-GB" sz="105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28308F3-4834-6E5A-39CC-637180229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83146"/>
            <a:ext cx="10515600" cy="5651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400" dirty="0"/>
              <a:t>Population → </a:t>
            </a:r>
            <a:r>
              <a:rPr lang="en-GB" sz="2400" b="1" dirty="0"/>
              <a:t>Organism</a:t>
            </a:r>
            <a:r>
              <a:rPr lang="en-GB" sz="2400" dirty="0"/>
              <a:t> → Organ systems → Cells → Molecules → Genes</a:t>
            </a:r>
          </a:p>
        </p:txBody>
      </p:sp>
    </p:spTree>
    <p:extLst>
      <p:ext uri="{BB962C8B-B14F-4D97-AF65-F5344CB8AC3E}">
        <p14:creationId xmlns:p14="http://schemas.microsoft.com/office/powerpoint/2010/main" val="259629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98293-88D4-8DF5-6E8E-F55733D2B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8962" y="365125"/>
            <a:ext cx="5334837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Similarities between nematodes, rotifers and tardigrades </a:t>
            </a:r>
          </a:p>
        </p:txBody>
      </p:sp>
      <p:pic>
        <p:nvPicPr>
          <p:cNvPr id="4" name="Picture 3" descr="A diagram of a tree&#10;&#10;AI-generated content may be incorrect.">
            <a:extLst>
              <a:ext uri="{FF2B5EF4-FFF2-40B4-BE49-F238E27FC236}">
                <a16:creationId xmlns:a16="http://schemas.microsoft.com/office/drawing/2014/main" id="{2B441F82-C159-28B9-BF65-77682BFAE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71482"/>
            <a:ext cx="5526593" cy="7601931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F4DC39E-897C-AAE3-4DA5-814E821C34FB}"/>
              </a:ext>
            </a:extLst>
          </p:cNvPr>
          <p:cNvGraphicFramePr>
            <a:graphicFrameLocks noGrp="1"/>
          </p:cNvGraphicFramePr>
          <p:nvPr/>
        </p:nvGraphicFramePr>
        <p:xfrm>
          <a:off x="6144565" y="2091690"/>
          <a:ext cx="5083630" cy="3931920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541815">
                  <a:extLst>
                    <a:ext uri="{9D8B030D-6E8A-4147-A177-3AD203B41FA5}">
                      <a16:colId xmlns:a16="http://schemas.microsoft.com/office/drawing/2014/main" val="3795865314"/>
                    </a:ext>
                  </a:extLst>
                </a:gridCol>
                <a:gridCol w="2541815">
                  <a:extLst>
                    <a:ext uri="{9D8B030D-6E8A-4147-A177-3AD203B41FA5}">
                      <a16:colId xmlns:a16="http://schemas.microsoft.com/office/drawing/2014/main" val="26203705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 dirty="0"/>
                        <a:t>Level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 dirty="0"/>
                        <a:t>What they share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49245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/>
                        <a:t>Domain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Eukarya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2240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/>
                        <a:t>Kingdom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Animalia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89224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/>
                        <a:t>Body plan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Microscopic, multicellular, </a:t>
                      </a:r>
                      <a:r>
                        <a:rPr lang="en-GB" b="1" dirty="0"/>
                        <a:t>invertebrates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29016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/>
                        <a:t>Supergroup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/>
                        <a:t>Protostomia</a:t>
                      </a:r>
                      <a:endParaRPr lang="en-GB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55658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/>
                        <a:t>Ecology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Moss/soil/freshwater </a:t>
                      </a:r>
                      <a:r>
                        <a:rPr lang="en-GB" b="1" dirty="0"/>
                        <a:t>meiofauna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78027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/>
                        <a:t>Lifestyle trait</a:t>
                      </a:r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Many can perform </a:t>
                      </a:r>
                      <a:r>
                        <a:rPr lang="en-GB" b="1" dirty="0"/>
                        <a:t>anhydrobiosis (cryptobiosis)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632643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73644DC5-6DF8-EBBC-2AEE-DE3A7CE2FA37}"/>
              </a:ext>
            </a:extLst>
          </p:cNvPr>
          <p:cNvGrpSpPr/>
          <p:nvPr/>
        </p:nvGrpSpPr>
        <p:grpSpPr>
          <a:xfrm>
            <a:off x="259492" y="2631989"/>
            <a:ext cx="4485504" cy="2496065"/>
            <a:chOff x="259492" y="2631989"/>
            <a:chExt cx="4485504" cy="2496065"/>
          </a:xfrm>
          <a:solidFill>
            <a:schemeClr val="bg1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59C704A-4BAD-BA7D-B974-DF131C6AFFB8}"/>
                </a:ext>
              </a:extLst>
            </p:cNvPr>
            <p:cNvSpPr/>
            <p:nvPr/>
          </p:nvSpPr>
          <p:spPr>
            <a:xfrm>
              <a:off x="259492" y="2631989"/>
              <a:ext cx="2854411" cy="797011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n>
                  <a:solidFill>
                    <a:schemeClr val="accent1"/>
                  </a:solidFill>
                </a:ln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6400A03-1354-66B3-DE48-9E23641C46F5}"/>
                </a:ext>
              </a:extLst>
            </p:cNvPr>
            <p:cNvSpPr/>
            <p:nvPr/>
          </p:nvSpPr>
          <p:spPr>
            <a:xfrm>
              <a:off x="259492" y="3033583"/>
              <a:ext cx="3669957" cy="126038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n>
                  <a:solidFill>
                    <a:schemeClr val="accent1"/>
                  </a:solidFill>
                </a:ln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79B1677-9F8A-BC98-B8AC-70D4CC8BD6E0}"/>
                </a:ext>
              </a:extLst>
            </p:cNvPr>
            <p:cNvSpPr/>
            <p:nvPr/>
          </p:nvSpPr>
          <p:spPr>
            <a:xfrm>
              <a:off x="259492" y="3427455"/>
              <a:ext cx="4485504" cy="170059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n>
                  <a:solidFill>
                    <a:schemeClr val="accent1"/>
                  </a:solidFill>
                </a:ln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CA5EFA1A-6438-079A-A0E9-94602BF8B75E}"/>
              </a:ext>
            </a:extLst>
          </p:cNvPr>
          <p:cNvSpPr/>
          <p:nvPr/>
        </p:nvSpPr>
        <p:spPr>
          <a:xfrm>
            <a:off x="259492" y="5128054"/>
            <a:ext cx="5090984" cy="17299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AEED54-8DBD-6AC3-C42A-2A91A15FF58E}"/>
              </a:ext>
            </a:extLst>
          </p:cNvPr>
          <p:cNvSpPr txBox="1"/>
          <p:nvPr/>
        </p:nvSpPr>
        <p:spPr>
          <a:xfrm>
            <a:off x="5609968" y="6280919"/>
            <a:ext cx="658203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50" dirty="0"/>
              <a:t>Source: </a:t>
            </a:r>
            <a:r>
              <a:rPr lang="en-GB" sz="1050" dirty="0">
                <a:hlinkClick r:id="rId4"/>
              </a:rPr>
              <a:t>Chandler-Grevatt, A. (2025) </a:t>
            </a:r>
            <a:r>
              <a:rPr lang="en-GB" sz="1050" i="1" dirty="0">
                <a:hlinkClick r:id="rId4"/>
              </a:rPr>
              <a:t>Moss Safari: Exploring the Secret Life in Moss</a:t>
            </a:r>
            <a:r>
              <a:rPr lang="en-GB" sz="1050" dirty="0">
                <a:hlinkClick r:id="rId4"/>
              </a:rPr>
              <a:t>. Pelagic Publishing.</a:t>
            </a:r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73452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C68868-3F3F-95DF-48D4-41DC23F2E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7D7EC-9E54-5760-951B-9E935B980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Cryptobiosis: what is it?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060B19-BA65-942A-785E-79052B7A66D7}"/>
              </a:ext>
            </a:extLst>
          </p:cNvPr>
          <p:cNvSpPr txBox="1"/>
          <p:nvPr/>
        </p:nvSpPr>
        <p:spPr>
          <a:xfrm>
            <a:off x="998838" y="1655628"/>
            <a:ext cx="101943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400" b="1" dirty="0"/>
              <a:t>"In cryptobiosis, animals like tardigrades, rotifers and nematodes lose almost all body water and enter a stable, ametabolic state, only resuming normal life when conditions improve."</a:t>
            </a:r>
          </a:p>
          <a:p>
            <a:pPr>
              <a:buNone/>
            </a:pPr>
            <a:r>
              <a:rPr lang="en-GB" sz="2400" dirty="0"/>
              <a:t>Rebecchi (2013)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D57BC4-7B73-011A-76B2-7FF35A7D27EB}"/>
              </a:ext>
            </a:extLst>
          </p:cNvPr>
          <p:cNvSpPr txBox="1"/>
          <p:nvPr/>
        </p:nvSpPr>
        <p:spPr>
          <a:xfrm>
            <a:off x="998838" y="3730877"/>
            <a:ext cx="103549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Cryptobiosis is a reversible, near-death state where an organism’s metabolism becomes almost zero, allowing it to survive extreme stresses such as </a:t>
            </a:r>
            <a:r>
              <a:rPr lang="en-GB" sz="2400" b="1" dirty="0"/>
              <a:t>desiccation</a:t>
            </a:r>
            <a:r>
              <a:rPr lang="en-GB" sz="2400" dirty="0"/>
              <a:t>, freezing or low oxygen.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30394BA-5182-1A9C-6AB0-66727D89C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8838" y="5569722"/>
            <a:ext cx="10515600" cy="56515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GB" dirty="0"/>
              <a:t>Population → Organism → Organ systems → Cells → Molecules → Genes</a:t>
            </a:r>
          </a:p>
        </p:txBody>
      </p:sp>
    </p:spTree>
    <p:extLst>
      <p:ext uri="{BB962C8B-B14F-4D97-AF65-F5344CB8AC3E}">
        <p14:creationId xmlns:p14="http://schemas.microsoft.com/office/powerpoint/2010/main" val="3536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B88DE5-0ACB-1711-A38D-057F5BCE7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3A186CC8-C6EA-1C12-3969-1F6131035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94048" l="9740" r="89610">
                        <a14:foregroundMark x1="25974" y1="88690" x2="19481" y2="940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248320">
            <a:off x="1414721" y="3063957"/>
            <a:ext cx="2062858" cy="22503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255AE8-56D1-307B-46CD-C75EC5B3A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One challenge: Three solutions</a:t>
            </a:r>
          </a:p>
        </p:txBody>
      </p:sp>
      <p:pic>
        <p:nvPicPr>
          <p:cNvPr id="7" name="Picture 6" descr="A close-up of a microscopic object&#10;&#10;AI-generated content may be incorrect.">
            <a:extLst>
              <a:ext uri="{FF2B5EF4-FFF2-40B4-BE49-F238E27FC236}">
                <a16:creationId xmlns:a16="http://schemas.microsoft.com/office/drawing/2014/main" id="{B1441B7C-E2C8-B3D7-B27A-F9CCBDA4268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337" y="3475783"/>
            <a:ext cx="2238697" cy="16174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F322C5-BED5-3F01-A6DF-506AB48BB983}"/>
              </a:ext>
            </a:extLst>
          </p:cNvPr>
          <p:cNvSpPr txBox="1"/>
          <p:nvPr/>
        </p:nvSpPr>
        <p:spPr>
          <a:xfrm>
            <a:off x="5210417" y="4707300"/>
            <a:ext cx="21200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b="1" dirty="0"/>
          </a:p>
          <a:p>
            <a:pPr algn="ctr"/>
            <a:endParaRPr lang="en-GB" b="1" dirty="0"/>
          </a:p>
          <a:p>
            <a:pPr algn="ctr"/>
            <a:r>
              <a:rPr lang="en-GB" b="1" dirty="0"/>
              <a:t>Rotifer tun</a:t>
            </a:r>
          </a:p>
          <a:p>
            <a:pPr algn="ctr"/>
            <a:r>
              <a:rPr lang="en-GB" dirty="0"/>
              <a:t>~ 70–250 µm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570EA6-8838-D36D-1FC7-BA18F3F328CE}"/>
              </a:ext>
            </a:extLst>
          </p:cNvPr>
          <p:cNvSpPr txBox="1"/>
          <p:nvPr/>
        </p:nvSpPr>
        <p:spPr>
          <a:xfrm>
            <a:off x="8786481" y="4707299"/>
            <a:ext cx="21200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b="1" dirty="0"/>
          </a:p>
          <a:p>
            <a:pPr algn="ctr"/>
            <a:endParaRPr lang="en-GB" b="1" dirty="0"/>
          </a:p>
          <a:p>
            <a:pPr algn="ctr"/>
            <a:r>
              <a:rPr lang="en-GB" b="1" dirty="0"/>
              <a:t>Tardigrade tun</a:t>
            </a:r>
          </a:p>
          <a:p>
            <a:pPr algn="ctr"/>
            <a:r>
              <a:rPr lang="en-GB" dirty="0"/>
              <a:t>~ 100–400 µm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A0AF97-4B1C-EDA7-76F7-A4B35F077879}"/>
              </a:ext>
            </a:extLst>
          </p:cNvPr>
          <p:cNvSpPr txBox="1"/>
          <p:nvPr/>
        </p:nvSpPr>
        <p:spPr>
          <a:xfrm>
            <a:off x="1408169" y="5261298"/>
            <a:ext cx="19610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/>
              <a:t>Nematode dauer</a:t>
            </a:r>
          </a:p>
          <a:p>
            <a:pPr algn="ctr"/>
            <a:r>
              <a:rPr lang="en-GB" dirty="0"/>
              <a:t>~0.6–1.0 mm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C10095-7B6F-2072-C99C-5D0640E48240}"/>
              </a:ext>
            </a:extLst>
          </p:cNvPr>
          <p:cNvSpPr txBox="1"/>
          <p:nvPr/>
        </p:nvSpPr>
        <p:spPr>
          <a:xfrm>
            <a:off x="1488106" y="1596702"/>
            <a:ext cx="180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Nematode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016346-2AEF-D73D-42F2-8ACE059DB8D3}"/>
              </a:ext>
            </a:extLst>
          </p:cNvPr>
          <p:cNvSpPr txBox="1"/>
          <p:nvPr/>
        </p:nvSpPr>
        <p:spPr>
          <a:xfrm>
            <a:off x="5229657" y="1532789"/>
            <a:ext cx="180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Rotifer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90C0BE-8BF8-32E0-B050-E39C1CB3BF51}"/>
              </a:ext>
            </a:extLst>
          </p:cNvPr>
          <p:cNvSpPr txBox="1"/>
          <p:nvPr/>
        </p:nvSpPr>
        <p:spPr>
          <a:xfrm>
            <a:off x="8493153" y="1496323"/>
            <a:ext cx="180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Tardigrade</a:t>
            </a:r>
          </a:p>
        </p:txBody>
      </p:sp>
      <p:pic>
        <p:nvPicPr>
          <p:cNvPr id="19" name="Picture 18" descr="A drawing of a sword&#10;&#10;AI-generated content may be incorrect.">
            <a:extLst>
              <a:ext uri="{FF2B5EF4-FFF2-40B4-BE49-F238E27FC236}">
                <a16:creationId xmlns:a16="http://schemas.microsoft.com/office/drawing/2014/main" id="{DA5E8927-5033-7035-87A9-900E105FE56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413523">
            <a:off x="1533668" y="1967562"/>
            <a:ext cx="1490972" cy="2109004"/>
          </a:xfrm>
          <a:prstGeom prst="rect">
            <a:avLst/>
          </a:prstGeom>
        </p:spPr>
      </p:pic>
      <p:pic>
        <p:nvPicPr>
          <p:cNvPr id="20" name="Picture 19" descr="A cartoon of a slug&#10;&#10;AI-generated content may be incorrect.">
            <a:extLst>
              <a:ext uri="{FF2B5EF4-FFF2-40B4-BE49-F238E27FC236}">
                <a16:creationId xmlns:a16="http://schemas.microsoft.com/office/drawing/2014/main" id="{C5256CD1-C679-975C-E5CB-7E4B969ACAF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812807">
            <a:off x="5367182" y="1778966"/>
            <a:ext cx="1526155" cy="2158771"/>
          </a:xfrm>
          <a:prstGeom prst="rect">
            <a:avLst/>
          </a:prstGeom>
        </p:spPr>
      </p:pic>
      <p:pic>
        <p:nvPicPr>
          <p:cNvPr id="21" name="Picture 20" descr="A drawing of a lizard&#10;&#10;AI-generated content may be incorrect.">
            <a:extLst>
              <a:ext uri="{FF2B5EF4-FFF2-40B4-BE49-F238E27FC236}">
                <a16:creationId xmlns:a16="http://schemas.microsoft.com/office/drawing/2014/main" id="{7B691F10-ADEA-9CD4-BE1E-51E35D1C6B9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85281">
            <a:off x="8486316" y="2091350"/>
            <a:ext cx="2136134" cy="151015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C63DEC5-0ACF-C357-F529-A8CC10FDE7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86481" y="3475783"/>
            <a:ext cx="2029108" cy="11622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D0AF30-6C23-9DC1-5576-CBA9A546E442}"/>
              </a:ext>
            </a:extLst>
          </p:cNvPr>
          <p:cNvSpPr txBox="1"/>
          <p:nvPr/>
        </p:nvSpPr>
        <p:spPr>
          <a:xfrm>
            <a:off x="604615" y="6228370"/>
            <a:ext cx="109920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dirty="0"/>
              <a:t>Population → </a:t>
            </a:r>
            <a:r>
              <a:rPr lang="en-GB" sz="2000" b="1" dirty="0"/>
              <a:t>Organism</a:t>
            </a:r>
            <a:r>
              <a:rPr lang="en-GB" sz="2000" dirty="0"/>
              <a:t> → Organ systems → Cells → Molecules → Genes</a:t>
            </a:r>
          </a:p>
        </p:txBody>
      </p:sp>
    </p:spTree>
    <p:extLst>
      <p:ext uri="{BB962C8B-B14F-4D97-AF65-F5344CB8AC3E}">
        <p14:creationId xmlns:p14="http://schemas.microsoft.com/office/powerpoint/2010/main" val="15616804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2E7EC-1D8A-8756-D879-40B1A629E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271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/>
              <a:t>Cryptobiosis</a:t>
            </a:r>
            <a:br>
              <a:rPr lang="en-GB" sz="2800" dirty="0"/>
            </a:br>
            <a:r>
              <a:rPr lang="en-GB" sz="2800" dirty="0"/>
              <a:t>Population → </a:t>
            </a:r>
            <a:r>
              <a:rPr lang="en-GB" sz="2800" b="1" dirty="0"/>
              <a:t>Organism</a:t>
            </a:r>
            <a:r>
              <a:rPr lang="en-GB" sz="2800" dirty="0"/>
              <a:t> → </a:t>
            </a:r>
            <a:r>
              <a:rPr lang="en-GB" sz="2800" b="1" dirty="0"/>
              <a:t>Organ systems → Cells </a:t>
            </a:r>
            <a:r>
              <a:rPr lang="en-GB" sz="2800" dirty="0"/>
              <a:t>→ Molecules → Genes</a:t>
            </a:r>
          </a:p>
        </p:txBody>
      </p:sp>
      <p:pic>
        <p:nvPicPr>
          <p:cNvPr id="7" name="Picture 6" descr="A close-up of a microscopic object&#10;&#10;AI-generated content may be incorrect.">
            <a:extLst>
              <a:ext uri="{FF2B5EF4-FFF2-40B4-BE49-F238E27FC236}">
                <a16:creationId xmlns:a16="http://schemas.microsoft.com/office/drawing/2014/main" id="{2398A814-7763-49D7-AF36-BEC6F9DE81C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5017" y="1864925"/>
            <a:ext cx="2238697" cy="161747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D70FE9B-7749-B3ED-4BB8-E558C551EF81}"/>
              </a:ext>
            </a:extLst>
          </p:cNvPr>
          <p:cNvSpPr txBox="1"/>
          <p:nvPr/>
        </p:nvSpPr>
        <p:spPr>
          <a:xfrm>
            <a:off x="1488106" y="1596702"/>
            <a:ext cx="180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Nematode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F70067-B40F-37F8-D252-20723EA793FD}"/>
              </a:ext>
            </a:extLst>
          </p:cNvPr>
          <p:cNvSpPr txBox="1"/>
          <p:nvPr/>
        </p:nvSpPr>
        <p:spPr>
          <a:xfrm>
            <a:off x="5229657" y="1532789"/>
            <a:ext cx="180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Rotifer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0167F9-516A-9E5C-2F35-51BDF40D441A}"/>
              </a:ext>
            </a:extLst>
          </p:cNvPr>
          <p:cNvSpPr txBox="1"/>
          <p:nvPr/>
        </p:nvSpPr>
        <p:spPr>
          <a:xfrm>
            <a:off x="8493153" y="1496323"/>
            <a:ext cx="180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Tardigrade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CE5203-8696-8920-539D-2926ED6E04EC}"/>
              </a:ext>
            </a:extLst>
          </p:cNvPr>
          <p:cNvSpPr txBox="1"/>
          <p:nvPr/>
        </p:nvSpPr>
        <p:spPr>
          <a:xfrm>
            <a:off x="4823960" y="3185610"/>
            <a:ext cx="30322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dirty="0"/>
              <a:t>Whole-body metabolism slows dramatically but can resume </a:t>
            </a:r>
            <a:r>
              <a:rPr lang="en-GB" b="1" dirty="0"/>
              <a:t>within minutes to hours</a:t>
            </a:r>
            <a:r>
              <a:rPr lang="en-GB" dirty="0"/>
              <a:t> after rehydration.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518D6D-2F83-2A49-1657-09B07AD25269}"/>
              </a:ext>
            </a:extLst>
          </p:cNvPr>
          <p:cNvSpPr txBox="1"/>
          <p:nvPr/>
        </p:nvSpPr>
        <p:spPr>
          <a:xfrm>
            <a:off x="1031947" y="3185610"/>
            <a:ext cx="29663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dirty="0"/>
              <a:t>Dauer only occurs at a specific larval stage.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DDE5CEE-8829-93C5-907D-E0A5C37E36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494360"/>
              </p:ext>
            </p:extLst>
          </p:nvPr>
        </p:nvGraphicFramePr>
        <p:xfrm>
          <a:off x="8387488" y="3102325"/>
          <a:ext cx="2966312" cy="1554480"/>
        </p:xfrm>
        <a:graphic>
          <a:graphicData uri="http://schemas.openxmlformats.org/drawingml/2006/table">
            <a:tbl>
              <a:tblPr/>
              <a:tblGrid>
                <a:gridCol w="2966312">
                  <a:extLst>
                    <a:ext uri="{9D8B030D-6E8A-4147-A177-3AD203B41FA5}">
                      <a16:colId xmlns:a16="http://schemas.microsoft.com/office/drawing/2014/main" val="37514358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Can lose up to </a:t>
                      </a:r>
                      <a:r>
                        <a:rPr lang="en-GB" b="1" dirty="0"/>
                        <a:t>97% of body water</a:t>
                      </a:r>
                      <a:r>
                        <a:rPr lang="en-GB" dirty="0"/>
                        <a:t>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1648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Internal organs </a:t>
                      </a:r>
                      <a:r>
                        <a:rPr lang="en-GB" b="1" dirty="0"/>
                        <a:t>shrink</a:t>
                      </a:r>
                      <a:r>
                        <a:rPr lang="en-GB" dirty="0"/>
                        <a:t> and metabolism falls to </a:t>
                      </a:r>
                      <a:r>
                        <a:rPr lang="en-GB" b="1" dirty="0"/>
                        <a:t>near zero</a:t>
                      </a:r>
                      <a:r>
                        <a:rPr lang="en-GB" dirty="0"/>
                        <a:t>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2114520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DDF4248E-C37B-2196-9830-13C8012A03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94048" l="9740" r="89610">
                        <a14:foregroundMark x1="25974" y1="88690" x2="19481" y2="940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248320">
            <a:off x="1516656" y="1365490"/>
            <a:ext cx="2062858" cy="22503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F3D906-C767-BA0B-FA85-0BF458D96C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64508" y="1818522"/>
            <a:ext cx="2029108" cy="11622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219C4CA-09DC-6617-7B27-2C07F67F6D33}"/>
              </a:ext>
            </a:extLst>
          </p:cNvPr>
          <p:cNvSpPr txBox="1"/>
          <p:nvPr/>
        </p:nvSpPr>
        <p:spPr>
          <a:xfrm>
            <a:off x="1064929" y="4773703"/>
            <a:ext cx="29663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dirty="0"/>
              <a:t>Usual: months</a:t>
            </a:r>
          </a:p>
          <a:p>
            <a:pPr>
              <a:buNone/>
            </a:pPr>
            <a:r>
              <a:rPr lang="en-GB" dirty="0"/>
              <a:t>Record: 42,000 years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4A2504-EDDC-4550-5537-0BAD0519EAA4}"/>
              </a:ext>
            </a:extLst>
          </p:cNvPr>
          <p:cNvSpPr txBox="1"/>
          <p:nvPr/>
        </p:nvSpPr>
        <p:spPr>
          <a:xfrm>
            <a:off x="5024632" y="4815093"/>
            <a:ext cx="29663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dirty="0"/>
              <a:t>Usual:  months</a:t>
            </a:r>
          </a:p>
          <a:p>
            <a:pPr>
              <a:buNone/>
            </a:pPr>
            <a:r>
              <a:rPr lang="en-GB" dirty="0"/>
              <a:t>Record: 24,000 years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BF74A3-CABA-C237-3894-316F1F8F8DBE}"/>
              </a:ext>
            </a:extLst>
          </p:cNvPr>
          <p:cNvSpPr txBox="1"/>
          <p:nvPr/>
        </p:nvSpPr>
        <p:spPr>
          <a:xfrm>
            <a:off x="8564508" y="4840167"/>
            <a:ext cx="29663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dirty="0"/>
              <a:t>Average: months</a:t>
            </a:r>
          </a:p>
          <a:p>
            <a:pPr>
              <a:buNone/>
            </a:pPr>
            <a:r>
              <a:rPr lang="en-GB" dirty="0"/>
              <a:t>Record: 30 years</a:t>
            </a:r>
          </a:p>
        </p:txBody>
      </p:sp>
    </p:spTree>
    <p:extLst>
      <p:ext uri="{BB962C8B-B14F-4D97-AF65-F5344CB8AC3E}">
        <p14:creationId xmlns:p14="http://schemas.microsoft.com/office/powerpoint/2010/main" val="18611237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D2E50E-4F2A-132F-AFFB-813604366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FD168-2CF4-7C2B-7541-1566D98CF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1944" y="1825625"/>
            <a:ext cx="3281855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How do macromolecules work together to protect different parts of the cell?</a:t>
            </a:r>
          </a:p>
          <a:p>
            <a:r>
              <a:rPr lang="en-GB" dirty="0"/>
              <a:t>Cell membrane(s)</a:t>
            </a:r>
          </a:p>
          <a:p>
            <a:r>
              <a:rPr lang="en-GB" dirty="0"/>
              <a:t>Organelles</a:t>
            </a:r>
          </a:p>
          <a:p>
            <a:r>
              <a:rPr lang="en-GB" dirty="0"/>
              <a:t>Cytoplasm</a:t>
            </a:r>
          </a:p>
          <a:p>
            <a:r>
              <a:rPr lang="en-GB" dirty="0"/>
              <a:t>DNA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5CEBED5-F740-7077-32E5-E38FC46F9903}"/>
              </a:ext>
            </a:extLst>
          </p:cNvPr>
          <p:cNvSpPr txBox="1">
            <a:spLocks/>
          </p:cNvSpPr>
          <p:nvPr/>
        </p:nvSpPr>
        <p:spPr>
          <a:xfrm>
            <a:off x="838200" y="2027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800" b="1" dirty="0"/>
              <a:t>Cryptobiosis</a:t>
            </a:r>
            <a:br>
              <a:rPr lang="en-GB" sz="2800" dirty="0"/>
            </a:br>
            <a:r>
              <a:rPr lang="en-GB" sz="2800" dirty="0"/>
              <a:t>Population → Organism → Organ systems → </a:t>
            </a:r>
            <a:r>
              <a:rPr lang="en-GB" sz="2800" b="1" dirty="0"/>
              <a:t>Cells → Molecules → Genes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199873-1C34-26E2-BA5B-504BC2E78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622" y="1505156"/>
            <a:ext cx="7178564" cy="49311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051008-E498-BBA2-71A5-48320E8881C0}"/>
              </a:ext>
            </a:extLst>
          </p:cNvPr>
          <p:cNvSpPr txBox="1"/>
          <p:nvPr/>
        </p:nvSpPr>
        <p:spPr>
          <a:xfrm>
            <a:off x="630622" y="6436270"/>
            <a:ext cx="717856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1050" dirty="0"/>
              <a:t>Rebecchi, L., Boschetti, C. &amp; Nelson, D.R. (2020) ‘Extreme-tolerance mechanisms in meiofaunal organisms: a case study with tardigrades, rotifers and nematodes’, </a:t>
            </a:r>
            <a:r>
              <a:rPr lang="en-GB" sz="1050" i="1" dirty="0" err="1"/>
              <a:t>Hydrobiologia</a:t>
            </a:r>
            <a:r>
              <a:rPr lang="en-GB" sz="1050" dirty="0"/>
              <a:t>, 847(12), pp. 2779-2799. doi:10.1007/s10750-019-04144-6</a:t>
            </a:r>
            <a:endParaRPr lang="en-GB" sz="105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792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8EE0A-469D-B34C-4768-7B7A74868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Nematodes in focus</a:t>
            </a:r>
          </a:p>
        </p:txBody>
      </p:sp>
      <p:pic>
        <p:nvPicPr>
          <p:cNvPr id="7" name="Picture 6" descr="A close-up of a microscopic view of a worm&#10;&#10;AI-generated content may be incorrect.">
            <a:extLst>
              <a:ext uri="{FF2B5EF4-FFF2-40B4-BE49-F238E27FC236}">
                <a16:creationId xmlns:a16="http://schemas.microsoft.com/office/drawing/2014/main" id="{2257F1AE-7330-C391-C65F-26F4C1593CA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6921" y="-672463"/>
            <a:ext cx="7973466" cy="4485075"/>
          </a:xfrm>
          <a:prstGeom prst="rect">
            <a:avLst/>
          </a:prstGeom>
        </p:spPr>
      </p:pic>
      <p:pic>
        <p:nvPicPr>
          <p:cNvPr id="9" name="Picture 8" descr="A microscopic view of a long thin object&#10;&#10;AI-generated content may be incorrect.">
            <a:extLst>
              <a:ext uri="{FF2B5EF4-FFF2-40B4-BE49-F238E27FC236}">
                <a16:creationId xmlns:a16="http://schemas.microsoft.com/office/drawing/2014/main" id="{13273FDA-0F10-E9E7-48BC-AEAB91EFEEA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504" y="3178212"/>
            <a:ext cx="4696496" cy="37571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6E179B6-56E3-0047-EC9D-FAE0668DDD46}"/>
              </a:ext>
            </a:extLst>
          </p:cNvPr>
          <p:cNvSpPr/>
          <p:nvPr/>
        </p:nvSpPr>
        <p:spPr>
          <a:xfrm>
            <a:off x="5716921" y="0"/>
            <a:ext cx="2113434" cy="70318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C9C1CF-B68E-9659-3DD6-26C65D04743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087" y="1844466"/>
            <a:ext cx="7286678" cy="416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191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table of data with text&#10;&#10;AI-generated content may be incorrect.">
            <a:extLst>
              <a:ext uri="{FF2B5EF4-FFF2-40B4-BE49-F238E27FC236}">
                <a16:creationId xmlns:a16="http://schemas.microsoft.com/office/drawing/2014/main" id="{FC9067CA-39FA-D585-DE26-2195B0402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397" y="2894653"/>
            <a:ext cx="7402604" cy="28083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9CB098-1503-5048-881F-F4EE34007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Nematode stories</a:t>
            </a:r>
            <a:endParaRPr lang="en-GB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1471D7F-D21B-4FFF-2EEE-2A8DDD2B7033}"/>
              </a:ext>
            </a:extLst>
          </p:cNvPr>
          <p:cNvSpPr/>
          <p:nvPr/>
        </p:nvSpPr>
        <p:spPr>
          <a:xfrm>
            <a:off x="838200" y="1397234"/>
            <a:ext cx="6392849" cy="1573725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b="1" dirty="0">
                <a:solidFill>
                  <a:schemeClr val="bg1"/>
                </a:solidFill>
              </a:rPr>
              <a:t>Huge relative </a:t>
            </a:r>
            <a:r>
              <a:rPr lang="en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biomass</a:t>
            </a:r>
            <a:r>
              <a:rPr lang="en" b="1" dirty="0">
                <a:solidFill>
                  <a:schemeClr val="bg1"/>
                </a:solidFill>
              </a:rPr>
              <a:t> globally</a:t>
            </a:r>
          </a:p>
          <a:p>
            <a:pPr algn="ctr"/>
            <a:r>
              <a:rPr lang="en" dirty="0">
                <a:solidFill>
                  <a:schemeClr val="bg1"/>
                </a:solidFill>
              </a:rPr>
              <a:t>Wild mammals (0.007 Gt C), nematodes (0.02 Gt C), humans (0.06 Gt C)</a:t>
            </a:r>
          </a:p>
          <a:p>
            <a:pPr algn="ctr"/>
            <a:r>
              <a:rPr lang="en-GB" sz="2000" i="1" dirty="0">
                <a:solidFill>
                  <a:schemeClr val="bg1"/>
                </a:solidFill>
                <a:latin typeface="-apple-syste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 each human, there are 60 billion nematodes living in the soil</a:t>
            </a:r>
            <a:endParaRPr lang="en" i="1" dirty="0">
              <a:solidFill>
                <a:schemeClr val="bg1"/>
              </a:solidFill>
            </a:endParaRPr>
          </a:p>
        </p:txBody>
      </p:sp>
      <p:pic>
        <p:nvPicPr>
          <p:cNvPr id="8194" name="Picture 2" descr="Visualizing All the Biomass on Earth">
            <a:extLst>
              <a:ext uri="{FF2B5EF4-FFF2-40B4-BE49-F238E27FC236}">
                <a16:creationId xmlns:a16="http://schemas.microsoft.com/office/drawing/2014/main" id="{D46D7CC5-AA88-D0D5-73CE-E83F86B13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56953" y="0"/>
            <a:ext cx="3435047" cy="1056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EC04C43B-FB6A-0069-1235-082D0E228159}"/>
              </a:ext>
            </a:extLst>
          </p:cNvPr>
          <p:cNvSpPr/>
          <p:nvPr/>
        </p:nvSpPr>
        <p:spPr>
          <a:xfrm>
            <a:off x="967949" y="5503649"/>
            <a:ext cx="6392849" cy="1006609"/>
          </a:xfrm>
          <a:prstGeom prst="round2Diag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POINT OF INTEREST</a:t>
            </a:r>
          </a:p>
          <a:p>
            <a:pPr algn="ctr"/>
            <a:r>
              <a:rPr lang="en-GB" dirty="0"/>
              <a:t>Organisms from all five kingdoms are represented in moss</a:t>
            </a:r>
          </a:p>
          <a:p>
            <a:pPr algn="ctr"/>
            <a:r>
              <a:rPr lang="en-GB" i="1" dirty="0"/>
              <a:t>bacteria, protists, animals, plants, fungi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68239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41FB6-6A5E-F7C3-3CAA-321732224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2F7A4-ECC4-C0E8-EB35-CF94DD1E7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Nematode stories</a:t>
            </a:r>
            <a:endParaRPr lang="en-GB" dirty="0"/>
          </a:p>
        </p:txBody>
      </p:sp>
      <p:pic>
        <p:nvPicPr>
          <p:cNvPr id="9" name="Picture 8">
            <a:hlinkClick r:id="rId3"/>
            <a:extLst>
              <a:ext uri="{FF2B5EF4-FFF2-40B4-BE49-F238E27FC236}">
                <a16:creationId xmlns:a16="http://schemas.microsoft.com/office/drawing/2014/main" id="{BADB1537-575B-EF27-D8AE-BED2FB58FEB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0279" y="142422"/>
            <a:ext cx="5737412" cy="3704098"/>
          </a:xfrm>
          <a:prstGeom prst="rect">
            <a:avLst/>
          </a:prstGeom>
        </p:spPr>
      </p:pic>
      <p:pic>
        <p:nvPicPr>
          <p:cNvPr id="10242" name="Picture 2" descr="The C. elegans Nobel Prizes - Nagi Bioscience">
            <a:extLst>
              <a:ext uri="{FF2B5EF4-FFF2-40B4-BE49-F238E27FC236}">
                <a16:creationId xmlns:a16="http://schemas.microsoft.com/office/drawing/2014/main" id="{15D55C2C-C3A9-4446-44A6-61C152257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141" y="3730625"/>
            <a:ext cx="11344275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2BCBD58-0551-51C4-3183-6E098276F530}"/>
              </a:ext>
            </a:extLst>
          </p:cNvPr>
          <p:cNvSpPr/>
          <p:nvPr/>
        </p:nvSpPr>
        <p:spPr>
          <a:xfrm>
            <a:off x="699887" y="1344707"/>
            <a:ext cx="3380335" cy="2597202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i="1" dirty="0">
                <a:solidFill>
                  <a:schemeClr val="bg1"/>
                </a:solidFill>
              </a:rPr>
              <a:t>C. elegans </a:t>
            </a:r>
            <a:r>
              <a:rPr lang="en-GB" b="1" dirty="0">
                <a:solidFill>
                  <a:schemeClr val="bg1"/>
                </a:solidFill>
              </a:rPr>
              <a:t>is a model organism</a:t>
            </a:r>
          </a:p>
          <a:p>
            <a:r>
              <a:rPr lang="en-GB" dirty="0">
                <a:solidFill>
                  <a:schemeClr val="bg1"/>
                </a:solidFill>
              </a:rPr>
              <a:t>First organism to have its genome and connectome sequenced.</a:t>
            </a:r>
          </a:p>
          <a:p>
            <a:r>
              <a:rPr lang="en-GB" dirty="0">
                <a:solidFill>
                  <a:schemeClr val="bg1"/>
                </a:solidFill>
              </a:rPr>
              <a:t>Has ‘won’ three </a:t>
            </a:r>
            <a:r>
              <a:rPr lang="en-GB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Nobel prizes</a:t>
            </a:r>
            <a:r>
              <a:rPr lang="en-GB" dirty="0">
                <a:solidFill>
                  <a:schemeClr val="bg1"/>
                </a:solidFill>
              </a:rPr>
              <a:t> incl. death genes</a:t>
            </a:r>
          </a:p>
        </p:txBody>
      </p:sp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id="{43B373E7-041E-F4C8-D297-7A7B3ACA4E6D}"/>
              </a:ext>
            </a:extLst>
          </p:cNvPr>
          <p:cNvSpPr/>
          <p:nvPr/>
        </p:nvSpPr>
        <p:spPr>
          <a:xfrm>
            <a:off x="4210852" y="1750803"/>
            <a:ext cx="4118642" cy="1573726"/>
          </a:xfrm>
          <a:prstGeom prst="round2Diag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The science isn’t done</a:t>
            </a:r>
          </a:p>
          <a:p>
            <a:pPr algn="ctr"/>
            <a:r>
              <a:rPr lang="en-GB" dirty="0"/>
              <a:t>Approx 25,000 species described</a:t>
            </a:r>
          </a:p>
          <a:p>
            <a:pPr algn="ctr"/>
            <a:r>
              <a:rPr lang="en-GB" dirty="0"/>
              <a:t>Estimated 40,000 to 1 million yet to be described or discovered</a:t>
            </a:r>
          </a:p>
        </p:txBody>
      </p:sp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C914B8A9-53FF-1D33-840D-A55BD7375B64}"/>
              </a:ext>
            </a:extLst>
          </p:cNvPr>
          <p:cNvSpPr/>
          <p:nvPr/>
        </p:nvSpPr>
        <p:spPr>
          <a:xfrm>
            <a:off x="8460124" y="2260415"/>
            <a:ext cx="3258031" cy="1573726"/>
          </a:xfrm>
          <a:prstGeom prst="round2Diag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The science isn’t done</a:t>
            </a:r>
          </a:p>
          <a:p>
            <a:pPr algn="ctr"/>
            <a:r>
              <a:rPr lang="en-GB" dirty="0"/>
              <a:t>Learning ability - shocks</a:t>
            </a:r>
          </a:p>
          <a:p>
            <a:pPr algn="ctr"/>
            <a:r>
              <a:rPr lang="en-GB" dirty="0"/>
              <a:t>Distinguishing colour </a:t>
            </a:r>
          </a:p>
          <a:p>
            <a:pPr algn="ctr"/>
            <a:r>
              <a:rPr lang="en-GB" dirty="0"/>
              <a:t>without eyes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1694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12141-DF54-B23B-E30A-D6BE7D096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Nematode stories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9B1873-EEF0-2EAB-B277-DAF8BAE48B7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3082" y="2232545"/>
            <a:ext cx="8890535" cy="4802187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087F795-19E6-C466-2B27-E78DEFFFB024}"/>
              </a:ext>
            </a:extLst>
          </p:cNvPr>
          <p:cNvSpPr/>
          <p:nvPr/>
        </p:nvSpPr>
        <p:spPr>
          <a:xfrm>
            <a:off x="840654" y="1500145"/>
            <a:ext cx="4469014" cy="1573725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Extreme survival and colonisation</a:t>
            </a:r>
          </a:p>
          <a:p>
            <a:pPr algn="ctr"/>
            <a:r>
              <a:rPr lang="en-GB" dirty="0"/>
              <a:t>General life cycle: 3-4 days</a:t>
            </a:r>
          </a:p>
          <a:p>
            <a:pPr algn="ctr"/>
            <a:r>
              <a:rPr lang="en-GB" dirty="0"/>
              <a:t>General life expectancy: 2-4  weeks</a:t>
            </a:r>
          </a:p>
          <a:p>
            <a:pPr algn="ctr"/>
            <a:r>
              <a:rPr lang="en-GB" dirty="0"/>
              <a:t>Dauer</a:t>
            </a:r>
          </a:p>
          <a:p>
            <a:pPr algn="ctr"/>
            <a:r>
              <a:rPr lang="en-GB" dirty="0"/>
              <a:t>Extreme survival 42,000 years</a:t>
            </a:r>
          </a:p>
        </p:txBody>
      </p:sp>
      <p:sp>
        <p:nvSpPr>
          <p:cNvPr id="8" name="Rectangle: Diagonal Corners Rounded 7">
            <a:extLst>
              <a:ext uri="{FF2B5EF4-FFF2-40B4-BE49-F238E27FC236}">
                <a16:creationId xmlns:a16="http://schemas.microsoft.com/office/drawing/2014/main" id="{CFCE50C2-449C-5E98-F026-8751B22E41B7}"/>
              </a:ext>
            </a:extLst>
          </p:cNvPr>
          <p:cNvSpPr/>
          <p:nvPr/>
        </p:nvSpPr>
        <p:spPr>
          <a:xfrm>
            <a:off x="8575381" y="1341200"/>
            <a:ext cx="3258031" cy="1573726"/>
          </a:xfrm>
          <a:prstGeom prst="round2Diag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The science isn’t done</a:t>
            </a:r>
          </a:p>
          <a:p>
            <a:pPr algn="ctr"/>
            <a:r>
              <a:rPr lang="en-GB" dirty="0"/>
              <a:t>Learning ability - shocks</a:t>
            </a:r>
          </a:p>
          <a:p>
            <a:pPr algn="ctr"/>
            <a:r>
              <a:rPr lang="en-GB" dirty="0"/>
              <a:t>Distinguishing colour </a:t>
            </a:r>
          </a:p>
          <a:p>
            <a:pPr algn="ctr"/>
            <a:r>
              <a:rPr lang="en-GB" dirty="0"/>
              <a:t>without eyes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874744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6C39F-E24C-8A80-061B-24E0E7DC4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Rotifers in focus</a:t>
            </a:r>
          </a:p>
        </p:txBody>
      </p:sp>
      <p:pic>
        <p:nvPicPr>
          <p:cNvPr id="5" name="Content Placeholder 4" descr="A close-up of a microscopic creature&#10;&#10;AI-generated content may be incorrect.">
            <a:extLst>
              <a:ext uri="{FF2B5EF4-FFF2-40B4-BE49-F238E27FC236}">
                <a16:creationId xmlns:a16="http://schemas.microsoft.com/office/drawing/2014/main" id="{45D64C72-05B8-B9BB-A5D7-EBDC2F4AC1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035382" y="-218328"/>
            <a:ext cx="5156618" cy="4351338"/>
          </a:xfrm>
        </p:spPr>
      </p:pic>
      <p:pic>
        <p:nvPicPr>
          <p:cNvPr id="9" name="Picture 8" descr="A close-up of a microscopic creature&#10;&#10;AI-generated content may be incorrect.">
            <a:extLst>
              <a:ext uri="{FF2B5EF4-FFF2-40B4-BE49-F238E27FC236}">
                <a16:creationId xmlns:a16="http://schemas.microsoft.com/office/drawing/2014/main" id="{09914B6B-0809-EC8D-A2A9-C0AB7123D9F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5382" y="3397509"/>
            <a:ext cx="5664238" cy="39133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CE305F1-ED1D-6E72-D2C4-968D9392B4B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67851"/>
            <a:ext cx="6672325" cy="467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4438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589FD-4593-C79D-61D9-E30DB6B75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Rotifer stories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8AE8BF-60EB-A491-B6D4-5AA8518170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0" y="2717529"/>
            <a:ext cx="6457997" cy="4191031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148A112-9470-CD22-25A0-385B6D361770}"/>
              </a:ext>
            </a:extLst>
          </p:cNvPr>
          <p:cNvSpPr/>
          <p:nvPr/>
        </p:nvSpPr>
        <p:spPr>
          <a:xfrm>
            <a:off x="642691" y="1391966"/>
            <a:ext cx="5453309" cy="1573725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Evolutionary Scandals</a:t>
            </a:r>
          </a:p>
          <a:p>
            <a:pPr algn="ctr"/>
            <a:r>
              <a:rPr lang="en-GB" dirty="0"/>
              <a:t>No males (Bdelloids)</a:t>
            </a:r>
          </a:p>
          <a:p>
            <a:pPr algn="ctr"/>
            <a:r>
              <a:rPr lang="en-GB" dirty="0"/>
              <a:t>Parthenogenesis</a:t>
            </a:r>
          </a:p>
          <a:p>
            <a:pPr algn="ctr"/>
            <a:r>
              <a:rPr lang="en-GB" dirty="0"/>
              <a:t>How do they deal with changing selective pressures?</a:t>
            </a:r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63551F96-FAB0-C4FE-2538-4DF449D7C62F}"/>
              </a:ext>
            </a:extLst>
          </p:cNvPr>
          <p:cNvSpPr/>
          <p:nvPr/>
        </p:nvSpPr>
        <p:spPr>
          <a:xfrm>
            <a:off x="6428630" y="4289572"/>
            <a:ext cx="5366485" cy="2185941"/>
          </a:xfrm>
          <a:prstGeom prst="round2Diag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The science isn’t done</a:t>
            </a:r>
          </a:p>
          <a:p>
            <a:pPr algn="ctr"/>
            <a:r>
              <a:rPr lang="en-GB" dirty="0"/>
              <a:t>We're still investigating how HGT works in bdelloids, why it's so prevalent in them, and how it affects their evolution and ecology.</a:t>
            </a:r>
          </a:p>
        </p:txBody>
      </p:sp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A68109B3-9D2C-8644-A98E-A0F7CDA7F03B}"/>
              </a:ext>
            </a:extLst>
          </p:cNvPr>
          <p:cNvSpPr/>
          <p:nvPr/>
        </p:nvSpPr>
        <p:spPr>
          <a:xfrm>
            <a:off x="6401459" y="1391966"/>
            <a:ext cx="5366485" cy="2758269"/>
          </a:xfrm>
          <a:prstGeom prst="round2Diag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POINT OF INTEREST</a:t>
            </a:r>
          </a:p>
          <a:p>
            <a:pPr algn="ctr"/>
            <a:r>
              <a:rPr lang="en-GB" b="1" dirty="0"/>
              <a:t>Horizontal Gene Transfer</a:t>
            </a:r>
          </a:p>
          <a:p>
            <a:pPr algn="ctr"/>
            <a:r>
              <a:rPr lang="en-GB" dirty="0"/>
              <a:t>Up to 10% of the rotifer genome appears to be from other organisms, a proportion much higher than in any other animal in which HGT is seen. </a:t>
            </a:r>
          </a:p>
          <a:p>
            <a:pPr algn="ctr"/>
            <a:r>
              <a:rPr lang="en-GB" dirty="0"/>
              <a:t>It is thought that this is the factor that has helped rotifers build up a set of genes that increases immunity to attack by pathogens.</a:t>
            </a:r>
          </a:p>
        </p:txBody>
      </p:sp>
    </p:spTree>
    <p:extLst>
      <p:ext uri="{BB962C8B-B14F-4D97-AF65-F5344CB8AC3E}">
        <p14:creationId xmlns:p14="http://schemas.microsoft.com/office/powerpoint/2010/main" val="8826448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60887A-B8DE-C2A0-335D-A70A1C35BB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511" y="-4281727"/>
            <a:ext cx="12192000" cy="1377585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60592EB-93F5-1598-1327-088127675226}"/>
              </a:ext>
            </a:extLst>
          </p:cNvPr>
          <p:cNvSpPr txBox="1">
            <a:spLocks/>
          </p:cNvSpPr>
          <p:nvPr/>
        </p:nvSpPr>
        <p:spPr>
          <a:xfrm>
            <a:off x="1664207" y="184150"/>
            <a:ext cx="10291071" cy="1325563"/>
          </a:xfrm>
          <a:prstGeom prst="rect">
            <a:avLst/>
          </a:prstGeom>
          <a:solidFill>
            <a:srgbClr val="7FC9CA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Change and Adapt: Rotifers and Microplastics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3B9BCA9-F565-91C3-313E-123CC885D12B}"/>
              </a:ext>
            </a:extLst>
          </p:cNvPr>
          <p:cNvSpPr/>
          <p:nvPr/>
        </p:nvSpPr>
        <p:spPr>
          <a:xfrm>
            <a:off x="244341" y="1627167"/>
            <a:ext cx="2759463" cy="5121595"/>
          </a:xfrm>
          <a:prstGeom prst="roundRect">
            <a:avLst/>
          </a:prstGeom>
          <a:solidFill>
            <a:srgbClr val="7FC9CA"/>
          </a:solidFill>
          <a:ln>
            <a:solidFill>
              <a:srgbClr val="7FC9CA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Rotifers</a:t>
            </a:r>
          </a:p>
          <a:p>
            <a:pPr algn="ctr"/>
            <a:endParaRPr lang="en-GB" sz="1400" b="1" dirty="0">
              <a:solidFill>
                <a:schemeClr val="tx1"/>
              </a:solidFill>
            </a:endParaRPr>
          </a:p>
          <a:p>
            <a:pPr algn="ctr"/>
            <a:endParaRPr lang="en-GB" sz="1400" b="1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r>
              <a:rPr lang="en-GB" sz="1400" dirty="0">
                <a:solidFill>
                  <a:schemeClr val="tx1"/>
                </a:solidFill>
              </a:rPr>
              <a:t>Around 2,200 species.</a:t>
            </a:r>
          </a:p>
          <a:p>
            <a:r>
              <a:rPr lang="en-GB" sz="1400" dirty="0">
                <a:solidFill>
                  <a:schemeClr val="tx1"/>
                </a:solidFill>
              </a:rPr>
              <a:t>Most live in freshwater, but some are marine.</a:t>
            </a:r>
          </a:p>
          <a:p>
            <a:r>
              <a:rPr lang="en-GB" sz="1400" dirty="0">
                <a:solidFill>
                  <a:schemeClr val="tx1"/>
                </a:solidFill>
              </a:rPr>
              <a:t>Most around 0.5 mm in length.</a:t>
            </a:r>
          </a:p>
          <a:p>
            <a:endParaRPr lang="en-GB" sz="1400" dirty="0">
              <a:solidFill>
                <a:schemeClr val="tx1"/>
              </a:solidFill>
            </a:endParaRPr>
          </a:p>
          <a:p>
            <a:r>
              <a:rPr lang="en-GB" sz="1400" dirty="0">
                <a:solidFill>
                  <a:schemeClr val="tx1"/>
                </a:solidFill>
              </a:rPr>
              <a:t>Distinctive adaptations: ‘</a:t>
            </a:r>
            <a:r>
              <a:rPr lang="en-GB" sz="1400" b="1" dirty="0">
                <a:solidFill>
                  <a:schemeClr val="tx1"/>
                </a:solidFill>
              </a:rPr>
              <a:t>corona</a:t>
            </a:r>
            <a:r>
              <a:rPr lang="en-GB" sz="1400" dirty="0">
                <a:solidFill>
                  <a:schemeClr val="tx1"/>
                </a:solidFill>
              </a:rPr>
              <a:t>’ and ‘</a:t>
            </a:r>
            <a:r>
              <a:rPr lang="en-GB" sz="1400" b="1" dirty="0">
                <a:solidFill>
                  <a:schemeClr val="tx1"/>
                </a:solidFill>
              </a:rPr>
              <a:t>trophi</a:t>
            </a:r>
            <a:r>
              <a:rPr lang="en-GB" sz="1400" dirty="0">
                <a:solidFill>
                  <a:schemeClr val="tx1"/>
                </a:solidFill>
              </a:rPr>
              <a:t>’ involved in </a:t>
            </a:r>
            <a:r>
              <a:rPr lang="en-GB" sz="1400" b="1" dirty="0">
                <a:solidFill>
                  <a:schemeClr val="tx1"/>
                </a:solidFill>
              </a:rPr>
              <a:t>filter feeding</a:t>
            </a:r>
            <a:r>
              <a:rPr lang="en-GB" sz="1400" dirty="0">
                <a:solidFill>
                  <a:schemeClr val="tx1"/>
                </a:solidFill>
              </a:rPr>
              <a:t>.</a:t>
            </a:r>
          </a:p>
          <a:p>
            <a:endParaRPr lang="en-GB" sz="1400" dirty="0">
              <a:solidFill>
                <a:schemeClr val="tx1"/>
              </a:solidFill>
            </a:endParaRPr>
          </a:p>
          <a:p>
            <a:r>
              <a:rPr lang="en-GB" sz="1400" dirty="0">
                <a:solidFill>
                  <a:schemeClr val="tx1"/>
                </a:solidFill>
              </a:rPr>
              <a:t>They can filter 100,000 times their own volume of water per hour.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D1D77B1-AE41-28F3-F27C-72476C9B414C}"/>
              </a:ext>
            </a:extLst>
          </p:cNvPr>
          <p:cNvSpPr/>
          <p:nvPr/>
        </p:nvSpPr>
        <p:spPr>
          <a:xfrm>
            <a:off x="3255765" y="1627168"/>
            <a:ext cx="2759463" cy="5121595"/>
          </a:xfrm>
          <a:prstGeom prst="roundRect">
            <a:avLst/>
          </a:prstGeom>
          <a:solidFill>
            <a:srgbClr val="7FC9CA"/>
          </a:solidFill>
          <a:ln>
            <a:solidFill>
              <a:srgbClr val="7FC9CA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Microplastics</a:t>
            </a:r>
          </a:p>
          <a:p>
            <a:pPr algn="ctr"/>
            <a:endParaRPr lang="en-GB" sz="1400" b="1" dirty="0">
              <a:solidFill>
                <a:schemeClr val="tx1"/>
              </a:solidFill>
            </a:endParaRPr>
          </a:p>
          <a:p>
            <a:r>
              <a:rPr lang="en-GB" sz="1400" dirty="0">
                <a:solidFill>
                  <a:schemeClr val="tx1"/>
                </a:solidFill>
              </a:rPr>
              <a:t>Microplastics (MPs) are one micrometre long or less. </a:t>
            </a: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r>
              <a:rPr lang="en-GB" sz="1400" b="1" dirty="0">
                <a:solidFill>
                  <a:schemeClr val="tx1"/>
                </a:solidFill>
              </a:rPr>
              <a:t>Sources:  </a:t>
            </a:r>
            <a:r>
              <a:rPr lang="en-GB" sz="1400" dirty="0">
                <a:solidFill>
                  <a:schemeClr val="tx1"/>
                </a:solidFill>
              </a:rPr>
              <a:t>tyres, washing clothes, sewerage, plastic pellets used to make plastic items etc.</a:t>
            </a:r>
          </a:p>
          <a:p>
            <a:endParaRPr lang="en-GB" sz="1400" dirty="0">
              <a:solidFill>
                <a:schemeClr val="tx1"/>
              </a:solidFill>
            </a:endParaRPr>
          </a:p>
          <a:p>
            <a:r>
              <a:rPr lang="en-GB" sz="1400" b="1" dirty="0">
                <a:solidFill>
                  <a:schemeClr val="tx1"/>
                </a:solidFill>
              </a:rPr>
              <a:t>Impact: </a:t>
            </a:r>
            <a:r>
              <a:rPr lang="en-GB" sz="1400" dirty="0">
                <a:solidFill>
                  <a:schemeClr val="tx1"/>
                </a:solidFill>
              </a:rPr>
              <a:t>bioaccumulation in food chains, in marine life - blocks digestive systems, reduces reproductive success, harms soil health.</a:t>
            </a:r>
          </a:p>
          <a:p>
            <a:pPr algn="ctr"/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D50FC7B-4F5B-C03B-C51F-1DBE4A3223B6}"/>
              </a:ext>
            </a:extLst>
          </p:cNvPr>
          <p:cNvSpPr/>
          <p:nvPr/>
        </p:nvSpPr>
        <p:spPr>
          <a:xfrm>
            <a:off x="6260080" y="1627166"/>
            <a:ext cx="2759463" cy="5121595"/>
          </a:xfrm>
          <a:prstGeom prst="roundRect">
            <a:avLst/>
          </a:prstGeom>
          <a:solidFill>
            <a:srgbClr val="7FC9CA"/>
          </a:solidFill>
          <a:ln>
            <a:solidFill>
              <a:srgbClr val="7FC9CA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Case of microplastics and marine rotifers</a:t>
            </a:r>
          </a:p>
          <a:p>
            <a:pPr algn="ctr"/>
            <a:endParaRPr lang="en-GB" sz="1400" b="1" dirty="0">
              <a:solidFill>
                <a:schemeClr val="tx1"/>
              </a:solidFill>
            </a:endParaRP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When there are microplastics in the sea, marine rotifers accidently breakdown MPs into nanoplastics (NPs).</a:t>
            </a: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Impact of NPs on rotifers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The smaller the particle, the greater the uptake into the rotifer’s body.</a:t>
            </a: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Smaller particles have greater negative effects on rotifer life cycles including growth rate, digestion and reproductive success.</a:t>
            </a: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And a negative effects on future generations.</a:t>
            </a:r>
          </a:p>
          <a:p>
            <a:pPr algn="ctr"/>
            <a:r>
              <a:rPr lang="en-GB" sz="1100" dirty="0">
                <a:solidFill>
                  <a:schemeClr val="tx1"/>
                </a:solidFill>
                <a:hlinkClick r:id="rId3"/>
              </a:rPr>
              <a:t>Li et al (2023)</a:t>
            </a:r>
            <a:endParaRPr lang="en-GB" sz="1100" dirty="0">
              <a:solidFill>
                <a:schemeClr val="tx1"/>
              </a:solidFill>
            </a:endParaRPr>
          </a:p>
          <a:p>
            <a:pPr algn="ctr"/>
            <a:r>
              <a:rPr lang="en-GB" sz="1100" dirty="0">
                <a:solidFill>
                  <a:schemeClr val="tx1"/>
                </a:solidFill>
                <a:hlinkClick r:id="rId4"/>
              </a:rPr>
              <a:t>Yu et al (2024)</a:t>
            </a:r>
            <a:endParaRPr lang="en-GB" sz="11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B7AD49C-E562-652A-DBF2-2FC5933F7D3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721" y="192374"/>
            <a:ext cx="1428509" cy="1340358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455AC42-FBD5-ABA5-2652-32D4EC22BC28}"/>
              </a:ext>
            </a:extLst>
          </p:cNvPr>
          <p:cNvSpPr/>
          <p:nvPr/>
        </p:nvSpPr>
        <p:spPr>
          <a:xfrm>
            <a:off x="457200" y="2056896"/>
            <a:ext cx="2139696" cy="1372104"/>
          </a:xfrm>
          <a:prstGeom prst="round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48AAEA9-786A-3511-683C-0034FB840C2E}"/>
              </a:ext>
            </a:extLst>
          </p:cNvPr>
          <p:cNvSpPr/>
          <p:nvPr/>
        </p:nvSpPr>
        <p:spPr>
          <a:xfrm>
            <a:off x="3511296" y="2898648"/>
            <a:ext cx="2167128" cy="1078992"/>
          </a:xfrm>
          <a:prstGeom prst="round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8FF5854-BBB1-4D12-60B0-E3C0DB2C0DC0}"/>
              </a:ext>
            </a:extLst>
          </p:cNvPr>
          <p:cNvSpPr/>
          <p:nvPr/>
        </p:nvSpPr>
        <p:spPr>
          <a:xfrm>
            <a:off x="9188196" y="1627166"/>
            <a:ext cx="2759463" cy="5121595"/>
          </a:xfrm>
          <a:prstGeom prst="roundRect">
            <a:avLst/>
          </a:prstGeom>
          <a:solidFill>
            <a:srgbClr val="7FC9CA"/>
          </a:solidFill>
          <a:ln>
            <a:solidFill>
              <a:srgbClr val="7FC9CA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Adaptions to plastic</a:t>
            </a:r>
          </a:p>
          <a:p>
            <a:pPr algn="ctr"/>
            <a:endParaRPr lang="en-GB" sz="1400" b="1" dirty="0">
              <a:solidFill>
                <a:schemeClr val="tx1"/>
              </a:solidFill>
            </a:endParaRP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Rotifers recover if grown in clean water</a:t>
            </a:r>
          </a:p>
          <a:p>
            <a:pPr algn="ctr"/>
            <a:r>
              <a:rPr lang="en-GB" sz="1100" dirty="0">
                <a:solidFill>
                  <a:schemeClr val="tx1"/>
                </a:solidFill>
                <a:hlinkClick r:id="rId9"/>
              </a:rPr>
              <a:t>Wang et al (2023</a:t>
            </a:r>
            <a:r>
              <a:rPr lang="en-GB" sz="1100" dirty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Plastic degrading bacteria found in the environment and the in guts of marine worms.</a:t>
            </a:r>
          </a:p>
          <a:p>
            <a:pPr algn="ctr"/>
            <a:r>
              <a:rPr lang="en-GB" sz="1100" dirty="0">
                <a:solidFill>
                  <a:schemeClr val="tx1"/>
                </a:solidFill>
                <a:hlinkClick r:id="rId10"/>
              </a:rPr>
              <a:t>Zhao (2024)</a:t>
            </a:r>
            <a:endParaRPr lang="en-GB" sz="1100" dirty="0">
              <a:solidFill>
                <a:schemeClr val="tx1"/>
              </a:solidFill>
            </a:endParaRPr>
          </a:p>
          <a:p>
            <a:pPr algn="ctr"/>
            <a:endParaRPr lang="en-GB" sz="1400" b="1" dirty="0">
              <a:solidFill>
                <a:schemeClr val="tx1"/>
              </a:solidFill>
            </a:endParaRP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The </a:t>
            </a:r>
            <a:r>
              <a:rPr lang="en-GB" sz="1400" b="0" i="0" dirty="0">
                <a:solidFill>
                  <a:srgbClr val="001D35"/>
                </a:solidFill>
                <a:effectLst/>
                <a:latin typeface="Google Sans"/>
              </a:rPr>
              <a:t> </a:t>
            </a:r>
            <a:r>
              <a:rPr lang="en-GB" sz="1400" b="1" i="0" dirty="0">
                <a:solidFill>
                  <a:srgbClr val="001D35"/>
                </a:solidFill>
                <a:effectLst/>
                <a:latin typeface="Google Sans"/>
              </a:rPr>
              <a:t>plastisphere</a:t>
            </a:r>
            <a:endParaRPr lang="en-GB" sz="1400" b="1" dirty="0">
              <a:solidFill>
                <a:srgbClr val="001D35"/>
              </a:solidFill>
              <a:latin typeface="Google Sans"/>
            </a:endParaRPr>
          </a:p>
          <a:p>
            <a:pPr algn="ctr"/>
            <a:endParaRPr lang="en-GB" sz="1400" b="1" dirty="0">
              <a:solidFill>
                <a:srgbClr val="001D35"/>
              </a:solidFill>
              <a:latin typeface="Google Sans"/>
            </a:endParaRPr>
          </a:p>
          <a:p>
            <a:pPr algn="ctr"/>
            <a:endParaRPr lang="en-GB" sz="1400" b="1" dirty="0">
              <a:solidFill>
                <a:srgbClr val="001D35"/>
              </a:solidFill>
              <a:latin typeface="Google Sans"/>
            </a:endParaRPr>
          </a:p>
          <a:p>
            <a:pPr algn="ctr"/>
            <a:endParaRPr lang="en-GB" sz="1400" b="1" dirty="0">
              <a:solidFill>
                <a:srgbClr val="001D35"/>
              </a:solidFill>
              <a:latin typeface="Google Sans"/>
            </a:endParaRPr>
          </a:p>
          <a:p>
            <a:pPr algn="ctr"/>
            <a:endParaRPr lang="en-GB" sz="1400" b="1" dirty="0">
              <a:solidFill>
                <a:srgbClr val="001D35"/>
              </a:solidFill>
              <a:latin typeface="Google Sans"/>
            </a:endParaRPr>
          </a:p>
          <a:p>
            <a:pPr algn="ctr"/>
            <a:endParaRPr lang="en-GB" sz="1400" b="1" dirty="0">
              <a:solidFill>
                <a:srgbClr val="001D35"/>
              </a:solidFill>
              <a:latin typeface="Google Sans"/>
            </a:endParaRPr>
          </a:p>
          <a:p>
            <a:pPr algn="ctr"/>
            <a:r>
              <a:rPr lang="en-GB" sz="1400" dirty="0">
                <a:solidFill>
                  <a:srgbClr val="001D35"/>
                </a:solidFill>
                <a:latin typeface="Google Sans"/>
              </a:rPr>
              <a:t>Microbes and meiofauna are colonising the plastisphere.</a:t>
            </a:r>
          </a:p>
          <a:p>
            <a:pPr algn="ctr"/>
            <a:r>
              <a:rPr lang="en-GB" sz="1400" dirty="0">
                <a:solidFill>
                  <a:srgbClr val="001D35"/>
                </a:solidFill>
                <a:latin typeface="Google Sans"/>
              </a:rPr>
              <a:t>Bacteria, viruses, algae and </a:t>
            </a:r>
            <a:r>
              <a:rPr lang="en-GB" sz="1400" b="1" dirty="0">
                <a:solidFill>
                  <a:srgbClr val="001D35"/>
                </a:solidFill>
                <a:latin typeface="Google Sans"/>
              </a:rPr>
              <a:t>tardigrades</a:t>
            </a:r>
            <a:r>
              <a:rPr lang="en-GB" sz="1400" dirty="0">
                <a:solidFill>
                  <a:srgbClr val="001D35"/>
                </a:solidFill>
                <a:latin typeface="Google Sans"/>
              </a:rPr>
              <a:t>. Ecological change will occur, we are not sure how or to what extent.</a:t>
            </a:r>
            <a:endParaRPr lang="en-GB" sz="1400" b="1" dirty="0">
              <a:solidFill>
                <a:srgbClr val="001D35"/>
              </a:solidFill>
              <a:latin typeface="Google Sans"/>
            </a:endParaRPr>
          </a:p>
          <a:p>
            <a:pPr algn="ctr"/>
            <a:r>
              <a:rPr lang="en-GB" sz="1100" dirty="0" err="1">
                <a:solidFill>
                  <a:srgbClr val="001D35"/>
                </a:solidFill>
                <a:latin typeface="Google Sans"/>
                <a:hlinkClick r:id="rId11"/>
              </a:rPr>
              <a:t>Lacerda</a:t>
            </a:r>
            <a:r>
              <a:rPr lang="en-GB" sz="1100" dirty="0">
                <a:solidFill>
                  <a:srgbClr val="001D35"/>
                </a:solidFill>
                <a:latin typeface="Google Sans"/>
                <a:hlinkClick r:id="rId11"/>
              </a:rPr>
              <a:t> et al (2024)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3063AD0-AF7D-00C5-606E-4C648CD3AB51}"/>
              </a:ext>
            </a:extLst>
          </p:cNvPr>
          <p:cNvSpPr/>
          <p:nvPr/>
        </p:nvSpPr>
        <p:spPr>
          <a:xfrm>
            <a:off x="9713564" y="4081016"/>
            <a:ext cx="1730292" cy="1057454"/>
          </a:xfrm>
          <a:prstGeom prst="round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052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2" grpId="0" animBg="1"/>
      <p:bldP spid="3" grpId="0" animBg="1"/>
      <p:bldP spid="15" grpId="0" animBg="1"/>
      <p:bldP spid="1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4E9B6-0EEC-234E-8FAC-0C0AFF6AA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Tardigrades in focus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67DB0C-DED3-EF2E-4EE5-33105EFCB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18" y="1945899"/>
            <a:ext cx="6677957" cy="3362794"/>
          </a:xfrm>
          <a:prstGeom prst="rect">
            <a:avLst/>
          </a:prstGeom>
        </p:spPr>
      </p:pic>
      <p:pic>
        <p:nvPicPr>
          <p:cNvPr id="7" name="Picture 6" descr="A close-up of a microscopic creature&#10;&#10;AI-generated content may be incorrect.">
            <a:extLst>
              <a:ext uri="{FF2B5EF4-FFF2-40B4-BE49-F238E27FC236}">
                <a16:creationId xmlns:a16="http://schemas.microsoft.com/office/drawing/2014/main" id="{2F691A39-4B40-8314-CD69-92A9489D718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5189" y="3382915"/>
            <a:ext cx="5591238" cy="3651161"/>
          </a:xfrm>
          <a:prstGeom prst="rect">
            <a:avLst/>
          </a:prstGeom>
        </p:spPr>
      </p:pic>
      <p:pic>
        <p:nvPicPr>
          <p:cNvPr id="9" name="Picture 8" descr="A close-up of a bug&#10;&#10;AI-generated content may be incorrect.">
            <a:extLst>
              <a:ext uri="{FF2B5EF4-FFF2-40B4-BE49-F238E27FC236}">
                <a16:creationId xmlns:a16="http://schemas.microsoft.com/office/drawing/2014/main" id="{C2A02FCA-2B6A-6962-9BDB-3F1C488577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5189" y="0"/>
            <a:ext cx="5591238" cy="348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920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7A0F1-CE7D-97AC-3C7D-1831DF959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5A2BD-2241-8E83-06BB-00DF07923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Tardigrades stories</a:t>
            </a:r>
          </a:p>
        </p:txBody>
      </p:sp>
      <p:pic>
        <p:nvPicPr>
          <p:cNvPr id="12" name="Graphic 11" descr="Rocket with solid fill">
            <a:extLst>
              <a:ext uri="{FF2B5EF4-FFF2-40B4-BE49-F238E27FC236}">
                <a16:creationId xmlns:a16="http://schemas.microsoft.com/office/drawing/2014/main" id="{C5037067-B7FE-891E-0261-DC055B72E6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29226" y="3789004"/>
            <a:ext cx="1076332" cy="107633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0CBB689-A0A7-8464-5821-D8D3EE415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217" y="1373335"/>
            <a:ext cx="6706536" cy="5182323"/>
          </a:xfrm>
          <a:prstGeom prst="rect">
            <a:avLst/>
          </a:prstGeom>
        </p:spPr>
      </p:pic>
      <p:sp>
        <p:nvSpPr>
          <p:cNvPr id="26" name="Rectangle: Diagonal Corners Rounded 25">
            <a:extLst>
              <a:ext uri="{FF2B5EF4-FFF2-40B4-BE49-F238E27FC236}">
                <a16:creationId xmlns:a16="http://schemas.microsoft.com/office/drawing/2014/main" id="{C89846B2-9344-B74E-E1B1-2BDFA8E03C3E}"/>
              </a:ext>
            </a:extLst>
          </p:cNvPr>
          <p:cNvSpPr/>
          <p:nvPr/>
        </p:nvSpPr>
        <p:spPr>
          <a:xfrm>
            <a:off x="567190" y="4524714"/>
            <a:ext cx="5202025" cy="1517550"/>
          </a:xfrm>
          <a:prstGeom prst="round2Diag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The science isn’t done</a:t>
            </a:r>
          </a:p>
          <a:p>
            <a:pPr algn="ctr"/>
            <a:r>
              <a:rPr lang="en-GB" dirty="0"/>
              <a:t>AHS proteins hold promise in vaccine stabilisation.</a:t>
            </a:r>
          </a:p>
          <a:p>
            <a:pPr algn="ctr"/>
            <a:r>
              <a:rPr lang="en-GB" dirty="0"/>
              <a:t>Tardigrade genes in human cells show increased tolerance of ionising radiation… what next?</a:t>
            </a:r>
            <a:endParaRPr lang="en-GB" b="1" dirty="0"/>
          </a:p>
        </p:txBody>
      </p:sp>
      <p:sp>
        <p:nvSpPr>
          <p:cNvPr id="27" name="Rectangle: Diagonal Corners Rounded 26">
            <a:extLst>
              <a:ext uri="{FF2B5EF4-FFF2-40B4-BE49-F238E27FC236}">
                <a16:creationId xmlns:a16="http://schemas.microsoft.com/office/drawing/2014/main" id="{7C34FE9F-21E5-10BE-A518-27967480355D}"/>
              </a:ext>
            </a:extLst>
          </p:cNvPr>
          <p:cNvSpPr/>
          <p:nvPr/>
        </p:nvSpPr>
        <p:spPr>
          <a:xfrm>
            <a:off x="567190" y="3187600"/>
            <a:ext cx="5162036" cy="1186974"/>
          </a:xfrm>
          <a:prstGeom prst="round2Diag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POINT OF INTEREST</a:t>
            </a:r>
          </a:p>
          <a:p>
            <a:pPr algn="ctr"/>
            <a:r>
              <a:rPr lang="en-GB" dirty="0"/>
              <a:t>Sleeping Beauty or the Picture of Dorian Gray?</a:t>
            </a:r>
          </a:p>
          <a:p>
            <a:pPr algn="ctr"/>
            <a:r>
              <a:rPr lang="en-GB" i="1" dirty="0"/>
              <a:t>Rotifers and tardigrades are sleeping beauties.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B8DFE3-76CD-4AE6-6ECC-DBB6D07BAEB8}"/>
              </a:ext>
            </a:extLst>
          </p:cNvPr>
          <p:cNvSpPr/>
          <p:nvPr/>
        </p:nvSpPr>
        <p:spPr>
          <a:xfrm>
            <a:off x="634838" y="1515861"/>
            <a:ext cx="5134378" cy="1573725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Tardigrade survival</a:t>
            </a:r>
          </a:p>
          <a:p>
            <a:pPr algn="ctr"/>
            <a:r>
              <a:rPr lang="en-GB" dirty="0"/>
              <a:t>Extreme conditions in natural and experimental</a:t>
            </a:r>
          </a:p>
          <a:p>
            <a:pPr algn="ctr"/>
            <a:r>
              <a:rPr lang="en-GB" dirty="0"/>
              <a:t>Tun formation</a:t>
            </a:r>
          </a:p>
          <a:p>
            <a:pPr algn="ctr"/>
            <a:r>
              <a:rPr lang="en-GB" dirty="0"/>
              <a:t>Cryptobiosis:  biochemistry –abundant heat soluble (AHS) proteins and </a:t>
            </a:r>
            <a:r>
              <a:rPr lang="en-GB" dirty="0" err="1"/>
              <a:t>Dsup</a:t>
            </a:r>
            <a:r>
              <a:rPr lang="en-GB" dirty="0"/>
              <a:t> proteins</a:t>
            </a:r>
          </a:p>
        </p:txBody>
      </p:sp>
    </p:spTree>
    <p:extLst>
      <p:ext uri="{BB962C8B-B14F-4D97-AF65-F5344CB8AC3E}">
        <p14:creationId xmlns:p14="http://schemas.microsoft.com/office/powerpoint/2010/main" val="213520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BC5FD-FE77-3C0B-6A6A-F3704285A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rt pile in a city&#10;&#10;Description automatically generated">
            <a:extLst>
              <a:ext uri="{FF2B5EF4-FFF2-40B4-BE49-F238E27FC236}">
                <a16:creationId xmlns:a16="http://schemas.microsoft.com/office/drawing/2014/main" id="{DEFF3D40-A0D3-36A1-6C60-7F6D65DDB21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083718"/>
            <a:ext cx="12192000" cy="136111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1F91C8-2778-A093-C731-2EC28F1B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5231" y="207169"/>
            <a:ext cx="10290048" cy="1325563"/>
          </a:xfrm>
          <a:solidFill>
            <a:srgbClr val="B5AFA9"/>
          </a:solidFill>
        </p:spPr>
        <p:txBody>
          <a:bodyPr>
            <a:normAutofit/>
          </a:bodyPr>
          <a:lstStyle/>
          <a:p>
            <a:r>
              <a:rPr lang="en-GB" sz="4000" dirty="0"/>
              <a:t>Change and Adapt: Urbanisation of tardigrades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6F5783-01BC-9E64-B75A-9EF5A05E93C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721" y="192374"/>
            <a:ext cx="1428509" cy="134035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D386A71-708A-BB4A-AB7C-2D844B009114}"/>
              </a:ext>
            </a:extLst>
          </p:cNvPr>
          <p:cNvSpPr/>
          <p:nvPr/>
        </p:nvSpPr>
        <p:spPr>
          <a:xfrm>
            <a:off x="8996673" y="1736404"/>
            <a:ext cx="2759463" cy="5118836"/>
          </a:xfrm>
          <a:prstGeom prst="roundRect">
            <a:avLst/>
          </a:prstGeom>
          <a:solidFill>
            <a:srgbClr val="B5AFA9"/>
          </a:solidFill>
          <a:ln>
            <a:solidFill>
              <a:srgbClr val="B5AFA9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Case study in </a:t>
            </a:r>
            <a:r>
              <a:rPr lang="en-GB" sz="1400" b="1" i="0" u="none" strike="noStrike" baseline="0" dirty="0">
                <a:solidFill>
                  <a:schemeClr val="tx1"/>
                </a:solidFill>
              </a:rPr>
              <a:t>Salta City,  Argentina.</a:t>
            </a: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r>
              <a:rPr lang="en-GB" sz="1400" b="0" i="0" u="none" strike="noStrike" baseline="0" dirty="0">
                <a:solidFill>
                  <a:schemeClr val="tx1"/>
                </a:solidFill>
              </a:rPr>
              <a:t>Monitoring biodiversity and abundance of urban tardigrades.</a:t>
            </a:r>
          </a:p>
          <a:p>
            <a:pPr algn="ctr"/>
            <a:endParaRPr lang="en-GB" sz="1400" b="0" i="0" u="none" strike="noStrike" baseline="0" dirty="0">
              <a:solidFill>
                <a:schemeClr val="tx1"/>
              </a:solidFill>
            </a:endParaRPr>
          </a:p>
          <a:p>
            <a:pPr algn="ctr"/>
            <a:endParaRPr lang="en-GB" sz="1400" b="0" i="0" u="none" strike="noStrike" baseline="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400" b="0" i="0" u="none" strike="noStrike" baseline="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400" b="0" i="0" u="none" strike="noStrike" baseline="0" dirty="0">
              <a:solidFill>
                <a:schemeClr val="tx1"/>
              </a:solidFill>
            </a:endParaRPr>
          </a:p>
          <a:p>
            <a:pPr algn="ctr"/>
            <a:endParaRPr lang="en-GB" sz="1400" b="1" dirty="0">
              <a:solidFill>
                <a:schemeClr val="tx1"/>
              </a:solidFill>
            </a:endParaRP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The impact of an anthropause</a:t>
            </a:r>
          </a:p>
          <a:p>
            <a:pPr algn="ctr"/>
            <a:r>
              <a:rPr lang="en-GB" sz="1400" b="1" i="0" u="none" strike="noStrike" baseline="0" dirty="0">
                <a:solidFill>
                  <a:schemeClr val="tx1"/>
                </a:solidFill>
              </a:rPr>
              <a:t>COVID-19 Lockdown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During the anthropause, the species diversity and abundance of tardigrades increased in all 3 traffic areas.</a:t>
            </a: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000" dirty="0">
              <a:solidFill>
                <a:schemeClr val="tx1"/>
              </a:solidFill>
              <a:hlinkClick r:id="rId5"/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  <a:hlinkClick r:id="rId5"/>
              </a:rPr>
              <a:t>González-Reyes et al (2024</a:t>
            </a:r>
            <a:r>
              <a:rPr lang="en-GB" sz="10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A56558E-5F0F-EAC0-AA88-5726A0082126}"/>
              </a:ext>
            </a:extLst>
          </p:cNvPr>
          <p:cNvSpPr/>
          <p:nvPr/>
        </p:nvSpPr>
        <p:spPr>
          <a:xfrm>
            <a:off x="6096000" y="1736404"/>
            <a:ext cx="2759463" cy="5118836"/>
          </a:xfrm>
          <a:prstGeom prst="roundRect">
            <a:avLst/>
          </a:prstGeom>
          <a:solidFill>
            <a:srgbClr val="B5AFA9"/>
          </a:solidFill>
          <a:ln>
            <a:solidFill>
              <a:srgbClr val="B5AFA9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b="1" i="0" u="none" strike="noStrike" baseline="0" dirty="0">
                <a:solidFill>
                  <a:schemeClr val="tx1"/>
                </a:solidFill>
              </a:rPr>
              <a:t>Urbanisation</a:t>
            </a: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Human population: 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&gt;6000 billion by 2045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Urban areas are expanding significantly.</a:t>
            </a: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Urbanised animals include pigeons, foxes, sea gulls, squirrels are adapted to survive in cities.</a:t>
            </a: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Are tardigrades becoming urbanised?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It appears that there are some tardigrade species only found in urban substrates.</a:t>
            </a:r>
          </a:p>
          <a:p>
            <a:pPr algn="ctr"/>
            <a:r>
              <a:rPr lang="en-GB" sz="1050" dirty="0">
                <a:solidFill>
                  <a:schemeClr val="tx1"/>
                </a:solidFill>
                <a:hlinkClick r:id="rId6"/>
              </a:rPr>
              <a:t>Gonzalez-Reyes et al (2000)</a:t>
            </a:r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400" b="0" i="0" u="none" strike="noStrike" baseline="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4C8982C-38E6-73D2-C41A-721D3DF2AF2F}"/>
              </a:ext>
            </a:extLst>
          </p:cNvPr>
          <p:cNvSpPr/>
          <p:nvPr/>
        </p:nvSpPr>
        <p:spPr>
          <a:xfrm>
            <a:off x="3195328" y="1736404"/>
            <a:ext cx="2759463" cy="5118836"/>
          </a:xfrm>
          <a:prstGeom prst="roundRect">
            <a:avLst/>
          </a:prstGeom>
          <a:solidFill>
            <a:srgbClr val="B5AFA9"/>
          </a:solidFill>
          <a:ln>
            <a:solidFill>
              <a:srgbClr val="B5AFA9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Urban areas</a:t>
            </a: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Cities have high levels of pollutants including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Several tardigrade species can survive in moss and lichen in cities.</a:t>
            </a: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Common pollutants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Gases – nitrogen oxides, carbon dioxide /monoxide, ozone, heavy metals, oil and grease, microplastics, industrial chemicals, pesticides, and herbicides.</a:t>
            </a: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Urban sludge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An artificial substrate made up of urban waste. </a:t>
            </a:r>
          </a:p>
          <a:p>
            <a:pPr algn="ctr"/>
            <a:endParaRPr lang="en-GB" sz="1050" dirty="0">
              <a:solidFill>
                <a:srgbClr val="222222"/>
              </a:solidFill>
            </a:endParaRPr>
          </a:p>
          <a:p>
            <a:pPr algn="ctr"/>
            <a:endParaRPr lang="en-GB" sz="1050" dirty="0">
              <a:solidFill>
                <a:srgbClr val="222222"/>
              </a:solidFill>
            </a:endParaRPr>
          </a:p>
          <a:p>
            <a:pPr algn="ctr"/>
            <a:endParaRPr lang="en-GB" sz="1050" dirty="0">
              <a:solidFill>
                <a:srgbClr val="222222"/>
              </a:solidFill>
            </a:endParaRPr>
          </a:p>
          <a:p>
            <a:pPr algn="ctr"/>
            <a:endParaRPr lang="en-GB" sz="1050" dirty="0">
              <a:solidFill>
                <a:srgbClr val="222222"/>
              </a:solidFill>
            </a:endParaRPr>
          </a:p>
          <a:p>
            <a:pPr algn="ctr"/>
            <a:r>
              <a:rPr lang="en-GB" sz="1050" dirty="0">
                <a:solidFill>
                  <a:srgbClr val="222222"/>
                </a:solidFill>
                <a:hlinkClick r:id="rId7"/>
              </a:rPr>
              <a:t>de Albuquerque et al (2018)</a:t>
            </a:r>
            <a:endParaRPr lang="en-GB" sz="105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16D0A15-2B52-23ED-4E8D-49F4249433AC}"/>
              </a:ext>
            </a:extLst>
          </p:cNvPr>
          <p:cNvSpPr/>
          <p:nvPr/>
        </p:nvSpPr>
        <p:spPr>
          <a:xfrm>
            <a:off x="236721" y="1736404"/>
            <a:ext cx="2759463" cy="5118836"/>
          </a:xfrm>
          <a:prstGeom prst="roundRect">
            <a:avLst/>
          </a:prstGeom>
          <a:solidFill>
            <a:srgbClr val="B5AFA9"/>
          </a:solidFill>
          <a:ln>
            <a:solidFill>
              <a:srgbClr val="B5AFA9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Tardigrades</a:t>
            </a:r>
          </a:p>
          <a:p>
            <a:pPr algn="ctr"/>
            <a:endParaRPr lang="en-GB" sz="1400" b="1" dirty="0">
              <a:solidFill>
                <a:schemeClr val="tx1"/>
              </a:solidFill>
            </a:endParaRPr>
          </a:p>
          <a:p>
            <a:pPr algn="ctr"/>
            <a:endParaRPr lang="en-GB" sz="1400" b="1" dirty="0">
              <a:solidFill>
                <a:schemeClr val="tx1"/>
              </a:solidFill>
            </a:endParaRPr>
          </a:p>
          <a:p>
            <a:pPr algn="ctr"/>
            <a:endParaRPr lang="en-GB" sz="1400" b="1" dirty="0">
              <a:solidFill>
                <a:schemeClr val="tx1"/>
              </a:solidFill>
            </a:endParaRPr>
          </a:p>
          <a:p>
            <a:pPr algn="ctr"/>
            <a:endParaRPr lang="en-GB" sz="1400" b="1" dirty="0">
              <a:solidFill>
                <a:schemeClr val="tx1"/>
              </a:solidFill>
            </a:endParaRPr>
          </a:p>
          <a:p>
            <a:pPr algn="ctr"/>
            <a:endParaRPr lang="en-GB" sz="1400" b="1" dirty="0">
              <a:solidFill>
                <a:schemeClr val="tx1"/>
              </a:solidFill>
            </a:endParaRPr>
          </a:p>
          <a:p>
            <a:pPr algn="ctr"/>
            <a:endParaRPr lang="en-GB" sz="1400" b="1" dirty="0">
              <a:solidFill>
                <a:schemeClr val="tx1"/>
              </a:solidFill>
            </a:endParaRPr>
          </a:p>
          <a:p>
            <a:pPr algn="ctr"/>
            <a:endParaRPr lang="en-GB" sz="1400" b="1" dirty="0">
              <a:solidFill>
                <a:schemeClr val="tx1"/>
              </a:solidFill>
            </a:endParaRPr>
          </a:p>
          <a:p>
            <a:pPr algn="ctr"/>
            <a:endParaRPr lang="en-GB" sz="1400" b="1" dirty="0">
              <a:solidFill>
                <a:schemeClr val="tx1"/>
              </a:solidFill>
            </a:endParaRP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Less than 1 mm in length.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Live mostly in moss and lichens.</a:t>
            </a: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Some species can survive extreme conditions in their tun state.</a:t>
            </a:r>
          </a:p>
          <a:p>
            <a:pPr algn="ctr"/>
            <a:endParaRPr lang="en-GB" sz="14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3559451-F3D6-3659-4244-930179A21CF4}"/>
              </a:ext>
            </a:extLst>
          </p:cNvPr>
          <p:cNvSpPr/>
          <p:nvPr/>
        </p:nvSpPr>
        <p:spPr>
          <a:xfrm>
            <a:off x="422317" y="2211939"/>
            <a:ext cx="2337147" cy="1371600"/>
          </a:xfrm>
          <a:prstGeom prst="roundRect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B5AFA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4F548F4-B109-855C-2E95-5FAFC5E4F68D}"/>
              </a:ext>
            </a:extLst>
          </p:cNvPr>
          <p:cNvGraphicFramePr>
            <a:graphicFrameLocks noGrp="1"/>
          </p:cNvGraphicFramePr>
          <p:nvPr/>
        </p:nvGraphicFramePr>
        <p:xfrm>
          <a:off x="9115554" y="3298590"/>
          <a:ext cx="2608748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3373">
                  <a:extLst>
                    <a:ext uri="{9D8B030D-6E8A-4147-A177-3AD203B41FA5}">
                      <a16:colId xmlns:a16="http://schemas.microsoft.com/office/drawing/2014/main" val="2295828757"/>
                    </a:ext>
                  </a:extLst>
                </a:gridCol>
                <a:gridCol w="969264">
                  <a:extLst>
                    <a:ext uri="{9D8B030D-6E8A-4147-A177-3AD203B41FA5}">
                      <a16:colId xmlns:a16="http://schemas.microsoft.com/office/drawing/2014/main" val="3333354096"/>
                    </a:ext>
                  </a:extLst>
                </a:gridCol>
                <a:gridCol w="896111">
                  <a:extLst>
                    <a:ext uri="{9D8B030D-6E8A-4147-A177-3AD203B41FA5}">
                      <a16:colId xmlns:a16="http://schemas.microsoft.com/office/drawing/2014/main" val="2625606841"/>
                    </a:ext>
                  </a:extLst>
                </a:gridCol>
              </a:tblGrid>
              <a:tr h="25418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Aptos Narrow" panose="020B0004020202020204" pitchFamily="34" charset="0"/>
                        </a:rPr>
                        <a:t>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Aptos Narrow" panose="020B0004020202020204" pitchFamily="34" charset="0"/>
                        </a:rPr>
                        <a:t>Biodiversity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Aptos Narrow" panose="020B0004020202020204" pitchFamily="34" charset="0"/>
                        </a:rPr>
                        <a:t>Abundance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833671"/>
                  </a:ext>
                </a:extLst>
              </a:tr>
              <a:tr h="25418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Aptos Narrow" panose="020B0004020202020204" pitchFamily="34" charset="0"/>
                        </a:rPr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Aptos Narrow" panose="020B0004020202020204" pitchFamily="34" charset="0"/>
                        </a:rPr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Aptos Narrow" panose="020B0004020202020204" pitchFamily="34" charset="0"/>
                        </a:rPr>
                        <a:t>Medium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794036"/>
                  </a:ext>
                </a:extLst>
              </a:tr>
              <a:tr h="254185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Aptos Narrow" panose="020B0004020202020204" pitchFamily="34" charset="0"/>
                        </a:rPr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Aptos Narrow" panose="020B0004020202020204" pitchFamily="34" charset="0"/>
                        </a:rPr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Aptos Narrow" panose="020B0004020202020204" pitchFamily="34" charset="0"/>
                        </a:rPr>
                        <a:t>Medium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556367"/>
                  </a:ext>
                </a:extLst>
              </a:tr>
              <a:tr h="238607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Aptos Narrow" panose="020B0004020202020204" pitchFamily="34" charset="0"/>
                        </a:rPr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Aptos Narrow" panose="020B0004020202020204" pitchFamily="34" charset="0"/>
                        </a:rPr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Aptos Narrow" panose="020B0004020202020204" pitchFamily="34" charset="0"/>
                        </a:rPr>
                        <a:t>High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65013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38E5CB3-CDB3-62F7-08A6-6D7445368781}"/>
              </a:ext>
            </a:extLst>
          </p:cNvPr>
          <p:cNvSpPr/>
          <p:nvPr/>
        </p:nvSpPr>
        <p:spPr>
          <a:xfrm>
            <a:off x="6398283" y="3298590"/>
            <a:ext cx="2104591" cy="1097280"/>
          </a:xfrm>
          <a:prstGeom prst="round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1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61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4" grpId="0" animBg="1"/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D057C-2754-F9AF-9010-7E2F37513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Gastrotrichs in focus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94B1D3-BF2B-A0F9-2430-79C6B6EC4C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756" y="1690688"/>
            <a:ext cx="5790658" cy="4555566"/>
          </a:xfrm>
          <a:prstGeom prst="rect">
            <a:avLst/>
          </a:prstGeom>
        </p:spPr>
      </p:pic>
      <p:pic>
        <p:nvPicPr>
          <p:cNvPr id="13" name="Picture 12" descr="A close up of a microscopic creature&#10;&#10;AI-generated content may be incorrect.">
            <a:extLst>
              <a:ext uri="{FF2B5EF4-FFF2-40B4-BE49-F238E27FC236}">
                <a16:creationId xmlns:a16="http://schemas.microsoft.com/office/drawing/2014/main" id="{D6181AF4-E20B-63B5-B6AF-36BFD77BA29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127245" y="793244"/>
            <a:ext cx="6858001" cy="527151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0A92D5-D537-A0E8-0485-84ADB93E226C}"/>
              </a:ext>
            </a:extLst>
          </p:cNvPr>
          <p:cNvSpPr txBox="1"/>
          <p:nvPr/>
        </p:nvSpPr>
        <p:spPr>
          <a:xfrm>
            <a:off x="9461679" y="6488668"/>
            <a:ext cx="2730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Photo: David McCamey</a:t>
            </a:r>
          </a:p>
        </p:txBody>
      </p:sp>
    </p:spTree>
    <p:extLst>
      <p:ext uri="{BB962C8B-B14F-4D97-AF65-F5344CB8AC3E}">
        <p14:creationId xmlns:p14="http://schemas.microsoft.com/office/powerpoint/2010/main" val="25832334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58AE4-C21E-7440-6EA6-24DC44725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Gastrotrich stories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95A094-54BD-0123-4BFC-18A9DA6CF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788" y="1237943"/>
            <a:ext cx="6914849" cy="495456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EB8EE90-06CD-4D17-EC4C-144B50749727}"/>
              </a:ext>
            </a:extLst>
          </p:cNvPr>
          <p:cNvSpPr/>
          <p:nvPr/>
        </p:nvSpPr>
        <p:spPr>
          <a:xfrm>
            <a:off x="610716" y="1537644"/>
            <a:ext cx="4778556" cy="1573725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Resting eggs</a:t>
            </a:r>
          </a:p>
          <a:p>
            <a:pPr algn="ctr"/>
            <a:r>
              <a:rPr lang="en-GB" dirty="0"/>
              <a:t>Three standard eggs and one resting egg as insurance.</a:t>
            </a:r>
          </a:p>
          <a:p>
            <a:pPr algn="ctr"/>
            <a:r>
              <a:rPr lang="en-GB" dirty="0"/>
              <a:t> Resting eggs can only be produced through sexual reproduction.</a:t>
            </a:r>
          </a:p>
        </p:txBody>
      </p:sp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id="{AB5979D3-C9E6-37A2-7D87-9B6D0611A763}"/>
              </a:ext>
            </a:extLst>
          </p:cNvPr>
          <p:cNvSpPr/>
          <p:nvPr/>
        </p:nvSpPr>
        <p:spPr>
          <a:xfrm>
            <a:off x="711350" y="4006567"/>
            <a:ext cx="4336696" cy="2185941"/>
          </a:xfrm>
          <a:prstGeom prst="round2Diag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The science isn’t done</a:t>
            </a:r>
          </a:p>
          <a:p>
            <a:pPr algn="ctr"/>
            <a:r>
              <a:rPr lang="en-GB" dirty="0"/>
              <a:t>Gastrotrichs are:</a:t>
            </a:r>
          </a:p>
          <a:p>
            <a:pPr algn="ctr"/>
            <a:r>
              <a:rPr lang="en-GB" dirty="0"/>
              <a:t>Hard to catch</a:t>
            </a:r>
          </a:p>
          <a:p>
            <a:pPr algn="ctr"/>
            <a:r>
              <a:rPr lang="en-GB" dirty="0"/>
              <a:t>Hard to preserve</a:t>
            </a:r>
          </a:p>
          <a:p>
            <a:pPr algn="ctr"/>
            <a:r>
              <a:rPr lang="en-GB" dirty="0"/>
              <a:t>Hard to identify</a:t>
            </a:r>
          </a:p>
          <a:p>
            <a:pPr algn="ctr"/>
            <a:r>
              <a:rPr lang="en-GB" dirty="0"/>
              <a:t>and leave no trace</a:t>
            </a:r>
          </a:p>
        </p:txBody>
      </p:sp>
    </p:spTree>
    <p:extLst>
      <p:ext uri="{BB962C8B-B14F-4D97-AF65-F5344CB8AC3E}">
        <p14:creationId xmlns:p14="http://schemas.microsoft.com/office/powerpoint/2010/main" val="201107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A86DD0-F5ED-4FB2-84B9-08F5D9159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D9593-CD23-C687-4325-9EF9FE5F6B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79268"/>
            <a:ext cx="9144000" cy="897356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GB" sz="4000" dirty="0"/>
              <a:t>Moss Safari: What Next?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D4C3D-CFF1-D67B-C29B-DD49556CD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3DB4-8595-4E81-955F-5E9007515DB4}" type="slidenum">
              <a:rPr lang="en-GB" smtClean="0"/>
              <a:t>42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77ADB8-4301-C9EA-633D-A22C63B6972B}"/>
              </a:ext>
            </a:extLst>
          </p:cNvPr>
          <p:cNvSpPr txBox="1"/>
          <p:nvPr/>
        </p:nvSpPr>
        <p:spPr>
          <a:xfrm>
            <a:off x="1157235" y="6340511"/>
            <a:ext cx="9877530" cy="42344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2000" kern="100" dirty="0">
                <a:effectLst/>
                <a:ea typeface="Aptos" panose="020B0004020202020204" pitchFamily="34" charset="0"/>
                <a:cs typeface="Segoe UI Emoji" panose="020B0502040204020203" pitchFamily="34" charset="0"/>
              </a:rPr>
              <a:t>🌿</a:t>
            </a:r>
            <a:r>
              <a:rPr lang="en-US" sz="20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Connect with nature </a:t>
            </a:r>
            <a:r>
              <a:rPr lang="en-US" sz="2000" kern="100" dirty="0">
                <a:effectLst/>
                <a:ea typeface="Aptos" panose="020B0004020202020204" pitchFamily="34" charset="0"/>
                <a:cs typeface="Segoe UI Emoji" panose="020B0502040204020203" pitchFamily="34" charset="0"/>
              </a:rPr>
              <a:t>🔬</a:t>
            </a:r>
            <a:r>
              <a:rPr lang="en-US" sz="20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Promote microscopy </a:t>
            </a:r>
            <a:r>
              <a:rPr lang="en-US" sz="2000" kern="100" dirty="0">
                <a:effectLst/>
                <a:ea typeface="Aptos" panose="020B0004020202020204" pitchFamily="34" charset="0"/>
                <a:cs typeface="Segoe UI Emoji" panose="020B0502040204020203" pitchFamily="34" charset="0"/>
              </a:rPr>
              <a:t>🚀</a:t>
            </a:r>
            <a:r>
              <a:rPr lang="en-US" sz="20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Inspire STEM</a:t>
            </a:r>
            <a:endParaRPr lang="en-GB" sz="2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00A67B3-3B55-5F40-5FFF-F145D4A75F3E}"/>
              </a:ext>
            </a:extLst>
          </p:cNvPr>
          <p:cNvSpPr txBox="1">
            <a:spLocks/>
          </p:cNvSpPr>
          <p:nvPr/>
        </p:nvSpPr>
        <p:spPr>
          <a:xfrm>
            <a:off x="865831" y="1577592"/>
            <a:ext cx="3269064" cy="456195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 lIns="182843" tIns="91422" rIns="182843" bIns="91422" rtlCol="0">
            <a:normAutofit fontScale="70000" lnSpcReduction="20000"/>
          </a:bodyPr>
          <a:lstStyle>
            <a:lvl1pPr marL="0" indent="0" algn="ctr" defTabSz="91421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b="0" i="0" kern="1200" spc="-15" baseline="0">
                <a:solidFill>
                  <a:schemeClr val="tx1"/>
                </a:solidFill>
                <a:effectLst/>
                <a:latin typeface="Poppins" pitchFamily="2" charset="77"/>
                <a:ea typeface="Open Sans Light" panose="020B0306030504020204" pitchFamily="34" charset="0"/>
                <a:cs typeface="Poppins" pitchFamily="2" charset="77"/>
              </a:defRPr>
            </a:lvl1pPr>
            <a:lvl2pPr marL="4572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2000" b="0" i="0" kern="1200" spc="-15" baseline="0">
                <a:solidFill>
                  <a:schemeClr val="tx1"/>
                </a:solidFill>
                <a:effectLst/>
                <a:latin typeface="Poppins" pitchFamily="2" charset="77"/>
                <a:ea typeface="Open Sans Light" panose="020B0306030504020204" pitchFamily="34" charset="0"/>
                <a:cs typeface="Poppins" pitchFamily="2" charset="77"/>
              </a:defRPr>
            </a:lvl2pPr>
            <a:lvl3pPr marL="9144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800" b="0" i="0" kern="1200" spc="-15" baseline="0">
                <a:solidFill>
                  <a:schemeClr val="tx1"/>
                </a:solidFill>
                <a:effectLst/>
                <a:latin typeface="Poppins" pitchFamily="2" charset="77"/>
                <a:ea typeface="Open Sans Light" panose="020B0306030504020204" pitchFamily="34" charset="0"/>
                <a:cs typeface="Poppins" pitchFamily="2" charset="77"/>
              </a:defRPr>
            </a:lvl3pPr>
            <a:lvl4pPr marL="13716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600" b="0" i="0" kern="1200" spc="-15" baseline="0">
                <a:solidFill>
                  <a:schemeClr val="tx1"/>
                </a:solidFill>
                <a:effectLst/>
                <a:latin typeface="Poppins" pitchFamily="2" charset="77"/>
                <a:ea typeface="Open Sans Light" panose="020B0306030504020204" pitchFamily="34" charset="0"/>
                <a:cs typeface="Poppins" pitchFamily="2" charset="77"/>
              </a:defRPr>
            </a:lvl4pPr>
            <a:lvl5pPr marL="18288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600" b="0" i="0" kern="1200" spc="-15" baseline="0">
                <a:solidFill>
                  <a:schemeClr val="tx1"/>
                </a:solidFill>
                <a:effectLst/>
                <a:latin typeface="Poppins" pitchFamily="2" charset="77"/>
                <a:ea typeface="Open Sans Light" panose="020B0306030504020204" pitchFamily="34" charset="0"/>
                <a:cs typeface="Poppins" pitchFamily="2" charset="77"/>
              </a:defRPr>
            </a:lvl5pPr>
            <a:lvl6pPr marL="22860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00" b="1" dirty="0"/>
              <a:t>Share the secret</a:t>
            </a:r>
          </a:p>
          <a:p>
            <a:pPr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22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b="1" dirty="0"/>
              <a:t>Word of mouth </a:t>
            </a:r>
          </a:p>
          <a:p>
            <a:r>
              <a:rPr lang="en-GB" dirty="0"/>
              <a:t>‘Have you seen this?’</a:t>
            </a:r>
          </a:p>
          <a:p>
            <a:endParaRPr lang="en-GB" dirty="0"/>
          </a:p>
          <a:p>
            <a:r>
              <a:rPr lang="en-GB" b="1" dirty="0"/>
              <a:t>Subscribe free</a:t>
            </a:r>
          </a:p>
          <a:p>
            <a:r>
              <a:rPr lang="en-GB" dirty="0">
                <a:hlinkClick r:id="rId4"/>
              </a:rPr>
              <a:t>www.mosssafari.com</a:t>
            </a:r>
            <a:endParaRPr lang="en-GB" dirty="0"/>
          </a:p>
          <a:p>
            <a:endParaRPr lang="en-GB" dirty="0"/>
          </a:p>
          <a:p>
            <a:r>
              <a:rPr lang="en-GB" b="1" dirty="0"/>
              <a:t>Social media</a:t>
            </a:r>
          </a:p>
          <a:p>
            <a:r>
              <a:rPr lang="en-GB" dirty="0"/>
              <a:t>Shares, comments, likes, pictures</a:t>
            </a:r>
          </a:p>
          <a:p>
            <a:endParaRPr lang="en-GB" dirty="0"/>
          </a:p>
          <a:p>
            <a:r>
              <a:rPr lang="en-GB" b="1" dirty="0"/>
              <a:t>Recommend to schools, clubs, team building</a:t>
            </a:r>
          </a:p>
          <a:p>
            <a:endParaRPr lang="en-GB" b="1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70E76DB-429E-AC08-84D0-B07D7B1DFC37}"/>
              </a:ext>
            </a:extLst>
          </p:cNvPr>
          <p:cNvSpPr txBox="1">
            <a:spLocks/>
          </p:cNvSpPr>
          <p:nvPr/>
        </p:nvSpPr>
        <p:spPr>
          <a:xfrm>
            <a:off x="4461468" y="1577592"/>
            <a:ext cx="3269064" cy="45619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182843" tIns="91422" rIns="182843" bIns="91422" rtlCol="0">
            <a:normAutofit/>
          </a:bodyPr>
          <a:lstStyle>
            <a:lvl1pPr marL="0" indent="0" algn="ctr" defTabSz="91421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b="0" i="0" kern="1200" spc="-15" baseline="0">
                <a:solidFill>
                  <a:schemeClr val="tx1"/>
                </a:solidFill>
                <a:effectLst/>
                <a:latin typeface="Poppins" pitchFamily="2" charset="77"/>
                <a:ea typeface="Open Sans Light" panose="020B0306030504020204" pitchFamily="34" charset="0"/>
                <a:cs typeface="Poppins" pitchFamily="2" charset="77"/>
              </a:defRPr>
            </a:lvl1pPr>
            <a:lvl2pPr marL="4572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2000" b="0" i="0" kern="1200" spc="-15" baseline="0">
                <a:solidFill>
                  <a:schemeClr val="tx1"/>
                </a:solidFill>
                <a:effectLst/>
                <a:latin typeface="Poppins" pitchFamily="2" charset="77"/>
                <a:ea typeface="Open Sans Light" panose="020B0306030504020204" pitchFamily="34" charset="0"/>
                <a:cs typeface="Poppins" pitchFamily="2" charset="77"/>
              </a:defRPr>
            </a:lvl2pPr>
            <a:lvl3pPr marL="9144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800" b="0" i="0" kern="1200" spc="-15" baseline="0">
                <a:solidFill>
                  <a:schemeClr val="tx1"/>
                </a:solidFill>
                <a:effectLst/>
                <a:latin typeface="Poppins" pitchFamily="2" charset="77"/>
                <a:ea typeface="Open Sans Light" panose="020B0306030504020204" pitchFamily="34" charset="0"/>
                <a:cs typeface="Poppins" pitchFamily="2" charset="77"/>
              </a:defRPr>
            </a:lvl3pPr>
            <a:lvl4pPr marL="13716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600" b="0" i="0" kern="1200" spc="-15" baseline="0">
                <a:solidFill>
                  <a:schemeClr val="tx1"/>
                </a:solidFill>
                <a:effectLst/>
                <a:latin typeface="Poppins" pitchFamily="2" charset="77"/>
                <a:ea typeface="Open Sans Light" panose="020B0306030504020204" pitchFamily="34" charset="0"/>
                <a:cs typeface="Poppins" pitchFamily="2" charset="77"/>
              </a:defRPr>
            </a:lvl4pPr>
            <a:lvl5pPr marL="18288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600" b="0" i="0" kern="1200" spc="-15" baseline="0">
                <a:solidFill>
                  <a:schemeClr val="tx1"/>
                </a:solidFill>
                <a:effectLst/>
                <a:latin typeface="Poppins" pitchFamily="2" charset="77"/>
                <a:ea typeface="Open Sans Light" panose="020B0306030504020204" pitchFamily="34" charset="0"/>
                <a:cs typeface="Poppins" pitchFamily="2" charset="77"/>
              </a:defRPr>
            </a:lvl5pPr>
            <a:lvl6pPr marL="22860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Get </a:t>
            </a:r>
            <a:r>
              <a:rPr lang="en-GB" b="1"/>
              <a:t>the book!</a:t>
            </a:r>
            <a:endParaRPr lang="en-GB" b="1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959FD63-89B7-75CD-CE37-34A0ADE43D2E}"/>
              </a:ext>
            </a:extLst>
          </p:cNvPr>
          <p:cNvSpPr txBox="1">
            <a:spLocks/>
          </p:cNvSpPr>
          <p:nvPr/>
        </p:nvSpPr>
        <p:spPr>
          <a:xfrm>
            <a:off x="8092274" y="1577592"/>
            <a:ext cx="3269064" cy="45619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182843" tIns="91422" rIns="182843" bIns="91422" rtlCol="0">
            <a:normAutofit/>
          </a:bodyPr>
          <a:lstStyle>
            <a:lvl1pPr marL="0" indent="0" algn="ctr" defTabSz="91421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b="0" i="0" kern="1200" spc="-15" baseline="0">
                <a:solidFill>
                  <a:schemeClr val="tx1"/>
                </a:solidFill>
                <a:effectLst/>
                <a:latin typeface="Poppins" pitchFamily="2" charset="77"/>
                <a:ea typeface="Open Sans Light" panose="020B0306030504020204" pitchFamily="34" charset="0"/>
                <a:cs typeface="Poppins" pitchFamily="2" charset="77"/>
              </a:defRPr>
            </a:lvl1pPr>
            <a:lvl2pPr marL="4572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2000" b="0" i="0" kern="1200" spc="-15" baseline="0">
                <a:solidFill>
                  <a:schemeClr val="tx1"/>
                </a:solidFill>
                <a:effectLst/>
                <a:latin typeface="Poppins" pitchFamily="2" charset="77"/>
                <a:ea typeface="Open Sans Light" panose="020B0306030504020204" pitchFamily="34" charset="0"/>
                <a:cs typeface="Poppins" pitchFamily="2" charset="77"/>
              </a:defRPr>
            </a:lvl2pPr>
            <a:lvl3pPr marL="9144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800" b="0" i="0" kern="1200" spc="-15" baseline="0">
                <a:solidFill>
                  <a:schemeClr val="tx1"/>
                </a:solidFill>
                <a:effectLst/>
                <a:latin typeface="Poppins" pitchFamily="2" charset="77"/>
                <a:ea typeface="Open Sans Light" panose="020B0306030504020204" pitchFamily="34" charset="0"/>
                <a:cs typeface="Poppins" pitchFamily="2" charset="77"/>
              </a:defRPr>
            </a:lvl3pPr>
            <a:lvl4pPr marL="13716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600" b="0" i="0" kern="1200" spc="-15" baseline="0">
                <a:solidFill>
                  <a:schemeClr val="tx1"/>
                </a:solidFill>
                <a:effectLst/>
                <a:latin typeface="Poppins" pitchFamily="2" charset="77"/>
                <a:ea typeface="Open Sans Light" panose="020B0306030504020204" pitchFamily="34" charset="0"/>
                <a:cs typeface="Poppins" pitchFamily="2" charset="77"/>
              </a:defRPr>
            </a:lvl4pPr>
            <a:lvl5pPr marL="18288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600" b="0" i="0" kern="1200" spc="-15" baseline="0">
                <a:solidFill>
                  <a:schemeClr val="tx1"/>
                </a:solidFill>
                <a:effectLst/>
                <a:latin typeface="Poppins" pitchFamily="2" charset="77"/>
                <a:ea typeface="Open Sans Light" panose="020B0306030504020204" pitchFamily="34" charset="0"/>
                <a:cs typeface="Poppins" pitchFamily="2" charset="77"/>
              </a:defRPr>
            </a:lvl5pPr>
            <a:lvl6pPr marL="22860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Contact me</a:t>
            </a:r>
          </a:p>
          <a:p>
            <a:endParaRPr lang="en-GB" b="1" dirty="0"/>
          </a:p>
          <a:p>
            <a:endParaRPr lang="en-GB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F93B0F-8F01-3225-AE42-458E3B17FAD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5676" y="2097636"/>
            <a:ext cx="2479089" cy="24790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83FD11-4FC3-232D-1D38-02637D6D4443}"/>
              </a:ext>
            </a:extLst>
          </p:cNvPr>
          <p:cNvSpPr txBox="1"/>
          <p:nvPr/>
        </p:nvSpPr>
        <p:spPr>
          <a:xfrm>
            <a:off x="8057105" y="5227785"/>
            <a:ext cx="34583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1600" b="1" dirty="0"/>
              <a:t>Dr Andy Chandler-Grevatt</a:t>
            </a:r>
            <a:endParaRPr lang="en-GB" sz="1600" b="1" dirty="0"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buNone/>
            </a:pPr>
            <a:r>
              <a:rPr lang="en-GB" sz="1600" dirty="0">
                <a:solidFill>
                  <a:srgbClr val="467886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a.chandlergrevatt@brighton.ac.uk</a:t>
            </a:r>
            <a:r>
              <a:rPr lang="en-GB" sz="16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D353EF-ED4A-E5C5-9D4A-5B411961340B}"/>
              </a:ext>
            </a:extLst>
          </p:cNvPr>
          <p:cNvSpPr txBox="1"/>
          <p:nvPr/>
        </p:nvSpPr>
        <p:spPr>
          <a:xfrm>
            <a:off x="7529888" y="4593027"/>
            <a:ext cx="4530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1800" dirty="0">
                <a:hlinkClick r:id="rId4"/>
              </a:rPr>
              <a:t>www.mosssafari.com</a:t>
            </a:r>
            <a:endParaRPr lang="en-GB" sz="1800" dirty="0"/>
          </a:p>
        </p:txBody>
      </p:sp>
      <p:pic>
        <p:nvPicPr>
          <p:cNvPr id="8" name="Picture 2" descr="Moss Safari – Adventures in discovering organisms that live ...">
            <a:extLst>
              <a:ext uri="{FF2B5EF4-FFF2-40B4-BE49-F238E27FC236}">
                <a16:creationId xmlns:a16="http://schemas.microsoft.com/office/drawing/2014/main" id="{143649AE-FA41-927F-D928-965470BBE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4039" y="2097636"/>
            <a:ext cx="3103922" cy="3876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33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F0A7B43A-658B-6A42-55CE-830A10F8171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417638"/>
            <a:ext cx="4160477" cy="51673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A2A94D-4C73-9D6B-B08D-E5D7DC460651}"/>
              </a:ext>
            </a:extLst>
          </p:cNvPr>
          <p:cNvSpPr txBox="1"/>
          <p:nvPr/>
        </p:nvSpPr>
        <p:spPr>
          <a:xfrm>
            <a:off x="1895904" y="5766954"/>
            <a:ext cx="2306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3"/>
              </a:rPr>
              <a:t>WEBLINK TO SURVEY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7A4DC8-B315-F26B-DEAA-CFF11F52BC2F}"/>
              </a:ext>
            </a:extLst>
          </p:cNvPr>
          <p:cNvSpPr txBox="1"/>
          <p:nvPr/>
        </p:nvSpPr>
        <p:spPr>
          <a:xfrm>
            <a:off x="5411476" y="5862585"/>
            <a:ext cx="63198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800" b="1" dirty="0"/>
              <a:t>Dr Andy Chandler-Grevatt</a:t>
            </a:r>
            <a:endParaRPr lang="en-GB" sz="1800" b="1" dirty="0"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r>
              <a:rPr lang="en-GB" sz="1800" dirty="0">
                <a:solidFill>
                  <a:srgbClr val="467886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a.chandlergrevatt@brighton.ac.uk</a:t>
            </a:r>
            <a:r>
              <a:rPr lang="en-GB" sz="18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C16374-9974-4789-FAB1-E5464B4123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3160" y="213472"/>
            <a:ext cx="6020640" cy="564911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66A97A-5902-8CC5-A079-FDF1D7ABE462}"/>
              </a:ext>
            </a:extLst>
          </p:cNvPr>
          <p:cNvSpPr/>
          <p:nvPr/>
        </p:nvSpPr>
        <p:spPr>
          <a:xfrm>
            <a:off x="5742616" y="4939255"/>
            <a:ext cx="5201729" cy="923330"/>
          </a:xfrm>
          <a:prstGeom prst="rect">
            <a:avLst/>
          </a:prstGeom>
          <a:solidFill>
            <a:srgbClr val="F6EDD5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</a:rPr>
              <a:t>THANK YOU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BE28A2-F7DA-7836-9474-7F0F8AA05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Feedback and thoughts?</a:t>
            </a:r>
          </a:p>
        </p:txBody>
      </p:sp>
    </p:spTree>
    <p:extLst>
      <p:ext uri="{BB962C8B-B14F-4D97-AF65-F5344CB8AC3E}">
        <p14:creationId xmlns:p14="http://schemas.microsoft.com/office/powerpoint/2010/main" val="29695978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D2FF7-C358-A780-D4DA-FEBB9F0FF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BB25B-08B0-F554-18D2-C6D5DEA89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46CA3-853A-B1A2-7912-18AAF7073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Close-up of green moss">
            <a:extLst>
              <a:ext uri="{FF2B5EF4-FFF2-40B4-BE49-F238E27FC236}">
                <a16:creationId xmlns:a16="http://schemas.microsoft.com/office/drawing/2014/main" id="{EE3C7BF7-6E44-6FAA-348A-E83A4C4E7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03516"/>
            <a:ext cx="12192000" cy="88544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50E3E7-88D6-FD02-CF50-3FF5BD20B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5679" y="566147"/>
            <a:ext cx="6020640" cy="564911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24F3660-66E1-0BDE-AB6B-FA2F48D6F0AD}"/>
              </a:ext>
            </a:extLst>
          </p:cNvPr>
          <p:cNvSpPr/>
          <p:nvPr/>
        </p:nvSpPr>
        <p:spPr>
          <a:xfrm>
            <a:off x="3495135" y="5291930"/>
            <a:ext cx="5201729" cy="923330"/>
          </a:xfrm>
          <a:prstGeom prst="rect">
            <a:avLst/>
          </a:prstGeom>
          <a:solidFill>
            <a:srgbClr val="F6EDD5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</a:rPr>
              <a:t>GALLERY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3600EF-21F2-E51F-DC71-BC792EE47F26}"/>
              </a:ext>
            </a:extLst>
          </p:cNvPr>
          <p:cNvSpPr txBox="1"/>
          <p:nvPr/>
        </p:nvSpPr>
        <p:spPr>
          <a:xfrm>
            <a:off x="3085679" y="5491985"/>
            <a:ext cx="6020640" cy="1446550"/>
          </a:xfrm>
          <a:prstGeom prst="rect">
            <a:avLst/>
          </a:prstGeom>
          <a:solidFill>
            <a:srgbClr val="FAF2DA"/>
          </a:solidFill>
          <a:ln>
            <a:solidFill>
              <a:srgbClr val="FAF2D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8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5109255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650A1-FBA8-EDD0-3826-D847C9A47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Moss Safari Merchandise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BAC029-8BF1-F8DA-A8AB-A33ED8166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636" y="1690688"/>
            <a:ext cx="4286250" cy="4286250"/>
          </a:xfrm>
          <a:prstGeom prst="rect">
            <a:avLst/>
          </a:prstGeom>
        </p:spPr>
      </p:pic>
      <p:pic>
        <p:nvPicPr>
          <p:cNvPr id="7" name="Picture 6" descr="A sticker sheet with pictures of animals&#10;&#10;AI-generated content may be incorrect.">
            <a:extLst>
              <a:ext uri="{FF2B5EF4-FFF2-40B4-BE49-F238E27FC236}">
                <a16:creationId xmlns:a16="http://schemas.microsoft.com/office/drawing/2014/main" id="{640A3E4E-B6EE-902C-78F0-DD2532F36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9319" y="19050"/>
            <a:ext cx="4842681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345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45962</TotalTime>
  <Words>2115</Words>
  <Application>Microsoft Office PowerPoint</Application>
  <PresentationFormat>Widescreen</PresentationFormat>
  <Paragraphs>470</Paragraphs>
  <Slides>45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ADLaM Display</vt:lpstr>
      <vt:lpstr>-apple-system</vt:lpstr>
      <vt:lpstr>Aptos</vt:lpstr>
      <vt:lpstr>Aptos Display</vt:lpstr>
      <vt:lpstr>Aptos Narrow</vt:lpstr>
      <vt:lpstr>Arial</vt:lpstr>
      <vt:lpstr>Google Sans</vt:lpstr>
      <vt:lpstr>Wingdings</vt:lpstr>
      <vt:lpstr>Office Theme</vt:lpstr>
      <vt:lpstr>Moss Safari A gateway to microscopy?</vt:lpstr>
      <vt:lpstr>Introduction</vt:lpstr>
      <vt:lpstr>Session Outcomes</vt:lpstr>
      <vt:lpstr>What is Moss Safari?</vt:lpstr>
      <vt:lpstr>Moss Safari in 2025</vt:lpstr>
      <vt:lpstr>Moss Safari: the activity</vt:lpstr>
      <vt:lpstr>PowerPoint Presentation</vt:lpstr>
      <vt:lpstr>PowerPoint Presentation</vt:lpstr>
      <vt:lpstr>The microscopic Big Five</vt:lpstr>
      <vt:lpstr>Microscopic Big Five Identification</vt:lpstr>
      <vt:lpstr>Microscopic Big Five Identification</vt:lpstr>
      <vt:lpstr>Current issues and challenges</vt:lpstr>
      <vt:lpstr>Moss Safari Aims</vt:lpstr>
      <vt:lpstr>Learning Contexts</vt:lpstr>
      <vt:lpstr>PowerPoint Presentation</vt:lpstr>
      <vt:lpstr>A journey through a micro-ecosystem</vt:lpstr>
      <vt:lpstr>Themes</vt:lpstr>
      <vt:lpstr>Developing themes</vt:lpstr>
      <vt:lpstr>Moss: the terrain</vt:lpstr>
      <vt:lpstr>PowerPoint Presentation</vt:lpstr>
      <vt:lpstr>Discovering Mosses Series</vt:lpstr>
      <vt:lpstr>Mites in focus</vt:lpstr>
      <vt:lpstr>Mite stories</vt:lpstr>
      <vt:lpstr>Body systems</vt:lpstr>
      <vt:lpstr>Similarities between nematodes, rotifers and tardigrades </vt:lpstr>
      <vt:lpstr>Cryptobiosis: what is it?</vt:lpstr>
      <vt:lpstr>One challenge: Three solutions</vt:lpstr>
      <vt:lpstr>Cryptobiosis Population → Organism → Organ systems → Cells → Molecules → Genes</vt:lpstr>
      <vt:lpstr>PowerPoint Presentation</vt:lpstr>
      <vt:lpstr>Nematodes in focus</vt:lpstr>
      <vt:lpstr>Nematode stories</vt:lpstr>
      <vt:lpstr>Nematode stories</vt:lpstr>
      <vt:lpstr>Nematode stories</vt:lpstr>
      <vt:lpstr>Rotifers in focus</vt:lpstr>
      <vt:lpstr>Rotifer stories</vt:lpstr>
      <vt:lpstr>PowerPoint Presentation</vt:lpstr>
      <vt:lpstr>Tardigrades in focus</vt:lpstr>
      <vt:lpstr>Tardigrades stories</vt:lpstr>
      <vt:lpstr>Change and Adapt: Urbanisation of tardigrades</vt:lpstr>
      <vt:lpstr>Gastrotrichs in focus</vt:lpstr>
      <vt:lpstr>Gastrotrich stories</vt:lpstr>
      <vt:lpstr>Moss Safari: What Next?</vt:lpstr>
      <vt:lpstr>Feedback and thoughts?</vt:lpstr>
      <vt:lpstr>PowerPoint Presentation</vt:lpstr>
      <vt:lpstr>Moss Safari Merchandise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Andy Chandler-Grevatt</dc:creator>
  <cp:lastModifiedBy>Andy Chandler-Grevatt</cp:lastModifiedBy>
  <cp:revision>12</cp:revision>
  <dcterms:created xsi:type="dcterms:W3CDTF">2025-04-29T16:00:43Z</dcterms:created>
  <dcterms:modified xsi:type="dcterms:W3CDTF">2026-01-09T13:08:10Z</dcterms:modified>
</cp:coreProperties>
</file>