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72" r:id="rId3"/>
    <p:sldId id="264" r:id="rId4"/>
    <p:sldId id="271" r:id="rId5"/>
    <p:sldId id="258" r:id="rId6"/>
    <p:sldId id="270" r:id="rId7"/>
    <p:sldId id="260" r:id="rId8"/>
    <p:sldId id="269" r:id="rId9"/>
    <p:sldId id="263" r:id="rId10"/>
    <p:sldId id="267" r:id="rId11"/>
    <p:sldId id="262" r:id="rId12"/>
    <p:sldId id="27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D7BE"/>
    <a:srgbClr val="F7EDD2"/>
    <a:srgbClr val="527E2A"/>
    <a:srgbClr val="C99387"/>
    <a:srgbClr val="9BAD9A"/>
    <a:srgbClr val="838C93"/>
    <a:srgbClr val="D99C83"/>
    <a:srgbClr val="F3CD8F"/>
    <a:srgbClr val="CFEA7F"/>
    <a:srgbClr val="B5A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8957CF-A47B-487F-9674-319DD25ADDBC}" v="1" dt="2025-01-11T07:52:38.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1" d="100"/>
          <a:sy n="71" d="100"/>
        </p:scale>
        <p:origin x="894" y="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D66521-B25D-4BA6-BE9E-39134A6A2C7C}"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96439E94-6521-4C4A-8578-3E5643AC6992}">
      <dgm:prSet custT="1"/>
      <dgm:spPr>
        <a:solidFill>
          <a:srgbClr val="81B921"/>
        </a:solidFill>
        <a:ln>
          <a:solidFill>
            <a:srgbClr val="FFCE12"/>
          </a:solidFill>
        </a:ln>
      </dgm:spPr>
      <dgm:t>
        <a:bodyPr/>
        <a:lstStyle/>
        <a:p>
          <a:pPr algn="ctr"/>
          <a:r>
            <a:rPr lang="en-GB" sz="2000" dirty="0">
              <a:solidFill>
                <a:schemeClr val="tx1"/>
              </a:solidFill>
              <a:latin typeface="+mj-lt"/>
            </a:rPr>
            <a:t>Education</a:t>
          </a:r>
          <a:endParaRPr lang="en-US" sz="2000" dirty="0">
            <a:solidFill>
              <a:schemeClr val="tx1"/>
            </a:solidFill>
            <a:latin typeface="+mj-lt"/>
          </a:endParaRPr>
        </a:p>
      </dgm:t>
    </dgm:pt>
    <dgm:pt modelId="{9E8D8CCE-53B2-4F4C-B7BD-8892DD4AB015}" type="parTrans" cxnId="{BE38300A-1510-43CC-BFF6-E3EF6D021995}">
      <dgm:prSet/>
      <dgm:spPr/>
      <dgm:t>
        <a:bodyPr/>
        <a:lstStyle/>
        <a:p>
          <a:pPr algn="ctr"/>
          <a:endParaRPr lang="en-US" sz="1600">
            <a:latin typeface="+mj-lt"/>
          </a:endParaRPr>
        </a:p>
      </dgm:t>
    </dgm:pt>
    <dgm:pt modelId="{123A8C8C-36D3-430C-A9CF-C9F5006F77D2}" type="sibTrans" cxnId="{BE38300A-1510-43CC-BFF6-E3EF6D021995}">
      <dgm:prSet/>
      <dgm:spPr/>
      <dgm:t>
        <a:bodyPr/>
        <a:lstStyle/>
        <a:p>
          <a:pPr algn="ctr"/>
          <a:endParaRPr lang="en-US" sz="1600">
            <a:latin typeface="+mj-lt"/>
          </a:endParaRPr>
        </a:p>
      </dgm:t>
    </dgm:pt>
    <dgm:pt modelId="{16D9E517-212E-4B70-83D2-3A5B647D38E9}">
      <dgm:prSet custT="1"/>
      <dgm:spPr>
        <a:solidFill>
          <a:srgbClr val="81B921"/>
        </a:solidFill>
        <a:ln>
          <a:solidFill>
            <a:srgbClr val="FFCE12"/>
          </a:solidFill>
        </a:ln>
      </dgm:spPr>
      <dgm:t>
        <a:bodyPr/>
        <a:lstStyle/>
        <a:p>
          <a:pPr algn="ctr"/>
          <a:r>
            <a:rPr lang="en-GB" sz="2000">
              <a:solidFill>
                <a:schemeClr val="tx1"/>
              </a:solidFill>
              <a:latin typeface="+mj-lt"/>
            </a:rPr>
            <a:t>Collaboration</a:t>
          </a:r>
          <a:endParaRPr lang="en-US" sz="2000">
            <a:solidFill>
              <a:schemeClr val="tx1"/>
            </a:solidFill>
            <a:latin typeface="+mj-lt"/>
          </a:endParaRPr>
        </a:p>
      </dgm:t>
    </dgm:pt>
    <dgm:pt modelId="{025A4FAC-2518-435B-A380-4577766AA6E9}" type="parTrans" cxnId="{4FA650C8-A813-4D02-AAD2-532FEB289E45}">
      <dgm:prSet/>
      <dgm:spPr/>
      <dgm:t>
        <a:bodyPr/>
        <a:lstStyle/>
        <a:p>
          <a:pPr algn="ctr"/>
          <a:endParaRPr lang="en-US" sz="1600">
            <a:latin typeface="+mj-lt"/>
          </a:endParaRPr>
        </a:p>
      </dgm:t>
    </dgm:pt>
    <dgm:pt modelId="{4A999744-B187-4C24-BB94-8703C8E7A957}" type="sibTrans" cxnId="{4FA650C8-A813-4D02-AAD2-532FEB289E45}">
      <dgm:prSet/>
      <dgm:spPr/>
      <dgm:t>
        <a:bodyPr/>
        <a:lstStyle/>
        <a:p>
          <a:pPr algn="ctr"/>
          <a:endParaRPr lang="en-US" sz="1600">
            <a:latin typeface="+mj-lt"/>
          </a:endParaRPr>
        </a:p>
      </dgm:t>
    </dgm:pt>
    <dgm:pt modelId="{72921245-B44D-4099-8961-3C4126E98C15}">
      <dgm:prSet custT="1"/>
      <dgm:spPr>
        <a:solidFill>
          <a:srgbClr val="81B921"/>
        </a:solidFill>
        <a:ln>
          <a:solidFill>
            <a:srgbClr val="FFCE12"/>
          </a:solidFill>
        </a:ln>
      </dgm:spPr>
      <dgm:t>
        <a:bodyPr/>
        <a:lstStyle/>
        <a:p>
          <a:pPr algn="ctr"/>
          <a:r>
            <a:rPr lang="en-GB" sz="2000">
              <a:solidFill>
                <a:schemeClr val="tx1"/>
              </a:solidFill>
              <a:latin typeface="+mj-lt"/>
            </a:rPr>
            <a:t>Accessible resources</a:t>
          </a:r>
          <a:endParaRPr lang="en-US" sz="2000">
            <a:solidFill>
              <a:schemeClr val="tx1"/>
            </a:solidFill>
            <a:latin typeface="+mj-lt"/>
          </a:endParaRPr>
        </a:p>
      </dgm:t>
    </dgm:pt>
    <dgm:pt modelId="{332DE288-9727-4EAD-8A2B-4AF07F3F5249}" type="parTrans" cxnId="{E07C13C8-EB93-4B7A-9E43-B8BE4E28D954}">
      <dgm:prSet/>
      <dgm:spPr/>
      <dgm:t>
        <a:bodyPr/>
        <a:lstStyle/>
        <a:p>
          <a:pPr algn="ctr"/>
          <a:endParaRPr lang="en-US" sz="1600">
            <a:latin typeface="+mj-lt"/>
          </a:endParaRPr>
        </a:p>
      </dgm:t>
    </dgm:pt>
    <dgm:pt modelId="{A0D3DEA9-5A9C-4A6E-81ED-D8C5C5818727}" type="sibTrans" cxnId="{E07C13C8-EB93-4B7A-9E43-B8BE4E28D954}">
      <dgm:prSet/>
      <dgm:spPr/>
      <dgm:t>
        <a:bodyPr/>
        <a:lstStyle/>
        <a:p>
          <a:pPr algn="ctr"/>
          <a:endParaRPr lang="en-US" sz="1600">
            <a:latin typeface="+mj-lt"/>
          </a:endParaRPr>
        </a:p>
      </dgm:t>
    </dgm:pt>
    <dgm:pt modelId="{A6680C8A-E4FF-45DD-8B17-8E175A2EAD75}">
      <dgm:prSet custT="1"/>
      <dgm:spPr>
        <a:solidFill>
          <a:srgbClr val="81B921"/>
        </a:solidFill>
        <a:ln>
          <a:solidFill>
            <a:srgbClr val="FFCE12"/>
          </a:solidFill>
        </a:ln>
      </dgm:spPr>
      <dgm:t>
        <a:bodyPr/>
        <a:lstStyle/>
        <a:p>
          <a:pPr algn="ctr"/>
          <a:r>
            <a:rPr lang="en-GB" sz="2000" dirty="0">
              <a:solidFill>
                <a:schemeClr val="tx1"/>
              </a:solidFill>
              <a:latin typeface="+mj-lt"/>
            </a:rPr>
            <a:t>Outreach in schools</a:t>
          </a:r>
          <a:endParaRPr lang="en-US" sz="2000" dirty="0">
            <a:solidFill>
              <a:schemeClr val="tx1"/>
            </a:solidFill>
            <a:latin typeface="+mj-lt"/>
          </a:endParaRPr>
        </a:p>
      </dgm:t>
    </dgm:pt>
    <dgm:pt modelId="{ECCF98A8-D9D4-4777-825D-1B58B6E5FD37}" type="parTrans" cxnId="{3B0CD8F3-ED1E-429B-9377-0C1EB0624B55}">
      <dgm:prSet/>
      <dgm:spPr/>
      <dgm:t>
        <a:bodyPr/>
        <a:lstStyle/>
        <a:p>
          <a:pPr algn="ctr"/>
          <a:endParaRPr lang="en-US" sz="1600">
            <a:latin typeface="+mj-lt"/>
          </a:endParaRPr>
        </a:p>
      </dgm:t>
    </dgm:pt>
    <dgm:pt modelId="{AE829C1A-7952-4C24-9A06-AC8847263EE0}" type="sibTrans" cxnId="{3B0CD8F3-ED1E-429B-9377-0C1EB0624B55}">
      <dgm:prSet/>
      <dgm:spPr/>
      <dgm:t>
        <a:bodyPr/>
        <a:lstStyle/>
        <a:p>
          <a:pPr algn="ctr"/>
          <a:endParaRPr lang="en-US" sz="1600">
            <a:latin typeface="+mj-lt"/>
          </a:endParaRPr>
        </a:p>
      </dgm:t>
    </dgm:pt>
    <dgm:pt modelId="{8660D81B-51B4-48DA-932E-1AEE573F350B}">
      <dgm:prSet custT="1"/>
      <dgm:spPr>
        <a:solidFill>
          <a:srgbClr val="81B921"/>
        </a:solidFill>
        <a:ln>
          <a:solidFill>
            <a:srgbClr val="FFCE12"/>
          </a:solidFill>
        </a:ln>
      </dgm:spPr>
      <dgm:t>
        <a:bodyPr/>
        <a:lstStyle/>
        <a:p>
          <a:pPr algn="ctr"/>
          <a:r>
            <a:rPr lang="en-GB" sz="2000" dirty="0">
              <a:solidFill>
                <a:schemeClr val="tx1"/>
              </a:solidFill>
              <a:latin typeface="+mj-lt"/>
            </a:rPr>
            <a:t>Public engagement</a:t>
          </a:r>
          <a:endParaRPr lang="en-US" sz="2000" dirty="0">
            <a:solidFill>
              <a:schemeClr val="tx1"/>
            </a:solidFill>
            <a:latin typeface="+mj-lt"/>
          </a:endParaRPr>
        </a:p>
      </dgm:t>
    </dgm:pt>
    <dgm:pt modelId="{9C0624B2-5C26-4463-BFC8-5C7B332D024B}" type="parTrans" cxnId="{B52E56A3-1A6C-4A6E-A803-77BEF7C8621D}">
      <dgm:prSet/>
      <dgm:spPr/>
      <dgm:t>
        <a:bodyPr/>
        <a:lstStyle/>
        <a:p>
          <a:pPr algn="ctr"/>
          <a:endParaRPr lang="en-US" sz="1600">
            <a:latin typeface="+mj-lt"/>
          </a:endParaRPr>
        </a:p>
      </dgm:t>
    </dgm:pt>
    <dgm:pt modelId="{0FFA35D4-0093-4D36-B012-9EEE6D1AB465}" type="sibTrans" cxnId="{B52E56A3-1A6C-4A6E-A803-77BEF7C8621D}">
      <dgm:prSet/>
      <dgm:spPr/>
      <dgm:t>
        <a:bodyPr/>
        <a:lstStyle/>
        <a:p>
          <a:pPr algn="ctr"/>
          <a:endParaRPr lang="en-US" sz="1600">
            <a:latin typeface="+mj-lt"/>
          </a:endParaRPr>
        </a:p>
      </dgm:t>
    </dgm:pt>
    <dgm:pt modelId="{6157006D-26D8-4A51-BA07-BF59F1FAA9A8}" type="pres">
      <dgm:prSet presAssocID="{65D66521-B25D-4BA6-BE9E-39134A6A2C7C}" presName="linear" presStyleCnt="0">
        <dgm:presLayoutVars>
          <dgm:animLvl val="lvl"/>
          <dgm:resizeHandles val="exact"/>
        </dgm:presLayoutVars>
      </dgm:prSet>
      <dgm:spPr/>
    </dgm:pt>
    <dgm:pt modelId="{F30BBD4D-0601-47AA-903C-28C5F386ADBD}" type="pres">
      <dgm:prSet presAssocID="{96439E94-6521-4C4A-8578-3E5643AC6992}" presName="parentText" presStyleLbl="node1" presStyleIdx="0" presStyleCnt="5" custLinFactY="-1692" custLinFactNeighborX="0" custLinFactNeighborY="-100000">
        <dgm:presLayoutVars>
          <dgm:chMax val="0"/>
          <dgm:bulletEnabled val="1"/>
        </dgm:presLayoutVars>
      </dgm:prSet>
      <dgm:spPr/>
    </dgm:pt>
    <dgm:pt modelId="{424F516F-34DB-4E97-80B7-564F8555DB07}" type="pres">
      <dgm:prSet presAssocID="{123A8C8C-36D3-430C-A9CF-C9F5006F77D2}" presName="spacer" presStyleCnt="0"/>
      <dgm:spPr/>
    </dgm:pt>
    <dgm:pt modelId="{0B8B2439-4F67-4173-B33E-66EB4967E3D6}" type="pres">
      <dgm:prSet presAssocID="{16D9E517-212E-4B70-83D2-3A5B647D38E9}" presName="parentText" presStyleLbl="node1" presStyleIdx="1" presStyleCnt="5">
        <dgm:presLayoutVars>
          <dgm:chMax val="0"/>
          <dgm:bulletEnabled val="1"/>
        </dgm:presLayoutVars>
      </dgm:prSet>
      <dgm:spPr/>
    </dgm:pt>
    <dgm:pt modelId="{E29150F6-7B55-4070-A7E5-1425F5C7C0ED}" type="pres">
      <dgm:prSet presAssocID="{4A999744-B187-4C24-BB94-8703C8E7A957}" presName="spacer" presStyleCnt="0"/>
      <dgm:spPr/>
    </dgm:pt>
    <dgm:pt modelId="{6A4ECBB7-4642-4B48-A8B9-533BFE376599}" type="pres">
      <dgm:prSet presAssocID="{72921245-B44D-4099-8961-3C4126E98C15}" presName="parentText" presStyleLbl="node1" presStyleIdx="2" presStyleCnt="5">
        <dgm:presLayoutVars>
          <dgm:chMax val="0"/>
          <dgm:bulletEnabled val="1"/>
        </dgm:presLayoutVars>
      </dgm:prSet>
      <dgm:spPr/>
    </dgm:pt>
    <dgm:pt modelId="{15CE6DB1-DB72-4C59-A31F-8B02D908F756}" type="pres">
      <dgm:prSet presAssocID="{A0D3DEA9-5A9C-4A6E-81ED-D8C5C5818727}" presName="spacer" presStyleCnt="0"/>
      <dgm:spPr/>
    </dgm:pt>
    <dgm:pt modelId="{9260783E-2E87-45CD-8B53-B3A55F08C062}" type="pres">
      <dgm:prSet presAssocID="{A6680C8A-E4FF-45DD-8B17-8E175A2EAD75}" presName="parentText" presStyleLbl="node1" presStyleIdx="3" presStyleCnt="5">
        <dgm:presLayoutVars>
          <dgm:chMax val="0"/>
          <dgm:bulletEnabled val="1"/>
        </dgm:presLayoutVars>
      </dgm:prSet>
      <dgm:spPr/>
    </dgm:pt>
    <dgm:pt modelId="{C1F58FF0-DF8F-4EF8-9195-E1D8555528CD}" type="pres">
      <dgm:prSet presAssocID="{AE829C1A-7952-4C24-9A06-AC8847263EE0}" presName="spacer" presStyleCnt="0"/>
      <dgm:spPr/>
    </dgm:pt>
    <dgm:pt modelId="{F0DEB0B4-A8CF-4533-A051-577E7DADD61B}" type="pres">
      <dgm:prSet presAssocID="{8660D81B-51B4-48DA-932E-1AEE573F350B}" presName="parentText" presStyleLbl="node1" presStyleIdx="4" presStyleCnt="5">
        <dgm:presLayoutVars>
          <dgm:chMax val="0"/>
          <dgm:bulletEnabled val="1"/>
        </dgm:presLayoutVars>
      </dgm:prSet>
      <dgm:spPr/>
    </dgm:pt>
  </dgm:ptLst>
  <dgm:cxnLst>
    <dgm:cxn modelId="{BE38300A-1510-43CC-BFF6-E3EF6D021995}" srcId="{65D66521-B25D-4BA6-BE9E-39134A6A2C7C}" destId="{96439E94-6521-4C4A-8578-3E5643AC6992}" srcOrd="0" destOrd="0" parTransId="{9E8D8CCE-53B2-4F4C-B7BD-8892DD4AB015}" sibTransId="{123A8C8C-36D3-430C-A9CF-C9F5006F77D2}"/>
    <dgm:cxn modelId="{B85AC829-E9F5-4368-A2DE-A266A4B4E586}" type="presOf" srcId="{65D66521-B25D-4BA6-BE9E-39134A6A2C7C}" destId="{6157006D-26D8-4A51-BA07-BF59F1FAA9A8}" srcOrd="0" destOrd="0" presId="urn:microsoft.com/office/officeart/2005/8/layout/vList2"/>
    <dgm:cxn modelId="{CFBE432A-3C80-490F-92F5-EE737B7FF904}" type="presOf" srcId="{8660D81B-51B4-48DA-932E-1AEE573F350B}" destId="{F0DEB0B4-A8CF-4533-A051-577E7DADD61B}" srcOrd="0" destOrd="0" presId="urn:microsoft.com/office/officeart/2005/8/layout/vList2"/>
    <dgm:cxn modelId="{2B1FDF30-B6A8-4763-B8FF-C881FE96B8FE}" type="presOf" srcId="{16D9E517-212E-4B70-83D2-3A5B647D38E9}" destId="{0B8B2439-4F67-4173-B33E-66EB4967E3D6}" srcOrd="0" destOrd="0" presId="urn:microsoft.com/office/officeart/2005/8/layout/vList2"/>
    <dgm:cxn modelId="{D65C715F-6DC1-48BF-83DC-66ABB3D6CD8C}" type="presOf" srcId="{72921245-B44D-4099-8961-3C4126E98C15}" destId="{6A4ECBB7-4642-4B48-A8B9-533BFE376599}" srcOrd="0" destOrd="0" presId="urn:microsoft.com/office/officeart/2005/8/layout/vList2"/>
    <dgm:cxn modelId="{27BE4B8B-6FE1-4D1B-A767-7C44B32671EA}" type="presOf" srcId="{A6680C8A-E4FF-45DD-8B17-8E175A2EAD75}" destId="{9260783E-2E87-45CD-8B53-B3A55F08C062}" srcOrd="0" destOrd="0" presId="urn:microsoft.com/office/officeart/2005/8/layout/vList2"/>
    <dgm:cxn modelId="{B52E56A3-1A6C-4A6E-A803-77BEF7C8621D}" srcId="{65D66521-B25D-4BA6-BE9E-39134A6A2C7C}" destId="{8660D81B-51B4-48DA-932E-1AEE573F350B}" srcOrd="4" destOrd="0" parTransId="{9C0624B2-5C26-4463-BFC8-5C7B332D024B}" sibTransId="{0FFA35D4-0093-4D36-B012-9EEE6D1AB465}"/>
    <dgm:cxn modelId="{07E527AD-D7C6-4F90-AEB8-02A1411295D7}" type="presOf" srcId="{96439E94-6521-4C4A-8578-3E5643AC6992}" destId="{F30BBD4D-0601-47AA-903C-28C5F386ADBD}" srcOrd="0" destOrd="0" presId="urn:microsoft.com/office/officeart/2005/8/layout/vList2"/>
    <dgm:cxn modelId="{E07C13C8-EB93-4B7A-9E43-B8BE4E28D954}" srcId="{65D66521-B25D-4BA6-BE9E-39134A6A2C7C}" destId="{72921245-B44D-4099-8961-3C4126E98C15}" srcOrd="2" destOrd="0" parTransId="{332DE288-9727-4EAD-8A2B-4AF07F3F5249}" sibTransId="{A0D3DEA9-5A9C-4A6E-81ED-D8C5C5818727}"/>
    <dgm:cxn modelId="{4FA650C8-A813-4D02-AAD2-532FEB289E45}" srcId="{65D66521-B25D-4BA6-BE9E-39134A6A2C7C}" destId="{16D9E517-212E-4B70-83D2-3A5B647D38E9}" srcOrd="1" destOrd="0" parTransId="{025A4FAC-2518-435B-A380-4577766AA6E9}" sibTransId="{4A999744-B187-4C24-BB94-8703C8E7A957}"/>
    <dgm:cxn modelId="{3B0CD8F3-ED1E-429B-9377-0C1EB0624B55}" srcId="{65D66521-B25D-4BA6-BE9E-39134A6A2C7C}" destId="{A6680C8A-E4FF-45DD-8B17-8E175A2EAD75}" srcOrd="3" destOrd="0" parTransId="{ECCF98A8-D9D4-4777-825D-1B58B6E5FD37}" sibTransId="{AE829C1A-7952-4C24-9A06-AC8847263EE0}"/>
    <dgm:cxn modelId="{F918AD71-84AF-4E67-92F9-11C5B8AA428A}" type="presParOf" srcId="{6157006D-26D8-4A51-BA07-BF59F1FAA9A8}" destId="{F30BBD4D-0601-47AA-903C-28C5F386ADBD}" srcOrd="0" destOrd="0" presId="urn:microsoft.com/office/officeart/2005/8/layout/vList2"/>
    <dgm:cxn modelId="{822CA29E-F4A4-4FF3-8B4A-6395CBF97FD6}" type="presParOf" srcId="{6157006D-26D8-4A51-BA07-BF59F1FAA9A8}" destId="{424F516F-34DB-4E97-80B7-564F8555DB07}" srcOrd="1" destOrd="0" presId="urn:microsoft.com/office/officeart/2005/8/layout/vList2"/>
    <dgm:cxn modelId="{6254E3C8-F812-4FB8-8055-C88826EDFD85}" type="presParOf" srcId="{6157006D-26D8-4A51-BA07-BF59F1FAA9A8}" destId="{0B8B2439-4F67-4173-B33E-66EB4967E3D6}" srcOrd="2" destOrd="0" presId="urn:microsoft.com/office/officeart/2005/8/layout/vList2"/>
    <dgm:cxn modelId="{74B94848-99D9-4C06-ACBD-AAC64C93DA4A}" type="presParOf" srcId="{6157006D-26D8-4A51-BA07-BF59F1FAA9A8}" destId="{E29150F6-7B55-4070-A7E5-1425F5C7C0ED}" srcOrd="3" destOrd="0" presId="urn:microsoft.com/office/officeart/2005/8/layout/vList2"/>
    <dgm:cxn modelId="{A5103A3C-79EB-43A1-BCD3-A819CBBACD6B}" type="presParOf" srcId="{6157006D-26D8-4A51-BA07-BF59F1FAA9A8}" destId="{6A4ECBB7-4642-4B48-A8B9-533BFE376599}" srcOrd="4" destOrd="0" presId="urn:microsoft.com/office/officeart/2005/8/layout/vList2"/>
    <dgm:cxn modelId="{757AF7AC-8189-4288-B007-D5B3C55BF17E}" type="presParOf" srcId="{6157006D-26D8-4A51-BA07-BF59F1FAA9A8}" destId="{15CE6DB1-DB72-4C59-A31F-8B02D908F756}" srcOrd="5" destOrd="0" presId="urn:microsoft.com/office/officeart/2005/8/layout/vList2"/>
    <dgm:cxn modelId="{5C2B438B-03D7-4221-AC0F-9FF58AB980FA}" type="presParOf" srcId="{6157006D-26D8-4A51-BA07-BF59F1FAA9A8}" destId="{9260783E-2E87-45CD-8B53-B3A55F08C062}" srcOrd="6" destOrd="0" presId="urn:microsoft.com/office/officeart/2005/8/layout/vList2"/>
    <dgm:cxn modelId="{7BBC50B2-B6FE-434D-ADB1-DD18B6EB636B}" type="presParOf" srcId="{6157006D-26D8-4A51-BA07-BF59F1FAA9A8}" destId="{C1F58FF0-DF8F-4EF8-9195-E1D8555528CD}" srcOrd="7" destOrd="0" presId="urn:microsoft.com/office/officeart/2005/8/layout/vList2"/>
    <dgm:cxn modelId="{81B116C5-BD91-4E90-B1D9-E99369E1B830}" type="presParOf" srcId="{6157006D-26D8-4A51-BA07-BF59F1FAA9A8}" destId="{F0DEB0B4-A8CF-4533-A051-577E7DADD61B}" srcOrd="8" destOrd="0" presId="urn:microsoft.com/office/officeart/2005/8/layout/vList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659C1F-78E6-42BA-BD54-79F0B5562F31}" type="doc">
      <dgm:prSet loTypeId="urn:microsoft.com/office/officeart/2005/8/layout/vList3" loCatId="list" qsTypeId="urn:microsoft.com/office/officeart/2005/8/quickstyle/simple1" qsCatId="simple" csTypeId="urn:microsoft.com/office/officeart/2005/8/colors/accent3_3" csCatId="accent3" phldr="1"/>
      <dgm:spPr/>
    </dgm:pt>
    <dgm:pt modelId="{C7036085-64FB-4A5C-9F28-1EC7AB6F14B6}">
      <dgm:prSet phldrT="[Text]"/>
      <dgm:spPr>
        <a:ln>
          <a:solidFill>
            <a:schemeClr val="accent6">
              <a:lumMod val="50000"/>
            </a:schemeClr>
          </a:solidFill>
        </a:ln>
      </dgm:spPr>
      <dgm:t>
        <a:bodyPr/>
        <a:lstStyle/>
        <a:p>
          <a:pPr algn="l"/>
          <a:r>
            <a:rPr lang="en-GB" dirty="0"/>
            <a:t>Visit </a:t>
          </a:r>
          <a:r>
            <a:rPr lang="en-GB" i="1" dirty="0"/>
            <a:t>How to do a Moss Safari </a:t>
          </a:r>
          <a:r>
            <a:rPr lang="en-GB" dirty="0"/>
            <a:t>webpage</a:t>
          </a:r>
        </a:p>
      </dgm:t>
    </dgm:pt>
    <dgm:pt modelId="{97704496-6A98-481C-8638-5C1492CF35ED}" type="parTrans" cxnId="{03AD5D9B-9B8F-4DEA-8FAF-D88BD8445B31}">
      <dgm:prSet/>
      <dgm:spPr/>
      <dgm:t>
        <a:bodyPr/>
        <a:lstStyle/>
        <a:p>
          <a:endParaRPr lang="en-GB"/>
        </a:p>
      </dgm:t>
    </dgm:pt>
    <dgm:pt modelId="{8DEA7F8C-CC75-4798-B182-EA4F37C03EB2}" type="sibTrans" cxnId="{03AD5D9B-9B8F-4DEA-8FAF-D88BD8445B31}">
      <dgm:prSet/>
      <dgm:spPr/>
      <dgm:t>
        <a:bodyPr/>
        <a:lstStyle/>
        <a:p>
          <a:endParaRPr lang="en-GB"/>
        </a:p>
      </dgm:t>
    </dgm:pt>
    <dgm:pt modelId="{07183387-D9AA-4F6B-BD38-EE6963CB881E}">
      <dgm:prSet/>
      <dgm:spPr>
        <a:ln>
          <a:solidFill>
            <a:schemeClr val="accent6">
              <a:lumMod val="50000"/>
            </a:schemeClr>
          </a:solidFill>
        </a:ln>
      </dgm:spPr>
      <dgm:t>
        <a:bodyPr/>
        <a:lstStyle/>
        <a:p>
          <a:pPr algn="l"/>
          <a:r>
            <a:rPr lang="en-GB"/>
            <a:t>Subscribe to the website for free resources</a:t>
          </a:r>
          <a:endParaRPr lang="en-GB" dirty="0"/>
        </a:p>
      </dgm:t>
    </dgm:pt>
    <dgm:pt modelId="{077C2D52-12BA-4403-A64F-770700D79351}" type="parTrans" cxnId="{F9FA38BE-F3E5-4C80-9F70-4C37870E3505}">
      <dgm:prSet/>
      <dgm:spPr/>
      <dgm:t>
        <a:bodyPr/>
        <a:lstStyle/>
        <a:p>
          <a:endParaRPr lang="en-GB"/>
        </a:p>
      </dgm:t>
    </dgm:pt>
    <dgm:pt modelId="{2E5CABD1-2B1B-4EF7-BC12-5C5C45E453B6}" type="sibTrans" cxnId="{F9FA38BE-F3E5-4C80-9F70-4C37870E3505}">
      <dgm:prSet/>
      <dgm:spPr/>
      <dgm:t>
        <a:bodyPr/>
        <a:lstStyle/>
        <a:p>
          <a:endParaRPr lang="en-GB"/>
        </a:p>
      </dgm:t>
    </dgm:pt>
    <dgm:pt modelId="{81844B38-5643-453B-A714-8E77FF17B453}">
      <dgm:prSet/>
      <dgm:spPr>
        <a:ln>
          <a:solidFill>
            <a:schemeClr val="accent6">
              <a:lumMod val="50000"/>
            </a:schemeClr>
          </a:solidFill>
        </a:ln>
      </dgm:spPr>
      <dgm:t>
        <a:bodyPr/>
        <a:lstStyle/>
        <a:p>
          <a:pPr algn="l"/>
          <a:r>
            <a:rPr lang="en-GB"/>
            <a:t>Download the free Moss Safari BSW resources</a:t>
          </a:r>
          <a:endParaRPr lang="en-GB" dirty="0"/>
        </a:p>
      </dgm:t>
    </dgm:pt>
    <dgm:pt modelId="{9961F2A6-C487-46D5-988C-D90E7B287AF0}" type="parTrans" cxnId="{9E79895C-3E3E-49EC-BA5E-15BD59201013}">
      <dgm:prSet/>
      <dgm:spPr/>
      <dgm:t>
        <a:bodyPr/>
        <a:lstStyle/>
        <a:p>
          <a:endParaRPr lang="en-GB"/>
        </a:p>
      </dgm:t>
    </dgm:pt>
    <dgm:pt modelId="{ACF58C65-8386-4114-B43F-CBF6CCFA30E2}" type="sibTrans" cxnId="{9E79895C-3E3E-49EC-BA5E-15BD59201013}">
      <dgm:prSet/>
      <dgm:spPr/>
      <dgm:t>
        <a:bodyPr/>
        <a:lstStyle/>
        <a:p>
          <a:endParaRPr lang="en-GB"/>
        </a:p>
      </dgm:t>
    </dgm:pt>
    <dgm:pt modelId="{1B944CCF-0053-4E3F-B6B7-6FF61B0F1979}">
      <dgm:prSet/>
      <dgm:spPr>
        <a:ln>
          <a:solidFill>
            <a:schemeClr val="accent6">
              <a:lumMod val="50000"/>
            </a:schemeClr>
          </a:solidFill>
        </a:ln>
      </dgm:spPr>
      <dgm:t>
        <a:bodyPr/>
        <a:lstStyle/>
        <a:p>
          <a:pPr algn="l"/>
          <a:r>
            <a:rPr lang="en-GB"/>
            <a:t>Do your own Moss Safari using the Moss Safari resources</a:t>
          </a:r>
          <a:endParaRPr lang="en-GB" dirty="0"/>
        </a:p>
      </dgm:t>
    </dgm:pt>
    <dgm:pt modelId="{A70FD35B-6DC2-4746-947E-1B462741C22D}" type="parTrans" cxnId="{CAF50ADF-DD35-4ED0-BD4E-F5DCB82DD5D4}">
      <dgm:prSet/>
      <dgm:spPr/>
      <dgm:t>
        <a:bodyPr/>
        <a:lstStyle/>
        <a:p>
          <a:endParaRPr lang="en-GB"/>
        </a:p>
      </dgm:t>
    </dgm:pt>
    <dgm:pt modelId="{C079D4BB-99CE-46BA-AE52-04948421518F}" type="sibTrans" cxnId="{CAF50ADF-DD35-4ED0-BD4E-F5DCB82DD5D4}">
      <dgm:prSet/>
      <dgm:spPr/>
      <dgm:t>
        <a:bodyPr/>
        <a:lstStyle/>
        <a:p>
          <a:endParaRPr lang="en-GB"/>
        </a:p>
      </dgm:t>
    </dgm:pt>
    <dgm:pt modelId="{B260911A-9966-4C56-9DCB-BEC0228A32AC}">
      <dgm:prSet/>
      <dgm:spPr>
        <a:ln>
          <a:solidFill>
            <a:schemeClr val="accent6">
              <a:lumMod val="50000"/>
            </a:schemeClr>
          </a:solidFill>
        </a:ln>
      </dgm:spPr>
      <dgm:t>
        <a:bodyPr/>
        <a:lstStyle/>
        <a:p>
          <a:pPr algn="l"/>
          <a:r>
            <a:rPr lang="en-GB"/>
            <a:t>Send Moss Safari your pictures on social media</a:t>
          </a:r>
          <a:endParaRPr lang="en-GB" dirty="0"/>
        </a:p>
      </dgm:t>
    </dgm:pt>
    <dgm:pt modelId="{EA15C715-FF7E-4050-84C9-AADF517B3288}" type="parTrans" cxnId="{37387100-4F19-4797-9EC8-78C1F9F9E030}">
      <dgm:prSet/>
      <dgm:spPr/>
      <dgm:t>
        <a:bodyPr/>
        <a:lstStyle/>
        <a:p>
          <a:endParaRPr lang="en-GB"/>
        </a:p>
      </dgm:t>
    </dgm:pt>
    <dgm:pt modelId="{CC1C8908-7CFF-4DF3-96D2-FF81771D6B7E}" type="sibTrans" cxnId="{37387100-4F19-4797-9EC8-78C1F9F9E030}">
      <dgm:prSet/>
      <dgm:spPr/>
      <dgm:t>
        <a:bodyPr/>
        <a:lstStyle/>
        <a:p>
          <a:endParaRPr lang="en-GB"/>
        </a:p>
      </dgm:t>
    </dgm:pt>
    <dgm:pt modelId="{49A28B23-97F0-4C24-9CE2-968C4D0F5E4A}">
      <dgm:prSet/>
      <dgm:spPr>
        <a:ln>
          <a:solidFill>
            <a:schemeClr val="accent6">
              <a:lumMod val="50000"/>
            </a:schemeClr>
          </a:solidFill>
        </a:ln>
      </dgm:spPr>
      <dgm:t>
        <a:bodyPr/>
        <a:lstStyle/>
        <a:p>
          <a:pPr algn="l"/>
          <a:r>
            <a:rPr lang="en-GB" dirty="0"/>
            <a:t>Send your Moss Safari pictures for our Gallery</a:t>
          </a:r>
        </a:p>
      </dgm:t>
    </dgm:pt>
    <dgm:pt modelId="{9A537CF6-87AB-4C21-917A-4BA4F81B9C53}" type="parTrans" cxnId="{E8CA97E7-7961-4EAB-9BAB-6897BFDF4B9C}">
      <dgm:prSet/>
      <dgm:spPr/>
      <dgm:t>
        <a:bodyPr/>
        <a:lstStyle/>
        <a:p>
          <a:endParaRPr lang="en-GB"/>
        </a:p>
      </dgm:t>
    </dgm:pt>
    <dgm:pt modelId="{FFE8FECD-8E8E-407C-A5F3-E1780B19411C}" type="sibTrans" cxnId="{E8CA97E7-7961-4EAB-9BAB-6897BFDF4B9C}">
      <dgm:prSet/>
      <dgm:spPr/>
      <dgm:t>
        <a:bodyPr/>
        <a:lstStyle/>
        <a:p>
          <a:endParaRPr lang="en-GB"/>
        </a:p>
      </dgm:t>
    </dgm:pt>
    <dgm:pt modelId="{D46992FA-C547-49A6-ADE6-EED48EA7D3AC}">
      <dgm:prSet/>
      <dgm:spPr>
        <a:ln>
          <a:solidFill>
            <a:schemeClr val="accent6">
              <a:lumMod val="50000"/>
            </a:schemeClr>
          </a:solidFill>
        </a:ln>
      </dgm:spPr>
      <dgm:t>
        <a:bodyPr/>
        <a:lstStyle/>
        <a:p>
          <a:pPr algn="l"/>
          <a:r>
            <a:rPr lang="en-GB"/>
            <a:t>Write a guest blog for Moss Safari</a:t>
          </a:r>
          <a:endParaRPr lang="en-GB" dirty="0"/>
        </a:p>
      </dgm:t>
    </dgm:pt>
    <dgm:pt modelId="{0A77BAD0-4B6B-4087-8AB5-37964B168D34}" type="parTrans" cxnId="{CDBB0EFF-36FC-44F4-90BC-4385685797C2}">
      <dgm:prSet/>
      <dgm:spPr/>
      <dgm:t>
        <a:bodyPr/>
        <a:lstStyle/>
        <a:p>
          <a:endParaRPr lang="en-GB"/>
        </a:p>
      </dgm:t>
    </dgm:pt>
    <dgm:pt modelId="{5E9AD27A-3CFC-4E52-9169-CBDE005FA154}" type="sibTrans" cxnId="{CDBB0EFF-36FC-44F4-90BC-4385685797C2}">
      <dgm:prSet/>
      <dgm:spPr/>
      <dgm:t>
        <a:bodyPr/>
        <a:lstStyle/>
        <a:p>
          <a:endParaRPr lang="en-GB"/>
        </a:p>
      </dgm:t>
    </dgm:pt>
    <dgm:pt modelId="{892182DC-DE26-4F85-8EBD-2843595CF6F2}" type="pres">
      <dgm:prSet presAssocID="{14659C1F-78E6-42BA-BD54-79F0B5562F31}" presName="linearFlow" presStyleCnt="0">
        <dgm:presLayoutVars>
          <dgm:dir/>
          <dgm:resizeHandles val="exact"/>
        </dgm:presLayoutVars>
      </dgm:prSet>
      <dgm:spPr/>
    </dgm:pt>
    <dgm:pt modelId="{BAEB28EF-CE0E-4A0D-95BC-67E0D5A2804C}" type="pres">
      <dgm:prSet presAssocID="{C7036085-64FB-4A5C-9F28-1EC7AB6F14B6}" presName="composite" presStyleCnt="0"/>
      <dgm:spPr/>
    </dgm:pt>
    <dgm:pt modelId="{B7AD7B26-6ED8-4E8E-9930-632966802541}" type="pres">
      <dgm:prSet presAssocID="{C7036085-64FB-4A5C-9F28-1EC7AB6F14B6}" presName="imgShp" presStyleLbl="fgImgPlace1" presStyleIdx="0" presStyleCnt="7"/>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solidFill>
            <a:schemeClr val="accent6">
              <a:lumMod val="50000"/>
            </a:schemeClr>
          </a:solidFill>
        </a:ln>
      </dgm:spPr>
      <dgm:extLst>
        <a:ext uri="{E40237B7-FDA0-4F09-8148-C483321AD2D9}">
          <dgm14:cNvPr xmlns:dgm14="http://schemas.microsoft.com/office/drawing/2010/diagram" id="0" name="" descr="Cursor with solid fill"/>
        </a:ext>
      </dgm:extLst>
    </dgm:pt>
    <dgm:pt modelId="{D0960B3E-9FEA-4ABF-8598-DCBFA695227B}" type="pres">
      <dgm:prSet presAssocID="{C7036085-64FB-4A5C-9F28-1EC7AB6F14B6}" presName="txShp" presStyleLbl="node1" presStyleIdx="0" presStyleCnt="7" custScaleX="85100" custScaleY="90909">
        <dgm:presLayoutVars>
          <dgm:bulletEnabled val="1"/>
        </dgm:presLayoutVars>
      </dgm:prSet>
      <dgm:spPr/>
    </dgm:pt>
    <dgm:pt modelId="{7271DF48-8065-45BF-9C1C-0CD58D1D5ED8}" type="pres">
      <dgm:prSet presAssocID="{8DEA7F8C-CC75-4798-B182-EA4F37C03EB2}" presName="spacing" presStyleCnt="0"/>
      <dgm:spPr/>
    </dgm:pt>
    <dgm:pt modelId="{8E76E28C-982B-4EA7-BE05-391D0476ED83}" type="pres">
      <dgm:prSet presAssocID="{07183387-D9AA-4F6B-BD38-EE6963CB881E}" presName="composite" presStyleCnt="0"/>
      <dgm:spPr/>
    </dgm:pt>
    <dgm:pt modelId="{7FC8C928-B00B-4C49-8130-CB62B635F86E}" type="pres">
      <dgm:prSet presAssocID="{07183387-D9AA-4F6B-BD38-EE6963CB881E}" presName="imgShp" presStyleLbl="fgImgPlace1" presStyleIdx="1" presStyleCnt="7"/>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solidFill>
            <a:schemeClr val="accent6">
              <a:lumMod val="50000"/>
            </a:schemeClr>
          </a:solidFill>
        </a:ln>
      </dgm:spPr>
      <dgm:extLst>
        <a:ext uri="{E40237B7-FDA0-4F09-8148-C483321AD2D9}">
          <dgm14:cNvPr xmlns:dgm14="http://schemas.microsoft.com/office/drawing/2010/diagram" id="0" name="" descr="Follow with solid fill"/>
        </a:ext>
      </dgm:extLst>
    </dgm:pt>
    <dgm:pt modelId="{20F06AA4-2B1D-43F9-B2E1-7E201293FC87}" type="pres">
      <dgm:prSet presAssocID="{07183387-D9AA-4F6B-BD38-EE6963CB881E}" presName="txShp" presStyleLbl="node1" presStyleIdx="1" presStyleCnt="7" custScaleX="85100">
        <dgm:presLayoutVars>
          <dgm:bulletEnabled val="1"/>
        </dgm:presLayoutVars>
      </dgm:prSet>
      <dgm:spPr/>
    </dgm:pt>
    <dgm:pt modelId="{E48B736F-0E8D-4945-8090-2D11C14DDAA5}" type="pres">
      <dgm:prSet presAssocID="{2E5CABD1-2B1B-4EF7-BC12-5C5C45E453B6}" presName="spacing" presStyleCnt="0"/>
      <dgm:spPr/>
    </dgm:pt>
    <dgm:pt modelId="{C2846A1F-9DB1-4F6A-91FC-E2BA157155B5}" type="pres">
      <dgm:prSet presAssocID="{81844B38-5643-453B-A714-8E77FF17B453}" presName="composite" presStyleCnt="0"/>
      <dgm:spPr/>
    </dgm:pt>
    <dgm:pt modelId="{3A8B611A-E61C-43ED-BF20-12F5E9DC3D07}" type="pres">
      <dgm:prSet presAssocID="{81844B38-5643-453B-A714-8E77FF17B453}" presName="imgShp" presStyleLbl="fgImgPlace1" presStyleIdx="2" presStyleCnt="7"/>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solidFill>
            <a:schemeClr val="accent6">
              <a:lumMod val="50000"/>
            </a:schemeClr>
          </a:solidFill>
        </a:ln>
      </dgm:spPr>
      <dgm:extLst>
        <a:ext uri="{E40237B7-FDA0-4F09-8148-C483321AD2D9}">
          <dgm14:cNvPr xmlns:dgm14="http://schemas.microsoft.com/office/drawing/2010/diagram" id="0" name="" descr="Download from cloud with solid fill"/>
        </a:ext>
      </dgm:extLst>
    </dgm:pt>
    <dgm:pt modelId="{F56C9EE7-A8AD-4228-B75B-430E436D3D29}" type="pres">
      <dgm:prSet presAssocID="{81844B38-5643-453B-A714-8E77FF17B453}" presName="txShp" presStyleLbl="node1" presStyleIdx="2" presStyleCnt="7" custScaleX="85100">
        <dgm:presLayoutVars>
          <dgm:bulletEnabled val="1"/>
        </dgm:presLayoutVars>
      </dgm:prSet>
      <dgm:spPr/>
    </dgm:pt>
    <dgm:pt modelId="{005A4FC4-7125-43E8-B7D2-E0C9D90E6EBD}" type="pres">
      <dgm:prSet presAssocID="{ACF58C65-8386-4114-B43F-CBF6CCFA30E2}" presName="spacing" presStyleCnt="0"/>
      <dgm:spPr/>
    </dgm:pt>
    <dgm:pt modelId="{F716F9A9-A334-40F6-A09A-987DDFE83A8C}" type="pres">
      <dgm:prSet presAssocID="{1B944CCF-0053-4E3F-B6B7-6FF61B0F1979}" presName="composite" presStyleCnt="0"/>
      <dgm:spPr/>
    </dgm:pt>
    <dgm:pt modelId="{1E359C6D-C895-4BB2-8482-3F0A142B7867}" type="pres">
      <dgm:prSet presAssocID="{1B944CCF-0053-4E3F-B6B7-6FF61B0F1979}" presName="imgShp" presStyleLbl="fgImgPlace1" presStyleIdx="3" presStyleCnt="7"/>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solidFill>
            <a:schemeClr val="accent6">
              <a:lumMod val="50000"/>
            </a:schemeClr>
          </a:solidFill>
        </a:ln>
      </dgm:spPr>
      <dgm:extLst>
        <a:ext uri="{E40237B7-FDA0-4F09-8148-C483321AD2D9}">
          <dgm14:cNvPr xmlns:dgm14="http://schemas.microsoft.com/office/drawing/2010/diagram" id="0" name="" descr="Microscope with solid fill"/>
        </a:ext>
      </dgm:extLst>
    </dgm:pt>
    <dgm:pt modelId="{1ACBFA66-920F-47EB-BE58-E1873EE64AC5}" type="pres">
      <dgm:prSet presAssocID="{1B944CCF-0053-4E3F-B6B7-6FF61B0F1979}" presName="txShp" presStyleLbl="node1" presStyleIdx="3" presStyleCnt="7" custScaleX="85100">
        <dgm:presLayoutVars>
          <dgm:bulletEnabled val="1"/>
        </dgm:presLayoutVars>
      </dgm:prSet>
      <dgm:spPr/>
    </dgm:pt>
    <dgm:pt modelId="{DAB18BB8-4777-496C-AB59-AB6E5615EC8B}" type="pres">
      <dgm:prSet presAssocID="{C079D4BB-99CE-46BA-AE52-04948421518F}" presName="spacing" presStyleCnt="0"/>
      <dgm:spPr/>
    </dgm:pt>
    <dgm:pt modelId="{85D08C3A-8710-41DD-80F3-5CFCCA20DDA6}" type="pres">
      <dgm:prSet presAssocID="{B260911A-9966-4C56-9DCB-BEC0228A32AC}" presName="composite" presStyleCnt="0"/>
      <dgm:spPr/>
    </dgm:pt>
    <dgm:pt modelId="{7AF7FCAD-A361-48FE-ABE6-E3A02AF7236C}" type="pres">
      <dgm:prSet presAssocID="{B260911A-9966-4C56-9DCB-BEC0228A32AC}" presName="imgShp" presStyleLbl="fgImgPlace1" presStyleIdx="4" presStyleCnt="7"/>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solidFill>
            <a:schemeClr val="accent6">
              <a:lumMod val="50000"/>
            </a:schemeClr>
          </a:solidFill>
        </a:ln>
      </dgm:spPr>
      <dgm:extLst>
        <a:ext uri="{E40237B7-FDA0-4F09-8148-C483321AD2D9}">
          <dgm14:cNvPr xmlns:dgm14="http://schemas.microsoft.com/office/drawing/2010/diagram" id="0" name="" descr="Camera with solid fill"/>
        </a:ext>
      </dgm:extLst>
    </dgm:pt>
    <dgm:pt modelId="{90C186A4-B5A9-422B-A28A-660F2DEB374A}" type="pres">
      <dgm:prSet presAssocID="{B260911A-9966-4C56-9DCB-BEC0228A32AC}" presName="txShp" presStyleLbl="node1" presStyleIdx="4" presStyleCnt="7" custScaleX="85100">
        <dgm:presLayoutVars>
          <dgm:bulletEnabled val="1"/>
        </dgm:presLayoutVars>
      </dgm:prSet>
      <dgm:spPr/>
    </dgm:pt>
    <dgm:pt modelId="{AECE473A-CAAD-43CE-9A21-4F1CB5EAE362}" type="pres">
      <dgm:prSet presAssocID="{CC1C8908-7CFF-4DF3-96D2-FF81771D6B7E}" presName="spacing" presStyleCnt="0"/>
      <dgm:spPr/>
    </dgm:pt>
    <dgm:pt modelId="{32AD1E81-6A51-4ABC-82F1-CBF454F841C9}" type="pres">
      <dgm:prSet presAssocID="{49A28B23-97F0-4C24-9CE2-968C4D0F5E4A}" presName="composite" presStyleCnt="0"/>
      <dgm:spPr/>
    </dgm:pt>
    <dgm:pt modelId="{3F39C2C7-2183-4784-B838-17B7F859A072}" type="pres">
      <dgm:prSet presAssocID="{49A28B23-97F0-4C24-9CE2-968C4D0F5E4A}" presName="imgShp" presStyleLbl="fgImgPlace1" presStyleIdx="5" presStyleCnt="7"/>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solidFill>
            <a:schemeClr val="accent6">
              <a:lumMod val="50000"/>
            </a:schemeClr>
          </a:solidFill>
        </a:ln>
      </dgm:spPr>
      <dgm:extLst>
        <a:ext uri="{E40237B7-FDA0-4F09-8148-C483321AD2D9}">
          <dgm14:cNvPr xmlns:dgm14="http://schemas.microsoft.com/office/drawing/2010/diagram" id="0" name="" descr="Images with solid fill"/>
        </a:ext>
      </dgm:extLst>
    </dgm:pt>
    <dgm:pt modelId="{17C3201E-706A-4B25-BA89-7AC638DE23CB}" type="pres">
      <dgm:prSet presAssocID="{49A28B23-97F0-4C24-9CE2-968C4D0F5E4A}" presName="txShp" presStyleLbl="node1" presStyleIdx="5" presStyleCnt="7" custScaleX="85100">
        <dgm:presLayoutVars>
          <dgm:bulletEnabled val="1"/>
        </dgm:presLayoutVars>
      </dgm:prSet>
      <dgm:spPr/>
    </dgm:pt>
    <dgm:pt modelId="{509FB309-BD95-484E-9A91-AEABAF701D87}" type="pres">
      <dgm:prSet presAssocID="{FFE8FECD-8E8E-407C-A5F3-E1780B19411C}" presName="spacing" presStyleCnt="0"/>
      <dgm:spPr/>
    </dgm:pt>
    <dgm:pt modelId="{661ABBE0-56F9-4FF1-9600-A93529166B85}" type="pres">
      <dgm:prSet presAssocID="{D46992FA-C547-49A6-ADE6-EED48EA7D3AC}" presName="composite" presStyleCnt="0"/>
      <dgm:spPr/>
    </dgm:pt>
    <dgm:pt modelId="{C702B23D-754A-4562-8B77-FC57E63986E4}" type="pres">
      <dgm:prSet presAssocID="{D46992FA-C547-49A6-ADE6-EED48EA7D3AC}" presName="imgShp" presStyleLbl="fgImgPlace1" presStyleIdx="6" presStyleCnt="7"/>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a:solidFill>
            <a:schemeClr val="accent6">
              <a:lumMod val="50000"/>
            </a:schemeClr>
          </a:solidFill>
        </a:ln>
      </dgm:spPr>
      <dgm:extLst>
        <a:ext uri="{E40237B7-FDA0-4F09-8148-C483321AD2D9}">
          <dgm14:cNvPr xmlns:dgm14="http://schemas.microsoft.com/office/drawing/2010/diagram" id="0" name="" descr="Blog with solid fill"/>
        </a:ext>
      </dgm:extLst>
    </dgm:pt>
    <dgm:pt modelId="{2AF7ED2F-77F1-47CB-A02D-71F5EA6E1C52}" type="pres">
      <dgm:prSet presAssocID="{D46992FA-C547-49A6-ADE6-EED48EA7D3AC}" presName="txShp" presStyleLbl="node1" presStyleIdx="6" presStyleCnt="7" custScaleX="85100">
        <dgm:presLayoutVars>
          <dgm:bulletEnabled val="1"/>
        </dgm:presLayoutVars>
      </dgm:prSet>
      <dgm:spPr/>
    </dgm:pt>
  </dgm:ptLst>
  <dgm:cxnLst>
    <dgm:cxn modelId="{37387100-4F19-4797-9EC8-78C1F9F9E030}" srcId="{14659C1F-78E6-42BA-BD54-79F0B5562F31}" destId="{B260911A-9966-4C56-9DCB-BEC0228A32AC}" srcOrd="4" destOrd="0" parTransId="{EA15C715-FF7E-4050-84C9-AADF517B3288}" sibTransId="{CC1C8908-7CFF-4DF3-96D2-FF81771D6B7E}"/>
    <dgm:cxn modelId="{B365361E-1651-457F-82CD-86E4042AD33C}" type="presOf" srcId="{1B944CCF-0053-4E3F-B6B7-6FF61B0F1979}" destId="{1ACBFA66-920F-47EB-BE58-E1873EE64AC5}" srcOrd="0" destOrd="0" presId="urn:microsoft.com/office/officeart/2005/8/layout/vList3"/>
    <dgm:cxn modelId="{658C1225-6357-4C3C-94F9-3A5AB01EA84F}" type="presOf" srcId="{07183387-D9AA-4F6B-BD38-EE6963CB881E}" destId="{20F06AA4-2B1D-43F9-B2E1-7E201293FC87}" srcOrd="0" destOrd="0" presId="urn:microsoft.com/office/officeart/2005/8/layout/vList3"/>
    <dgm:cxn modelId="{9E79895C-3E3E-49EC-BA5E-15BD59201013}" srcId="{14659C1F-78E6-42BA-BD54-79F0B5562F31}" destId="{81844B38-5643-453B-A714-8E77FF17B453}" srcOrd="2" destOrd="0" parTransId="{9961F2A6-C487-46D5-988C-D90E7B287AF0}" sibTransId="{ACF58C65-8386-4114-B43F-CBF6CCFA30E2}"/>
    <dgm:cxn modelId="{E813BB59-C303-44C6-9B9D-ABCEB49B59CB}" type="presOf" srcId="{B260911A-9966-4C56-9DCB-BEC0228A32AC}" destId="{90C186A4-B5A9-422B-A28A-660F2DEB374A}" srcOrd="0" destOrd="0" presId="urn:microsoft.com/office/officeart/2005/8/layout/vList3"/>
    <dgm:cxn modelId="{ED2BD388-6C93-44B1-BCB3-0E0A67A0642C}" type="presOf" srcId="{81844B38-5643-453B-A714-8E77FF17B453}" destId="{F56C9EE7-A8AD-4228-B75B-430E436D3D29}" srcOrd="0" destOrd="0" presId="urn:microsoft.com/office/officeart/2005/8/layout/vList3"/>
    <dgm:cxn modelId="{B5296490-1C66-4F69-B8F1-26FC689ACE86}" type="presOf" srcId="{49A28B23-97F0-4C24-9CE2-968C4D0F5E4A}" destId="{17C3201E-706A-4B25-BA89-7AC638DE23CB}" srcOrd="0" destOrd="0" presId="urn:microsoft.com/office/officeart/2005/8/layout/vList3"/>
    <dgm:cxn modelId="{03AD5D9B-9B8F-4DEA-8FAF-D88BD8445B31}" srcId="{14659C1F-78E6-42BA-BD54-79F0B5562F31}" destId="{C7036085-64FB-4A5C-9F28-1EC7AB6F14B6}" srcOrd="0" destOrd="0" parTransId="{97704496-6A98-481C-8638-5C1492CF35ED}" sibTransId="{8DEA7F8C-CC75-4798-B182-EA4F37C03EB2}"/>
    <dgm:cxn modelId="{6DE809AE-158A-4F30-A21C-AF54AC9D0E42}" type="presOf" srcId="{C7036085-64FB-4A5C-9F28-1EC7AB6F14B6}" destId="{D0960B3E-9FEA-4ABF-8598-DCBFA695227B}" srcOrd="0" destOrd="0" presId="urn:microsoft.com/office/officeart/2005/8/layout/vList3"/>
    <dgm:cxn modelId="{C44899BC-CA6B-4F53-B563-566F951E404A}" type="presOf" srcId="{14659C1F-78E6-42BA-BD54-79F0B5562F31}" destId="{892182DC-DE26-4F85-8EBD-2843595CF6F2}" srcOrd="0" destOrd="0" presId="urn:microsoft.com/office/officeart/2005/8/layout/vList3"/>
    <dgm:cxn modelId="{F9FA38BE-F3E5-4C80-9F70-4C37870E3505}" srcId="{14659C1F-78E6-42BA-BD54-79F0B5562F31}" destId="{07183387-D9AA-4F6B-BD38-EE6963CB881E}" srcOrd="1" destOrd="0" parTransId="{077C2D52-12BA-4403-A64F-770700D79351}" sibTransId="{2E5CABD1-2B1B-4EF7-BC12-5C5C45E453B6}"/>
    <dgm:cxn modelId="{CAF50ADF-DD35-4ED0-BD4E-F5DCB82DD5D4}" srcId="{14659C1F-78E6-42BA-BD54-79F0B5562F31}" destId="{1B944CCF-0053-4E3F-B6B7-6FF61B0F1979}" srcOrd="3" destOrd="0" parTransId="{A70FD35B-6DC2-4746-947E-1B462741C22D}" sibTransId="{C079D4BB-99CE-46BA-AE52-04948421518F}"/>
    <dgm:cxn modelId="{E8CA97E7-7961-4EAB-9BAB-6897BFDF4B9C}" srcId="{14659C1F-78E6-42BA-BD54-79F0B5562F31}" destId="{49A28B23-97F0-4C24-9CE2-968C4D0F5E4A}" srcOrd="5" destOrd="0" parTransId="{9A537CF6-87AB-4C21-917A-4BA4F81B9C53}" sibTransId="{FFE8FECD-8E8E-407C-A5F3-E1780B19411C}"/>
    <dgm:cxn modelId="{CDBB0EFF-36FC-44F4-90BC-4385685797C2}" srcId="{14659C1F-78E6-42BA-BD54-79F0B5562F31}" destId="{D46992FA-C547-49A6-ADE6-EED48EA7D3AC}" srcOrd="6" destOrd="0" parTransId="{0A77BAD0-4B6B-4087-8AB5-37964B168D34}" sibTransId="{5E9AD27A-3CFC-4E52-9169-CBDE005FA154}"/>
    <dgm:cxn modelId="{186B22FF-49F2-435A-B15D-A30F3BD92BEB}" type="presOf" srcId="{D46992FA-C547-49A6-ADE6-EED48EA7D3AC}" destId="{2AF7ED2F-77F1-47CB-A02D-71F5EA6E1C52}" srcOrd="0" destOrd="0" presId="urn:microsoft.com/office/officeart/2005/8/layout/vList3"/>
    <dgm:cxn modelId="{3471F076-7EDD-44A9-8F76-5696E365E411}" type="presParOf" srcId="{892182DC-DE26-4F85-8EBD-2843595CF6F2}" destId="{BAEB28EF-CE0E-4A0D-95BC-67E0D5A2804C}" srcOrd="0" destOrd="0" presId="urn:microsoft.com/office/officeart/2005/8/layout/vList3"/>
    <dgm:cxn modelId="{1A2501C7-719D-4D1F-95ED-4247082B526F}" type="presParOf" srcId="{BAEB28EF-CE0E-4A0D-95BC-67E0D5A2804C}" destId="{B7AD7B26-6ED8-4E8E-9930-632966802541}" srcOrd="0" destOrd="0" presId="urn:microsoft.com/office/officeart/2005/8/layout/vList3"/>
    <dgm:cxn modelId="{89381F93-D0A4-4594-A537-BA25039CFF84}" type="presParOf" srcId="{BAEB28EF-CE0E-4A0D-95BC-67E0D5A2804C}" destId="{D0960B3E-9FEA-4ABF-8598-DCBFA695227B}" srcOrd="1" destOrd="0" presId="urn:microsoft.com/office/officeart/2005/8/layout/vList3"/>
    <dgm:cxn modelId="{47030814-609A-41CE-97C1-298C9D8B163E}" type="presParOf" srcId="{892182DC-DE26-4F85-8EBD-2843595CF6F2}" destId="{7271DF48-8065-45BF-9C1C-0CD58D1D5ED8}" srcOrd="1" destOrd="0" presId="urn:microsoft.com/office/officeart/2005/8/layout/vList3"/>
    <dgm:cxn modelId="{8A60EE4F-FC18-45CC-91F3-19AB2B6D7D12}" type="presParOf" srcId="{892182DC-DE26-4F85-8EBD-2843595CF6F2}" destId="{8E76E28C-982B-4EA7-BE05-391D0476ED83}" srcOrd="2" destOrd="0" presId="urn:microsoft.com/office/officeart/2005/8/layout/vList3"/>
    <dgm:cxn modelId="{22AD30C0-BC94-48C6-BA07-39D622AC6B48}" type="presParOf" srcId="{8E76E28C-982B-4EA7-BE05-391D0476ED83}" destId="{7FC8C928-B00B-4C49-8130-CB62B635F86E}" srcOrd="0" destOrd="0" presId="urn:microsoft.com/office/officeart/2005/8/layout/vList3"/>
    <dgm:cxn modelId="{72366301-6E67-4D10-AC60-D2A64CDA84D5}" type="presParOf" srcId="{8E76E28C-982B-4EA7-BE05-391D0476ED83}" destId="{20F06AA4-2B1D-43F9-B2E1-7E201293FC87}" srcOrd="1" destOrd="0" presId="urn:microsoft.com/office/officeart/2005/8/layout/vList3"/>
    <dgm:cxn modelId="{9DB5B373-6C24-4B0F-B796-9CB583284CA8}" type="presParOf" srcId="{892182DC-DE26-4F85-8EBD-2843595CF6F2}" destId="{E48B736F-0E8D-4945-8090-2D11C14DDAA5}" srcOrd="3" destOrd="0" presId="urn:microsoft.com/office/officeart/2005/8/layout/vList3"/>
    <dgm:cxn modelId="{286D9DCA-CEF6-4DAA-A83D-4210054E3770}" type="presParOf" srcId="{892182DC-DE26-4F85-8EBD-2843595CF6F2}" destId="{C2846A1F-9DB1-4F6A-91FC-E2BA157155B5}" srcOrd="4" destOrd="0" presId="urn:microsoft.com/office/officeart/2005/8/layout/vList3"/>
    <dgm:cxn modelId="{A0C89947-7781-482E-A25E-C8DA4C68FC49}" type="presParOf" srcId="{C2846A1F-9DB1-4F6A-91FC-E2BA157155B5}" destId="{3A8B611A-E61C-43ED-BF20-12F5E9DC3D07}" srcOrd="0" destOrd="0" presId="urn:microsoft.com/office/officeart/2005/8/layout/vList3"/>
    <dgm:cxn modelId="{BE7F25EF-4C6D-4982-98DB-92AFA32AE518}" type="presParOf" srcId="{C2846A1F-9DB1-4F6A-91FC-E2BA157155B5}" destId="{F56C9EE7-A8AD-4228-B75B-430E436D3D29}" srcOrd="1" destOrd="0" presId="urn:microsoft.com/office/officeart/2005/8/layout/vList3"/>
    <dgm:cxn modelId="{55681D4A-8CCC-45C7-8DB6-D90379FBD22B}" type="presParOf" srcId="{892182DC-DE26-4F85-8EBD-2843595CF6F2}" destId="{005A4FC4-7125-43E8-B7D2-E0C9D90E6EBD}" srcOrd="5" destOrd="0" presId="urn:microsoft.com/office/officeart/2005/8/layout/vList3"/>
    <dgm:cxn modelId="{C0531AB5-D0CD-43C3-A8B5-38E8156B4760}" type="presParOf" srcId="{892182DC-DE26-4F85-8EBD-2843595CF6F2}" destId="{F716F9A9-A334-40F6-A09A-987DDFE83A8C}" srcOrd="6" destOrd="0" presId="urn:microsoft.com/office/officeart/2005/8/layout/vList3"/>
    <dgm:cxn modelId="{428355F5-F37D-43DD-A96D-C9FBBADBDB11}" type="presParOf" srcId="{F716F9A9-A334-40F6-A09A-987DDFE83A8C}" destId="{1E359C6D-C895-4BB2-8482-3F0A142B7867}" srcOrd="0" destOrd="0" presId="urn:microsoft.com/office/officeart/2005/8/layout/vList3"/>
    <dgm:cxn modelId="{632D38F6-B4F9-4C37-86C1-7C825B6DC416}" type="presParOf" srcId="{F716F9A9-A334-40F6-A09A-987DDFE83A8C}" destId="{1ACBFA66-920F-47EB-BE58-E1873EE64AC5}" srcOrd="1" destOrd="0" presId="urn:microsoft.com/office/officeart/2005/8/layout/vList3"/>
    <dgm:cxn modelId="{39CF2337-B228-4F83-953D-7189F4425F06}" type="presParOf" srcId="{892182DC-DE26-4F85-8EBD-2843595CF6F2}" destId="{DAB18BB8-4777-496C-AB59-AB6E5615EC8B}" srcOrd="7" destOrd="0" presId="urn:microsoft.com/office/officeart/2005/8/layout/vList3"/>
    <dgm:cxn modelId="{9163CD07-00E2-41D2-8BF4-1CD7EF46E0BB}" type="presParOf" srcId="{892182DC-DE26-4F85-8EBD-2843595CF6F2}" destId="{85D08C3A-8710-41DD-80F3-5CFCCA20DDA6}" srcOrd="8" destOrd="0" presId="urn:microsoft.com/office/officeart/2005/8/layout/vList3"/>
    <dgm:cxn modelId="{B098B1CB-745C-43E4-8C03-437F169FA468}" type="presParOf" srcId="{85D08C3A-8710-41DD-80F3-5CFCCA20DDA6}" destId="{7AF7FCAD-A361-48FE-ABE6-E3A02AF7236C}" srcOrd="0" destOrd="0" presId="urn:microsoft.com/office/officeart/2005/8/layout/vList3"/>
    <dgm:cxn modelId="{51B61DC2-A0A1-4507-858F-DF00573C8A88}" type="presParOf" srcId="{85D08C3A-8710-41DD-80F3-5CFCCA20DDA6}" destId="{90C186A4-B5A9-422B-A28A-660F2DEB374A}" srcOrd="1" destOrd="0" presId="urn:microsoft.com/office/officeart/2005/8/layout/vList3"/>
    <dgm:cxn modelId="{D4397BA1-F63C-4CD7-BE12-6F3691D28EBB}" type="presParOf" srcId="{892182DC-DE26-4F85-8EBD-2843595CF6F2}" destId="{AECE473A-CAAD-43CE-9A21-4F1CB5EAE362}" srcOrd="9" destOrd="0" presId="urn:microsoft.com/office/officeart/2005/8/layout/vList3"/>
    <dgm:cxn modelId="{0FF9564E-60E2-47E9-9649-E190D40ADD0F}" type="presParOf" srcId="{892182DC-DE26-4F85-8EBD-2843595CF6F2}" destId="{32AD1E81-6A51-4ABC-82F1-CBF454F841C9}" srcOrd="10" destOrd="0" presId="urn:microsoft.com/office/officeart/2005/8/layout/vList3"/>
    <dgm:cxn modelId="{1797A735-329F-45A1-817A-CF9AC5F631AB}" type="presParOf" srcId="{32AD1E81-6A51-4ABC-82F1-CBF454F841C9}" destId="{3F39C2C7-2183-4784-B838-17B7F859A072}" srcOrd="0" destOrd="0" presId="urn:microsoft.com/office/officeart/2005/8/layout/vList3"/>
    <dgm:cxn modelId="{F961C18E-D44A-4E34-BA0A-5593E610FA70}" type="presParOf" srcId="{32AD1E81-6A51-4ABC-82F1-CBF454F841C9}" destId="{17C3201E-706A-4B25-BA89-7AC638DE23CB}" srcOrd="1" destOrd="0" presId="urn:microsoft.com/office/officeart/2005/8/layout/vList3"/>
    <dgm:cxn modelId="{9C278F30-2930-48C7-B4C0-4E0A24227B00}" type="presParOf" srcId="{892182DC-DE26-4F85-8EBD-2843595CF6F2}" destId="{509FB309-BD95-484E-9A91-AEABAF701D87}" srcOrd="11" destOrd="0" presId="urn:microsoft.com/office/officeart/2005/8/layout/vList3"/>
    <dgm:cxn modelId="{0B9C4CC8-9E5D-4F88-8C32-6F39E9BF2615}" type="presParOf" srcId="{892182DC-DE26-4F85-8EBD-2843595CF6F2}" destId="{661ABBE0-56F9-4FF1-9600-A93529166B85}" srcOrd="12" destOrd="0" presId="urn:microsoft.com/office/officeart/2005/8/layout/vList3"/>
    <dgm:cxn modelId="{B2C4AC20-F675-4A6B-B54C-53A3730F158A}" type="presParOf" srcId="{661ABBE0-56F9-4FF1-9600-A93529166B85}" destId="{C702B23D-754A-4562-8B77-FC57E63986E4}" srcOrd="0" destOrd="0" presId="urn:microsoft.com/office/officeart/2005/8/layout/vList3"/>
    <dgm:cxn modelId="{49574CAF-EFD4-49F5-A4CD-9373F0CE7235}" type="presParOf" srcId="{661ABBE0-56F9-4FF1-9600-A93529166B85}" destId="{2AF7ED2F-77F1-47CB-A02D-71F5EA6E1C52}"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BBD4D-0601-47AA-903C-28C5F386ADBD}">
      <dsp:nvSpPr>
        <dsp:cNvPr id="0" name=""/>
        <dsp:cNvSpPr/>
      </dsp:nvSpPr>
      <dsp:spPr>
        <a:xfrm>
          <a:off x="0" y="0"/>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latin typeface="+mj-lt"/>
            </a:rPr>
            <a:t>Education</a:t>
          </a:r>
          <a:endParaRPr lang="en-US" sz="2000" kern="1200" dirty="0">
            <a:solidFill>
              <a:schemeClr val="tx1"/>
            </a:solidFill>
            <a:latin typeface="+mj-lt"/>
          </a:endParaRPr>
        </a:p>
      </dsp:txBody>
      <dsp:txXfrm>
        <a:off x="27415" y="27415"/>
        <a:ext cx="3320329" cy="506770"/>
      </dsp:txXfrm>
    </dsp:sp>
    <dsp:sp modelId="{0B8B2439-4F67-4173-B33E-66EB4967E3D6}">
      <dsp:nvSpPr>
        <dsp:cNvPr id="0" name=""/>
        <dsp:cNvSpPr/>
      </dsp:nvSpPr>
      <dsp:spPr>
        <a:xfrm>
          <a:off x="0" y="658622"/>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solidFill>
                <a:schemeClr val="tx1"/>
              </a:solidFill>
              <a:latin typeface="+mj-lt"/>
            </a:rPr>
            <a:t>Collaboration</a:t>
          </a:r>
          <a:endParaRPr lang="en-US" sz="2000" kern="1200">
            <a:solidFill>
              <a:schemeClr val="tx1"/>
            </a:solidFill>
            <a:latin typeface="+mj-lt"/>
          </a:endParaRPr>
        </a:p>
      </dsp:txBody>
      <dsp:txXfrm>
        <a:off x="27415" y="686037"/>
        <a:ext cx="3320329" cy="506770"/>
      </dsp:txXfrm>
    </dsp:sp>
    <dsp:sp modelId="{6A4ECBB7-4642-4B48-A8B9-533BFE376599}">
      <dsp:nvSpPr>
        <dsp:cNvPr id="0" name=""/>
        <dsp:cNvSpPr/>
      </dsp:nvSpPr>
      <dsp:spPr>
        <a:xfrm>
          <a:off x="0" y="1306622"/>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solidFill>
                <a:schemeClr val="tx1"/>
              </a:solidFill>
              <a:latin typeface="+mj-lt"/>
            </a:rPr>
            <a:t>Accessible resources</a:t>
          </a:r>
          <a:endParaRPr lang="en-US" sz="2000" kern="1200">
            <a:solidFill>
              <a:schemeClr val="tx1"/>
            </a:solidFill>
            <a:latin typeface="+mj-lt"/>
          </a:endParaRPr>
        </a:p>
      </dsp:txBody>
      <dsp:txXfrm>
        <a:off x="27415" y="1334037"/>
        <a:ext cx="3320329" cy="506770"/>
      </dsp:txXfrm>
    </dsp:sp>
    <dsp:sp modelId="{9260783E-2E87-45CD-8B53-B3A55F08C062}">
      <dsp:nvSpPr>
        <dsp:cNvPr id="0" name=""/>
        <dsp:cNvSpPr/>
      </dsp:nvSpPr>
      <dsp:spPr>
        <a:xfrm>
          <a:off x="0" y="1954622"/>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latin typeface="+mj-lt"/>
            </a:rPr>
            <a:t>Outreach in schools</a:t>
          </a:r>
          <a:endParaRPr lang="en-US" sz="2000" kern="1200" dirty="0">
            <a:solidFill>
              <a:schemeClr val="tx1"/>
            </a:solidFill>
            <a:latin typeface="+mj-lt"/>
          </a:endParaRPr>
        </a:p>
      </dsp:txBody>
      <dsp:txXfrm>
        <a:off x="27415" y="1982037"/>
        <a:ext cx="3320329" cy="506770"/>
      </dsp:txXfrm>
    </dsp:sp>
    <dsp:sp modelId="{F0DEB0B4-A8CF-4533-A051-577E7DADD61B}">
      <dsp:nvSpPr>
        <dsp:cNvPr id="0" name=""/>
        <dsp:cNvSpPr/>
      </dsp:nvSpPr>
      <dsp:spPr>
        <a:xfrm>
          <a:off x="0" y="2602622"/>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latin typeface="+mj-lt"/>
            </a:rPr>
            <a:t>Public engagement</a:t>
          </a:r>
          <a:endParaRPr lang="en-US" sz="2000" kern="1200" dirty="0">
            <a:solidFill>
              <a:schemeClr val="tx1"/>
            </a:solidFill>
            <a:latin typeface="+mj-lt"/>
          </a:endParaRPr>
        </a:p>
      </dsp:txBody>
      <dsp:txXfrm>
        <a:off x="27415" y="2630037"/>
        <a:ext cx="3320329" cy="506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960B3E-9FEA-4ABF-8598-DCBFA695227B}">
      <dsp:nvSpPr>
        <dsp:cNvPr id="0" name=""/>
        <dsp:cNvSpPr/>
      </dsp:nvSpPr>
      <dsp:spPr>
        <a:xfrm rot="10800000">
          <a:off x="2255150" y="29115"/>
          <a:ext cx="4942149" cy="521401"/>
        </a:xfrm>
        <a:prstGeom prst="homePlate">
          <a:avLst/>
        </a:prstGeom>
        <a:solidFill>
          <a:schemeClr val="accent3">
            <a:shade val="80000"/>
            <a:hueOff val="0"/>
            <a:satOff val="0"/>
            <a:lumOff val="0"/>
            <a:alphaOff val="0"/>
          </a:schemeClr>
        </a:solid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916"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dirty="0"/>
            <a:t>Visit </a:t>
          </a:r>
          <a:r>
            <a:rPr lang="en-GB" sz="1600" i="1" kern="1200" dirty="0"/>
            <a:t>How to do a Moss Safari </a:t>
          </a:r>
          <a:r>
            <a:rPr lang="en-GB" sz="1600" kern="1200" dirty="0"/>
            <a:t>webpage</a:t>
          </a:r>
        </a:p>
      </dsp:txBody>
      <dsp:txXfrm rot="10800000">
        <a:off x="2385500" y="29115"/>
        <a:ext cx="4811799" cy="521401"/>
      </dsp:txXfrm>
    </dsp:sp>
    <dsp:sp modelId="{B7AD7B26-6ED8-4E8E-9930-632966802541}">
      <dsp:nvSpPr>
        <dsp:cNvPr id="0" name=""/>
        <dsp:cNvSpPr/>
      </dsp:nvSpPr>
      <dsp:spPr>
        <a:xfrm>
          <a:off x="1535724" y="3045"/>
          <a:ext cx="573541" cy="573541"/>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20F06AA4-2B1D-43F9-B2E1-7E201293FC87}">
      <dsp:nvSpPr>
        <dsp:cNvPr id="0" name=""/>
        <dsp:cNvSpPr/>
      </dsp:nvSpPr>
      <dsp:spPr>
        <a:xfrm rot="10800000">
          <a:off x="2255150" y="747793"/>
          <a:ext cx="4942149" cy="573541"/>
        </a:xfrm>
        <a:prstGeom prst="homePlate">
          <a:avLst/>
        </a:prstGeom>
        <a:solidFill>
          <a:schemeClr val="accent3">
            <a:shade val="80000"/>
            <a:hueOff val="-43000"/>
            <a:satOff val="-8831"/>
            <a:lumOff val="6627"/>
            <a:alphaOff val="0"/>
          </a:schemeClr>
        </a:solid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916"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t>Subscribe to the website for free resources</a:t>
          </a:r>
          <a:endParaRPr lang="en-GB" sz="1600" kern="1200" dirty="0"/>
        </a:p>
      </dsp:txBody>
      <dsp:txXfrm rot="10800000">
        <a:off x="2398535" y="747793"/>
        <a:ext cx="4798764" cy="573541"/>
      </dsp:txXfrm>
    </dsp:sp>
    <dsp:sp modelId="{7FC8C928-B00B-4C49-8130-CB62B635F86E}">
      <dsp:nvSpPr>
        <dsp:cNvPr id="0" name=""/>
        <dsp:cNvSpPr/>
      </dsp:nvSpPr>
      <dsp:spPr>
        <a:xfrm>
          <a:off x="1535724" y="747793"/>
          <a:ext cx="573541" cy="573541"/>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F56C9EE7-A8AD-4228-B75B-430E436D3D29}">
      <dsp:nvSpPr>
        <dsp:cNvPr id="0" name=""/>
        <dsp:cNvSpPr/>
      </dsp:nvSpPr>
      <dsp:spPr>
        <a:xfrm rot="10800000">
          <a:off x="2255150" y="1492542"/>
          <a:ext cx="4942149" cy="573541"/>
        </a:xfrm>
        <a:prstGeom prst="homePlate">
          <a:avLst/>
        </a:prstGeom>
        <a:solidFill>
          <a:schemeClr val="accent3">
            <a:shade val="80000"/>
            <a:hueOff val="-85999"/>
            <a:satOff val="-17662"/>
            <a:lumOff val="13254"/>
            <a:alphaOff val="0"/>
          </a:schemeClr>
        </a:solid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916"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t>Download the free Moss Safari BSW resources</a:t>
          </a:r>
          <a:endParaRPr lang="en-GB" sz="1600" kern="1200" dirty="0"/>
        </a:p>
      </dsp:txBody>
      <dsp:txXfrm rot="10800000">
        <a:off x="2398535" y="1492542"/>
        <a:ext cx="4798764" cy="573541"/>
      </dsp:txXfrm>
    </dsp:sp>
    <dsp:sp modelId="{3A8B611A-E61C-43ED-BF20-12F5E9DC3D07}">
      <dsp:nvSpPr>
        <dsp:cNvPr id="0" name=""/>
        <dsp:cNvSpPr/>
      </dsp:nvSpPr>
      <dsp:spPr>
        <a:xfrm>
          <a:off x="1535724" y="1492542"/>
          <a:ext cx="573541" cy="573541"/>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1ACBFA66-920F-47EB-BE58-E1873EE64AC5}">
      <dsp:nvSpPr>
        <dsp:cNvPr id="0" name=""/>
        <dsp:cNvSpPr/>
      </dsp:nvSpPr>
      <dsp:spPr>
        <a:xfrm rot="10800000">
          <a:off x="2255150" y="2237290"/>
          <a:ext cx="4942149" cy="573541"/>
        </a:xfrm>
        <a:prstGeom prst="homePlate">
          <a:avLst/>
        </a:prstGeom>
        <a:solidFill>
          <a:schemeClr val="accent3">
            <a:shade val="80000"/>
            <a:hueOff val="-128999"/>
            <a:satOff val="-26493"/>
            <a:lumOff val="19882"/>
            <a:alphaOff val="0"/>
          </a:schemeClr>
        </a:solid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916"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t>Do your own Moss Safari using the Moss Safari resources</a:t>
          </a:r>
          <a:endParaRPr lang="en-GB" sz="1600" kern="1200" dirty="0"/>
        </a:p>
      </dsp:txBody>
      <dsp:txXfrm rot="10800000">
        <a:off x="2398535" y="2237290"/>
        <a:ext cx="4798764" cy="573541"/>
      </dsp:txXfrm>
    </dsp:sp>
    <dsp:sp modelId="{1E359C6D-C895-4BB2-8482-3F0A142B7867}">
      <dsp:nvSpPr>
        <dsp:cNvPr id="0" name=""/>
        <dsp:cNvSpPr/>
      </dsp:nvSpPr>
      <dsp:spPr>
        <a:xfrm>
          <a:off x="1535724" y="2237290"/>
          <a:ext cx="573541" cy="573541"/>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90C186A4-B5A9-422B-A28A-660F2DEB374A}">
      <dsp:nvSpPr>
        <dsp:cNvPr id="0" name=""/>
        <dsp:cNvSpPr/>
      </dsp:nvSpPr>
      <dsp:spPr>
        <a:xfrm rot="10800000">
          <a:off x="2255150" y="2982038"/>
          <a:ext cx="4942149" cy="573541"/>
        </a:xfrm>
        <a:prstGeom prst="homePlate">
          <a:avLst/>
        </a:prstGeom>
        <a:solidFill>
          <a:schemeClr val="accent3">
            <a:shade val="80000"/>
            <a:hueOff val="-171999"/>
            <a:satOff val="-35324"/>
            <a:lumOff val="26509"/>
            <a:alphaOff val="0"/>
          </a:schemeClr>
        </a:solid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916"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t>Send Moss Safari your pictures on social media</a:t>
          </a:r>
          <a:endParaRPr lang="en-GB" sz="1600" kern="1200" dirty="0"/>
        </a:p>
      </dsp:txBody>
      <dsp:txXfrm rot="10800000">
        <a:off x="2398535" y="2982038"/>
        <a:ext cx="4798764" cy="573541"/>
      </dsp:txXfrm>
    </dsp:sp>
    <dsp:sp modelId="{7AF7FCAD-A361-48FE-ABE6-E3A02AF7236C}">
      <dsp:nvSpPr>
        <dsp:cNvPr id="0" name=""/>
        <dsp:cNvSpPr/>
      </dsp:nvSpPr>
      <dsp:spPr>
        <a:xfrm>
          <a:off x="1535724" y="2982038"/>
          <a:ext cx="573541" cy="573541"/>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17C3201E-706A-4B25-BA89-7AC638DE23CB}">
      <dsp:nvSpPr>
        <dsp:cNvPr id="0" name=""/>
        <dsp:cNvSpPr/>
      </dsp:nvSpPr>
      <dsp:spPr>
        <a:xfrm rot="10800000">
          <a:off x="2255150" y="3726787"/>
          <a:ext cx="4942149" cy="573541"/>
        </a:xfrm>
        <a:prstGeom prst="homePlate">
          <a:avLst/>
        </a:prstGeom>
        <a:solidFill>
          <a:schemeClr val="accent3">
            <a:shade val="80000"/>
            <a:hueOff val="-214998"/>
            <a:satOff val="-44155"/>
            <a:lumOff val="33136"/>
            <a:alphaOff val="0"/>
          </a:schemeClr>
        </a:solid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916"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dirty="0"/>
            <a:t>Send your Moss Safari pictures for our Gallery</a:t>
          </a:r>
        </a:p>
      </dsp:txBody>
      <dsp:txXfrm rot="10800000">
        <a:off x="2398535" y="3726787"/>
        <a:ext cx="4798764" cy="573541"/>
      </dsp:txXfrm>
    </dsp:sp>
    <dsp:sp modelId="{3F39C2C7-2183-4784-B838-17B7F859A072}">
      <dsp:nvSpPr>
        <dsp:cNvPr id="0" name=""/>
        <dsp:cNvSpPr/>
      </dsp:nvSpPr>
      <dsp:spPr>
        <a:xfrm>
          <a:off x="1535724" y="3726787"/>
          <a:ext cx="573541" cy="573541"/>
        </a:xfrm>
        <a:prstGeom prst="ellipse">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2AF7ED2F-77F1-47CB-A02D-71F5EA6E1C52}">
      <dsp:nvSpPr>
        <dsp:cNvPr id="0" name=""/>
        <dsp:cNvSpPr/>
      </dsp:nvSpPr>
      <dsp:spPr>
        <a:xfrm rot="10800000">
          <a:off x="2255150" y="4471535"/>
          <a:ext cx="4942149" cy="573541"/>
        </a:xfrm>
        <a:prstGeom prst="homePlate">
          <a:avLst/>
        </a:prstGeom>
        <a:solidFill>
          <a:schemeClr val="accent3">
            <a:shade val="80000"/>
            <a:hueOff val="-257998"/>
            <a:satOff val="-52986"/>
            <a:lumOff val="39763"/>
            <a:alphaOff val="0"/>
          </a:schemeClr>
        </a:solid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916"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t>Write a guest blog for Moss Safari</a:t>
          </a:r>
          <a:endParaRPr lang="en-GB" sz="1600" kern="1200" dirty="0"/>
        </a:p>
      </dsp:txBody>
      <dsp:txXfrm rot="10800000">
        <a:off x="2398535" y="4471535"/>
        <a:ext cx="4798764" cy="573541"/>
      </dsp:txXfrm>
    </dsp:sp>
    <dsp:sp modelId="{C702B23D-754A-4562-8B77-FC57E63986E4}">
      <dsp:nvSpPr>
        <dsp:cNvPr id="0" name=""/>
        <dsp:cNvSpPr/>
      </dsp:nvSpPr>
      <dsp:spPr>
        <a:xfrm>
          <a:off x="1535724" y="4471535"/>
          <a:ext cx="573541" cy="573541"/>
        </a:xfrm>
        <a:prstGeom prst="ellipse">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905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32711-D819-4B9B-B7EA-C7A7B1B129CA}" type="datetimeFigureOut">
              <a:rPr lang="en-GB" smtClean="0"/>
              <a:t>11/01/2025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094ABD-F53D-49FF-9329-30D193E885D8}" type="slidenum">
              <a:rPr lang="en-GB" smtClean="0"/>
              <a:t>‹#›</a:t>
            </a:fld>
            <a:endParaRPr lang="en-GB"/>
          </a:p>
        </p:txBody>
      </p:sp>
    </p:spTree>
    <p:extLst>
      <p:ext uri="{BB962C8B-B14F-4D97-AF65-F5344CB8AC3E}">
        <p14:creationId xmlns:p14="http://schemas.microsoft.com/office/powerpoint/2010/main" val="132019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094ABD-F53D-49FF-9329-30D193E885D8}" type="slidenum">
              <a:rPr lang="en-GB" smtClean="0"/>
              <a:t>1</a:t>
            </a:fld>
            <a:endParaRPr lang="en-GB"/>
          </a:p>
        </p:txBody>
      </p:sp>
    </p:spTree>
    <p:extLst>
      <p:ext uri="{BB962C8B-B14F-4D97-AF65-F5344CB8AC3E}">
        <p14:creationId xmlns:p14="http://schemas.microsoft.com/office/powerpoint/2010/main" val="542168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41414"/>
                </a:solidFill>
                <a:effectLst/>
                <a:latin typeface="Inter"/>
              </a:rPr>
              <a:t>Come on microscopic adventure through a microscope and learn how moss offers solutions to climate change, rotifers deal with microplastics, and how tardigrades have become urbanised.</a:t>
            </a:r>
            <a:br>
              <a:rPr lang="en-GB" dirty="0"/>
            </a:br>
            <a:br>
              <a:rPr lang="en-GB" dirty="0"/>
            </a:br>
            <a:r>
              <a:rPr lang="en-GB" b="0" i="0" dirty="0">
                <a:solidFill>
                  <a:srgbClr val="141414"/>
                </a:solidFill>
                <a:effectLst/>
                <a:latin typeface="Inter"/>
              </a:rPr>
              <a:t>Moss Safari is an increasingly popular activity and having featured in the BBC Live Lesson in 2024 more primary and secondary school teachers are doing Moss Safari’s as part of their curriculum or extra-curricular activities.</a:t>
            </a:r>
            <a:br>
              <a:rPr lang="en-GB" dirty="0"/>
            </a:br>
            <a:r>
              <a:rPr lang="en-GB" b="0" i="0" dirty="0">
                <a:solidFill>
                  <a:srgbClr val="141414"/>
                </a:solidFill>
                <a:effectLst/>
                <a:latin typeface="Inter"/>
              </a:rPr>
              <a:t>Get ready for your Science Week in March 2025 or primary to secondary transition activities by attending this live Moss Safari session with a focus on ‘Change and Adapt’ the British Science Association’s focus for British Science Week.</a:t>
            </a:r>
            <a:br>
              <a:rPr lang="en-GB" dirty="0"/>
            </a:br>
            <a:br>
              <a:rPr lang="en-GB" dirty="0"/>
            </a:br>
            <a:r>
              <a:rPr lang="en-GB" b="0" i="0" dirty="0">
                <a:solidFill>
                  <a:srgbClr val="141414"/>
                </a:solidFill>
                <a:effectLst/>
                <a:latin typeface="Inter"/>
              </a:rPr>
              <a:t>Andy (Dr Moss) will take you on a live Moss Safari and tell you the stories of how three of the Big Five have changed and adapted over geological time and are adapting (or not) to urbanisation, climate change and environmental pollution.</a:t>
            </a:r>
            <a:br>
              <a:rPr lang="en-GB" dirty="0"/>
            </a:br>
            <a:br>
              <a:rPr lang="en-GB" dirty="0"/>
            </a:br>
            <a:r>
              <a:rPr lang="en-GB" b="0" i="0" dirty="0">
                <a:solidFill>
                  <a:srgbClr val="141414"/>
                </a:solidFill>
                <a:effectLst/>
                <a:latin typeface="Inter"/>
              </a:rPr>
              <a:t>Delegates will enjoy a fascinating adventure exploring a sample of moss for the Big Five microscopic organisms, learn novel practical approaches to microscopy, and curriculum linked subject knowledge.</a:t>
            </a:r>
            <a:endParaRPr lang="en-GB" dirty="0"/>
          </a:p>
          <a:p>
            <a:endParaRPr lang="en-GB" dirty="0"/>
          </a:p>
        </p:txBody>
      </p:sp>
      <p:sp>
        <p:nvSpPr>
          <p:cNvPr id="4" name="Slide Number Placeholder 3"/>
          <p:cNvSpPr>
            <a:spLocks noGrp="1"/>
          </p:cNvSpPr>
          <p:nvPr>
            <p:ph type="sldNum" sz="quarter" idx="5"/>
          </p:nvPr>
        </p:nvSpPr>
        <p:spPr/>
        <p:txBody>
          <a:bodyPr/>
          <a:lstStyle/>
          <a:p>
            <a:fld id="{E5094ABD-F53D-49FF-9329-30D193E885D8}" type="slidenum">
              <a:rPr lang="en-GB" smtClean="0"/>
              <a:t>2</a:t>
            </a:fld>
            <a:endParaRPr lang="en-GB"/>
          </a:p>
        </p:txBody>
      </p:sp>
    </p:spTree>
    <p:extLst>
      <p:ext uri="{BB962C8B-B14F-4D97-AF65-F5344CB8AC3E}">
        <p14:creationId xmlns:p14="http://schemas.microsoft.com/office/powerpoint/2010/main" val="123404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094ABD-F53D-49FF-9329-30D193E885D8}" type="slidenum">
              <a:rPr lang="en-GB" smtClean="0"/>
              <a:t>3</a:t>
            </a:fld>
            <a:endParaRPr lang="en-GB"/>
          </a:p>
        </p:txBody>
      </p:sp>
    </p:spTree>
    <p:extLst>
      <p:ext uri="{BB962C8B-B14F-4D97-AF65-F5344CB8AC3E}">
        <p14:creationId xmlns:p14="http://schemas.microsoft.com/office/powerpoint/2010/main" val="323765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Ordovician-Silurian Extinction</a:t>
            </a:r>
            <a:r>
              <a:rPr lang="en-GB" dirty="0"/>
              <a:t> (~443 mya)</a:t>
            </a:r>
          </a:p>
          <a:p>
            <a:pPr>
              <a:buFont typeface="Arial" panose="020B0604020202020204" pitchFamily="34" charset="0"/>
              <a:buChar char="•"/>
            </a:pPr>
            <a:r>
              <a:rPr lang="en-GB" dirty="0"/>
              <a:t>Caused by rapid cooling and glaciation, leading to a drop in sea levels and the loss of marine habitats.</a:t>
            </a:r>
          </a:p>
          <a:p>
            <a:r>
              <a:rPr lang="en-GB" b="1" dirty="0"/>
              <a:t>Late Devonian Extinction</a:t>
            </a:r>
            <a:r>
              <a:rPr lang="en-GB" dirty="0"/>
              <a:t> (~372–359 mya)</a:t>
            </a:r>
          </a:p>
          <a:p>
            <a:pPr>
              <a:buFont typeface="Arial" panose="020B0604020202020204" pitchFamily="34" charset="0"/>
              <a:buChar char="•"/>
            </a:pPr>
            <a:r>
              <a:rPr lang="en-GB" dirty="0"/>
              <a:t>Likely caused by environmental changes such as anoxia (low oxygen levels) in oceans, affecting marine species.</a:t>
            </a:r>
          </a:p>
          <a:p>
            <a:r>
              <a:rPr lang="en-GB" b="1" dirty="0"/>
              <a:t>Permian-Triassic Extinction</a:t>
            </a:r>
            <a:r>
              <a:rPr lang="en-GB" dirty="0"/>
              <a:t> (~252 mya)</a:t>
            </a:r>
          </a:p>
          <a:p>
            <a:pPr>
              <a:buFont typeface="Arial" panose="020B0604020202020204" pitchFamily="34" charset="0"/>
              <a:buChar char="•"/>
            </a:pPr>
            <a:r>
              <a:rPr lang="en-GB" dirty="0"/>
              <a:t>Known as the "Great Dying," it wiped out over 90% of species due to massive volcanic eruptions, climate change, and ocean acidification.</a:t>
            </a:r>
          </a:p>
          <a:p>
            <a:r>
              <a:rPr lang="en-GB" b="1" dirty="0"/>
              <a:t>Triassic-Jurassic Extinction</a:t>
            </a:r>
            <a:r>
              <a:rPr lang="en-GB" dirty="0"/>
              <a:t> (~201 mya)</a:t>
            </a:r>
          </a:p>
          <a:p>
            <a:pPr>
              <a:buFont typeface="Arial" panose="020B0604020202020204" pitchFamily="34" charset="0"/>
              <a:buChar char="•"/>
            </a:pPr>
            <a:r>
              <a:rPr lang="en-GB" dirty="0"/>
              <a:t>Likely caused by volcanic activity, climate shifts, and rising carbon dioxide levels, paving the way for the dominance of dinosaurs.</a:t>
            </a:r>
          </a:p>
          <a:p>
            <a:r>
              <a:rPr lang="en-GB" b="1" dirty="0"/>
              <a:t>Cretaceous-Paleogene (K-Pg) Extinction</a:t>
            </a:r>
            <a:r>
              <a:rPr lang="en-GB" dirty="0"/>
              <a:t> (~66 mya)</a:t>
            </a:r>
          </a:p>
          <a:p>
            <a:pPr>
              <a:buFont typeface="Arial" panose="020B0604020202020204" pitchFamily="34" charset="0"/>
              <a:buChar char="•"/>
            </a:pPr>
            <a:r>
              <a:rPr lang="en-GB" dirty="0"/>
              <a:t>Caused by a massive asteroid impact and subsequent climate changes, leading to the extinction of dinosaurs (except birds) and many other species.</a:t>
            </a:r>
          </a:p>
          <a:p>
            <a:endParaRPr lang="en-GB" dirty="0"/>
          </a:p>
        </p:txBody>
      </p:sp>
      <p:sp>
        <p:nvSpPr>
          <p:cNvPr id="4" name="Slide Number Placeholder 3"/>
          <p:cNvSpPr>
            <a:spLocks noGrp="1"/>
          </p:cNvSpPr>
          <p:nvPr>
            <p:ph type="sldNum" sz="quarter" idx="5"/>
          </p:nvPr>
        </p:nvSpPr>
        <p:spPr/>
        <p:txBody>
          <a:bodyPr/>
          <a:lstStyle/>
          <a:p>
            <a:fld id="{E5094ABD-F53D-49FF-9329-30D193E885D8}" type="slidenum">
              <a:rPr lang="en-GB" smtClean="0"/>
              <a:t>6</a:t>
            </a:fld>
            <a:endParaRPr lang="en-GB"/>
          </a:p>
        </p:txBody>
      </p:sp>
    </p:spTree>
    <p:extLst>
      <p:ext uri="{BB962C8B-B14F-4D97-AF65-F5344CB8AC3E}">
        <p14:creationId xmlns:p14="http://schemas.microsoft.com/office/powerpoint/2010/main" val="2090992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While bryophytes successfully back-colonized areas of suitable climate since the end of the last glacial maximum, 18,000 years ago39, our results suggest that, at best, ~30% of the species would be at equilibrium with their environment by 2050. This indicates that bryophytes are not equipped to track the very fast rates of ongoing climate change projected for the course of the next decades. Although recent evidence for synchronized increases in species richness towards high elevations and global warming points to rapid colonization potential of newly available habitats12, our results, together with other analyses investigating species-specific responses13,14,40, suggest that changes in diversity patterns tend to mask considerably the delays observed at the level of individual species. In fact, a growing body of evidence supports the idea that plant species spread rates are consistently expected to be much lower than the velocity of climate change11,33–35. This highlights the crucial role of integrating dispersal when attempting to predict future distribution ranges22–24, even in apparently highly dispersive organisms like bryophytes.</a:t>
            </a:r>
          </a:p>
        </p:txBody>
      </p:sp>
      <p:sp>
        <p:nvSpPr>
          <p:cNvPr id="4" name="Slide Number Placeholder 3"/>
          <p:cNvSpPr>
            <a:spLocks noGrp="1"/>
          </p:cNvSpPr>
          <p:nvPr>
            <p:ph type="sldNum" sz="quarter" idx="5"/>
          </p:nvPr>
        </p:nvSpPr>
        <p:spPr/>
        <p:txBody>
          <a:bodyPr/>
          <a:lstStyle/>
          <a:p>
            <a:fld id="{E5094ABD-F53D-49FF-9329-30D193E885D8}" type="slidenum">
              <a:rPr lang="en-GB" smtClean="0"/>
              <a:t>7</a:t>
            </a:fld>
            <a:endParaRPr lang="en-GB"/>
          </a:p>
        </p:txBody>
      </p:sp>
    </p:spTree>
    <p:extLst>
      <p:ext uri="{BB962C8B-B14F-4D97-AF65-F5344CB8AC3E}">
        <p14:creationId xmlns:p14="http://schemas.microsoft.com/office/powerpoint/2010/main" val="811964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094ABD-F53D-49FF-9329-30D193E885D8}" type="slidenum">
              <a:rPr lang="en-GB" smtClean="0"/>
              <a:t>9</a:t>
            </a:fld>
            <a:endParaRPr lang="en-GB"/>
          </a:p>
        </p:txBody>
      </p:sp>
    </p:spTree>
    <p:extLst>
      <p:ext uri="{BB962C8B-B14F-4D97-AF65-F5344CB8AC3E}">
        <p14:creationId xmlns:p14="http://schemas.microsoft.com/office/powerpoint/2010/main" val="246974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094ABD-F53D-49FF-9329-30D193E885D8}" type="slidenum">
              <a:rPr lang="en-GB" smtClean="0"/>
              <a:t>10</a:t>
            </a:fld>
            <a:endParaRPr lang="en-GB"/>
          </a:p>
        </p:txBody>
      </p:sp>
    </p:spTree>
    <p:extLst>
      <p:ext uri="{BB962C8B-B14F-4D97-AF65-F5344CB8AC3E}">
        <p14:creationId xmlns:p14="http://schemas.microsoft.com/office/powerpoint/2010/main" val="441602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094ABD-F53D-49FF-9329-30D193E885D8}" type="slidenum">
              <a:rPr lang="en-GB" smtClean="0"/>
              <a:t>11</a:t>
            </a:fld>
            <a:endParaRPr lang="en-GB"/>
          </a:p>
        </p:txBody>
      </p:sp>
    </p:spTree>
    <p:extLst>
      <p:ext uri="{BB962C8B-B14F-4D97-AF65-F5344CB8AC3E}">
        <p14:creationId xmlns:p14="http://schemas.microsoft.com/office/powerpoint/2010/main" val="2135282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0F2F9-E16A-A04C-962A-167729FF915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E68E631-88D2-700C-7BF0-66382E0AE4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EC816B08-67DB-C1CE-93DC-BE0D8BF57EC8}"/>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5" name="Footer Placeholder 4">
            <a:extLst>
              <a:ext uri="{FF2B5EF4-FFF2-40B4-BE49-F238E27FC236}">
                <a16:creationId xmlns:a16="http://schemas.microsoft.com/office/drawing/2014/main" id="{E0D04855-B207-69BE-52BF-28EECB044F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E10D00-B703-5D22-5156-285A2677361F}"/>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1687174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FC944-FFCA-D32D-4344-B6CC0AF9C15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8012CFC-3FDD-6C0F-DE33-DB5F63F0E4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35ECA4B-EEBB-38CA-7F6C-AE96D113530A}"/>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5" name="Footer Placeholder 4">
            <a:extLst>
              <a:ext uri="{FF2B5EF4-FFF2-40B4-BE49-F238E27FC236}">
                <a16:creationId xmlns:a16="http://schemas.microsoft.com/office/drawing/2014/main" id="{ED848F69-5AD9-EF81-984B-4559D64D91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3BAA2A-DDA6-29B3-0AC3-84EBF5266575}"/>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4078838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C4AF-46BB-C70A-E347-97787A3B5AB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0015723-4F6A-3247-B9BF-1BF93AF0E1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A9EC141-5196-458F-043F-A847E4C4066F}"/>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5" name="Footer Placeholder 4">
            <a:extLst>
              <a:ext uri="{FF2B5EF4-FFF2-40B4-BE49-F238E27FC236}">
                <a16:creationId xmlns:a16="http://schemas.microsoft.com/office/drawing/2014/main" id="{139A0D61-5F74-15ED-A828-68F7DBA782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1746D2-77AA-2B45-ED30-D6C996B0CBAD}"/>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3926269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FF4AF-957E-DE98-3052-640CE4F4144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F8ADC17-A6FA-2A8F-054D-ED9D70542D9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ACCF1EDE-0C18-F183-4B9C-B491419C22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2E953A1-BB1A-52D3-09B0-29A761322DA6}"/>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6" name="Footer Placeholder 5">
            <a:extLst>
              <a:ext uri="{FF2B5EF4-FFF2-40B4-BE49-F238E27FC236}">
                <a16:creationId xmlns:a16="http://schemas.microsoft.com/office/drawing/2014/main" id="{C687B72B-DC22-34B5-542B-324E91EB63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9B78FF5-0A32-84A0-BC60-3AA6DAB3828F}"/>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1425210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BD12-6BF4-8B09-25BA-D190B12C97E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9767418-9BAE-7F69-A600-23E02E97CB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2B4D6C5-53EF-7E82-216B-17F54B1C6E1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E7D0ACC-C57A-E9AE-D3D8-3D71FF153A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DEF1951-18C9-95FC-C99D-F50917E988C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C2F08C5-B7DF-1B55-5AAC-F63BA25F73B0}"/>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8" name="Footer Placeholder 7">
            <a:extLst>
              <a:ext uri="{FF2B5EF4-FFF2-40B4-BE49-F238E27FC236}">
                <a16:creationId xmlns:a16="http://schemas.microsoft.com/office/drawing/2014/main" id="{29DD854A-ED24-883A-ADF1-D3FB2F20C2D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8C85A8F-D1AE-0CC8-3AA7-43DA6CE6648F}"/>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3984669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553DD-482F-7AD3-7350-D995732E088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DE699FD-91B7-41C9-64C1-CE9D93A004FC}"/>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4" name="Footer Placeholder 3">
            <a:extLst>
              <a:ext uri="{FF2B5EF4-FFF2-40B4-BE49-F238E27FC236}">
                <a16:creationId xmlns:a16="http://schemas.microsoft.com/office/drawing/2014/main" id="{C758193D-F559-CA5F-9603-530ECD42B5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EB40311-F33A-F976-F5D1-0FE2F577A15C}"/>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338821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87A154-DAA0-5B34-211C-75D7AB00B0C6}"/>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3" name="Footer Placeholder 2">
            <a:extLst>
              <a:ext uri="{FF2B5EF4-FFF2-40B4-BE49-F238E27FC236}">
                <a16:creationId xmlns:a16="http://schemas.microsoft.com/office/drawing/2014/main" id="{A93EBA20-D66C-C548-B814-01B6084A104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3736210-EB40-204F-6ABB-AF5F10A436D7}"/>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4072826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EBB25-5979-A969-8657-3447CDA5B2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31CB19D-4AB9-B4A6-AB28-A945BDFF22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7C256DA-E0DD-A0ED-EEEE-4983B5B70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55E9355-6F37-525F-0838-D71AD2BB159C}"/>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6" name="Footer Placeholder 5">
            <a:extLst>
              <a:ext uri="{FF2B5EF4-FFF2-40B4-BE49-F238E27FC236}">
                <a16:creationId xmlns:a16="http://schemas.microsoft.com/office/drawing/2014/main" id="{85DD89FA-298E-6B57-1505-F7D1EC59678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0BAD48-5FB7-ACA0-53E4-97C022E16CB9}"/>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2504346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9F36-C538-CD33-89CA-A7E918C607F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26F8EA2-BDA8-E5C2-8EC3-CBBA0E103C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AEFC791-25F2-04FF-4533-1C79857F16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3B6712-648E-928C-EC13-145747A55C78}"/>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6" name="Footer Placeholder 5">
            <a:extLst>
              <a:ext uri="{FF2B5EF4-FFF2-40B4-BE49-F238E27FC236}">
                <a16:creationId xmlns:a16="http://schemas.microsoft.com/office/drawing/2014/main" id="{F6D60959-76E7-CD27-2160-59151EF7B1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3134F0-8661-1697-6533-24AC4D5C5969}"/>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3323557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C9FD6-EC42-A255-B1BE-129F0F3FD25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827B2AB-79D0-87B1-C393-BB499009A57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F729410-64ED-5DAE-7B58-91086EFA0923}"/>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5" name="Footer Placeholder 4">
            <a:extLst>
              <a:ext uri="{FF2B5EF4-FFF2-40B4-BE49-F238E27FC236}">
                <a16:creationId xmlns:a16="http://schemas.microsoft.com/office/drawing/2014/main" id="{375CF6DB-D4B6-0F18-6C80-8F75838063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4CD4DA-3FB4-E341-09D9-BE51F7881982}"/>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891317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F9194F-ED7E-8BEE-E905-E56BB067157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5E0B1EB-AD61-1949-CEA7-DDA8F975347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0C807B7-4E6E-783E-34E5-35EAECDF3475}"/>
              </a:ext>
            </a:extLst>
          </p:cNvPr>
          <p:cNvSpPr>
            <a:spLocks noGrp="1"/>
          </p:cNvSpPr>
          <p:nvPr>
            <p:ph type="dt" sz="half" idx="10"/>
          </p:nvPr>
        </p:nvSpPr>
        <p:spPr/>
        <p:txBody>
          <a:bodyPr/>
          <a:lstStyle/>
          <a:p>
            <a:fld id="{CB2541F1-57FC-442A-90D3-A0AAD95B28B8}" type="datetimeFigureOut">
              <a:rPr lang="en-GB" smtClean="0"/>
              <a:t>11/01/2025</a:t>
            </a:fld>
            <a:endParaRPr lang="en-GB"/>
          </a:p>
        </p:txBody>
      </p:sp>
      <p:sp>
        <p:nvSpPr>
          <p:cNvPr id="5" name="Footer Placeholder 4">
            <a:extLst>
              <a:ext uri="{FF2B5EF4-FFF2-40B4-BE49-F238E27FC236}">
                <a16:creationId xmlns:a16="http://schemas.microsoft.com/office/drawing/2014/main" id="{2B8D421F-2933-F5EC-93E4-DFE76246F7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1EA22F-B327-C990-1C8B-C7680E0CB64D}"/>
              </a:ext>
            </a:extLst>
          </p:cNvPr>
          <p:cNvSpPr>
            <a:spLocks noGrp="1"/>
          </p:cNvSpPr>
          <p:nvPr>
            <p:ph type="sldNum" sz="quarter" idx="12"/>
          </p:nvPr>
        </p:nvSpPr>
        <p:spPr/>
        <p:txBody>
          <a:bodyPr/>
          <a:lstStyle/>
          <a:p>
            <a:fld id="{4E92B0EA-572F-49DF-B06C-D22832B2B9E2}" type="slidenum">
              <a:rPr lang="en-GB" smtClean="0"/>
              <a:t>‹#›</a:t>
            </a:fld>
            <a:endParaRPr lang="en-GB"/>
          </a:p>
        </p:txBody>
      </p:sp>
    </p:spTree>
    <p:extLst>
      <p:ext uri="{BB962C8B-B14F-4D97-AF65-F5344CB8AC3E}">
        <p14:creationId xmlns:p14="http://schemas.microsoft.com/office/powerpoint/2010/main" val="159015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FAADE8-49FE-5550-E86D-427D1B2114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67243B3-634C-6778-F483-9D08ED8647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E9E2A29-1079-1776-A3B0-5C2C131C8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2541F1-57FC-442A-90D3-A0AAD95B28B8}" type="datetimeFigureOut">
              <a:rPr lang="en-GB" smtClean="0"/>
              <a:t>11/01/2025</a:t>
            </a:fld>
            <a:endParaRPr lang="en-GB"/>
          </a:p>
        </p:txBody>
      </p:sp>
      <p:sp>
        <p:nvSpPr>
          <p:cNvPr id="5" name="Footer Placeholder 4">
            <a:extLst>
              <a:ext uri="{FF2B5EF4-FFF2-40B4-BE49-F238E27FC236}">
                <a16:creationId xmlns:a16="http://schemas.microsoft.com/office/drawing/2014/main" id="{D0EFB255-0265-4378-87BC-58BB75196B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F76A7BB-DE0E-66DF-7916-35D15B4272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92B0EA-572F-49DF-B06C-D22832B2B9E2}" type="slidenum">
              <a:rPr lang="en-GB" smtClean="0"/>
              <a:t>‹#›</a:t>
            </a:fld>
            <a:endParaRPr lang="en-GB"/>
          </a:p>
        </p:txBody>
      </p:sp>
    </p:spTree>
    <p:extLst>
      <p:ext uri="{BB962C8B-B14F-4D97-AF65-F5344CB8AC3E}">
        <p14:creationId xmlns:p14="http://schemas.microsoft.com/office/powerpoint/2010/main" val="3393838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18" Type="http://schemas.openxmlformats.org/officeDocument/2006/relationships/image" Target="../media/image22.png"/><Relationship Id="rId3" Type="http://schemas.openxmlformats.org/officeDocument/2006/relationships/image" Target="../media/image8.jpg"/><Relationship Id="rId21" Type="http://schemas.openxmlformats.org/officeDocument/2006/relationships/diagramQuickStyle" Target="../diagrams/quickStyle1.xml"/><Relationship Id="rId7" Type="http://schemas.openxmlformats.org/officeDocument/2006/relationships/image" Target="../media/image11.jpeg"/><Relationship Id="rId12" Type="http://schemas.openxmlformats.org/officeDocument/2006/relationships/image" Target="../media/image16.png"/><Relationship Id="rId17" Type="http://schemas.openxmlformats.org/officeDocument/2006/relationships/image" Target="../media/image21.jpeg"/><Relationship Id="rId2" Type="http://schemas.openxmlformats.org/officeDocument/2006/relationships/notesSlide" Target="../notesSlides/notesSlide3.xml"/><Relationship Id="rId16" Type="http://schemas.openxmlformats.org/officeDocument/2006/relationships/image" Target="../media/image20.jpeg"/><Relationship Id="rId20" Type="http://schemas.openxmlformats.org/officeDocument/2006/relationships/diagramLayout" Target="../diagrams/layout1.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6.png"/><Relationship Id="rId15" Type="http://schemas.openxmlformats.org/officeDocument/2006/relationships/image" Target="../media/image19.jpeg"/><Relationship Id="rId23" Type="http://schemas.microsoft.com/office/2007/relationships/diagramDrawing" Target="../diagrams/drawing1.xml"/><Relationship Id="rId10" Type="http://schemas.openxmlformats.org/officeDocument/2006/relationships/image" Target="../media/image14.jpeg"/><Relationship Id="rId19" Type="http://schemas.openxmlformats.org/officeDocument/2006/relationships/diagramData" Target="../diagrams/data1.xml"/><Relationship Id="rId4" Type="http://schemas.openxmlformats.org/officeDocument/2006/relationships/image" Target="../media/image9.jpeg"/><Relationship Id="rId9" Type="http://schemas.openxmlformats.org/officeDocument/2006/relationships/image" Target="../media/image13.jpeg"/><Relationship Id="rId14" Type="http://schemas.openxmlformats.org/officeDocument/2006/relationships/image" Target="../media/image18.jpeg"/><Relationship Id="rId22"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3" Type="http://schemas.openxmlformats.org/officeDocument/2006/relationships/hyperlink" Target="https://www.bbc.co.uk/teach/live-lessons/articles/zpmjtcw"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www.britishscienceweek.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1.png"/><Relationship Id="rId7" Type="http://schemas.openxmlformats.org/officeDocument/2006/relationships/hyperlink" Target="https://www.flickr.com/photos/danielmennerich/4827406032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hyperlink" Target="https://www.wwt.org.uk/discover-wetlands/wetlands/peat-bogs/" TargetMode="External"/><Relationship Id="rId5" Type="http://schemas.openxmlformats.org/officeDocument/2006/relationships/hyperlink" Target="https://www.nature.com/articles/s41467-020-19410-8" TargetMode="External"/><Relationship Id="rId10" Type="http://schemas.openxmlformats.org/officeDocument/2006/relationships/hyperlink" Target="https://stateofnature.org.uk/" TargetMode="External"/><Relationship Id="rId4" Type="http://schemas.openxmlformats.org/officeDocument/2006/relationships/image" Target="../media/image6.png"/><Relationship Id="rId9" Type="http://schemas.openxmlformats.org/officeDocument/2006/relationships/hyperlink" Target="http://www.public-domain-image.com/free-images/flora-plants/sphagnum-moss-green-background"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outdoorhaber.com/cevre/15-milyon-ton-mikroplastik-deniz-tabanini-kirletiyor" TargetMode="External"/><Relationship Id="rId3" Type="http://schemas.openxmlformats.org/officeDocument/2006/relationships/hyperlink" Target="https://www.sciencedirect.com/science/article/pii/S0304389423003527" TargetMode="External"/><Relationship Id="rId7" Type="http://schemas.openxmlformats.org/officeDocument/2006/relationships/image" Target="../media/image34.jpeg"/><Relationship Id="rId12" Type="http://schemas.openxmlformats.org/officeDocument/2006/relationships/image" Target="../media/image35.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hyperlink" Target="https://www.sciencedirect.com/science/article/pii/S0025326X24000481" TargetMode="External"/><Relationship Id="rId5" Type="http://schemas.openxmlformats.org/officeDocument/2006/relationships/image" Target="../media/image6.png"/><Relationship Id="rId10" Type="http://schemas.openxmlformats.org/officeDocument/2006/relationships/hyperlink" Target="https://doi.org/10.1038/s43247-024-01318-6" TargetMode="External"/><Relationship Id="rId4" Type="http://schemas.openxmlformats.org/officeDocument/2006/relationships/hyperlink" Target="https://www.sciencedirect.com/science/article/pii/S0269749124000228" TargetMode="External"/><Relationship Id="rId9" Type="http://schemas.openxmlformats.org/officeDocument/2006/relationships/hyperlink" Target="https://link.springer.com/article/10.1007/s11356-021-18121-x"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png"/><Relationship Id="rId7" Type="http://schemas.openxmlformats.org/officeDocument/2006/relationships/hyperlink" Target="https://www.sciencedirect.com/science/article/pii/S221471441830015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researchgate.net/publication/341091365" TargetMode="External"/><Relationship Id="rId5" Type="http://schemas.openxmlformats.org/officeDocument/2006/relationships/hyperlink" Target="https://doi.org/10.1093/zoolinnean/zlad157" TargetMode="External"/><Relationship Id="rId10" Type="http://schemas.openxmlformats.org/officeDocument/2006/relationships/hyperlink" Target="http://frictionfire.deviantart.com/art/london-city-fox-100844888" TargetMode="External"/><Relationship Id="rId4" Type="http://schemas.openxmlformats.org/officeDocument/2006/relationships/image" Target="../media/image6.png"/><Relationship Id="rId9" Type="http://schemas.openxmlformats.org/officeDocument/2006/relationships/image" Target="../media/image37.jpeg"/></Relationships>
</file>

<file path=ppt/slides/_rels/slide10.xml.rels><?xml version="1.0" encoding="UTF-8" standalone="yes"?>
<Relationships xmlns="http://schemas.openxmlformats.org/package/2006/relationships"><Relationship Id="rId8" Type="http://schemas.openxmlformats.org/officeDocument/2006/relationships/hyperlink" Target="http://www.mosssafari.com/" TargetMode="External"/><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40.png"/><Relationship Id="rId4" Type="http://schemas.openxmlformats.org/officeDocument/2006/relationships/image" Target="../media/image2.png"/><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1.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hyperlink" Target="http://www.mosssafari.com/" TargetMode="External"/><Relationship Id="rId5" Type="http://schemas.openxmlformats.org/officeDocument/2006/relationships/diagramLayout" Target="../diagrams/layout2.xml"/><Relationship Id="rId10" Type="http://schemas.openxmlformats.org/officeDocument/2006/relationships/image" Target="../media/image57.png"/><Relationship Id="rId4" Type="http://schemas.openxmlformats.org/officeDocument/2006/relationships/diagramData" Target="../diagrams/data2.xml"/><Relationship Id="rId9"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hyperlink" Target="https://forms.gle/eSZfe34yRpRY3Z8B7" TargetMode="External"/><Relationship Id="rId7" Type="http://schemas.openxmlformats.org/officeDocument/2006/relationships/image" Target="../media/image60.jpe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hyperlink" Target="http://www.mosssafari.com/" TargetMode="Externa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2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67A5186C-3438-4D83-A03D-BD8A5E2D4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0ABA7601-3067-A7A7-88C9-AC4D5DB43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61426"/>
            <a:ext cx="8157613" cy="2296574"/>
          </a:xfrm>
          <a:prstGeom prst="rect">
            <a:avLst/>
          </a:prstGeom>
          <a:ln>
            <a:noFill/>
          </a:ln>
          <a:effectLst>
            <a:outerShdw blurRad="622300" dist="101600" sx="97000" sy="97000" algn="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B834BD-CC6C-3371-AA33-9D94228AC823}"/>
              </a:ext>
            </a:extLst>
          </p:cNvPr>
          <p:cNvSpPr>
            <a:spLocks noGrp="1"/>
          </p:cNvSpPr>
          <p:nvPr>
            <p:ph type="ctrTitle"/>
          </p:nvPr>
        </p:nvSpPr>
        <p:spPr>
          <a:xfrm>
            <a:off x="2977512" y="4859316"/>
            <a:ext cx="6610370" cy="1556604"/>
          </a:xfrm>
        </p:spPr>
        <p:txBody>
          <a:bodyPr anchor="ctr">
            <a:normAutofit/>
          </a:bodyPr>
          <a:lstStyle/>
          <a:p>
            <a:r>
              <a:rPr lang="en-GB" sz="3600" b="1" dirty="0"/>
              <a:t>Change and Adapt: </a:t>
            </a:r>
            <a:br>
              <a:rPr lang="en-GB" sz="3600" b="1" dirty="0"/>
            </a:br>
            <a:r>
              <a:rPr lang="en-GB" sz="3600" b="1" dirty="0"/>
              <a:t>British Science Week Special</a:t>
            </a:r>
          </a:p>
        </p:txBody>
      </p:sp>
      <p:pic>
        <p:nvPicPr>
          <p:cNvPr id="7" name="Picture 6" descr="A plant growing from moss&#10;&#10;Description automatically generated">
            <a:extLst>
              <a:ext uri="{FF2B5EF4-FFF2-40B4-BE49-F238E27FC236}">
                <a16:creationId xmlns:a16="http://schemas.microsoft.com/office/drawing/2014/main" id="{F457E1D6-4BD9-8507-D7D0-7DB974BC55B2}"/>
              </a:ext>
            </a:extLst>
          </p:cNvPr>
          <p:cNvPicPr>
            <a:picLocks noChangeAspect="1"/>
          </p:cNvPicPr>
          <p:nvPr/>
        </p:nvPicPr>
        <p:blipFill>
          <a:blip r:embed="rId3"/>
          <a:srcRect l="10826" r="4" b="4"/>
          <a:stretch/>
        </p:blipFill>
        <p:spPr>
          <a:xfrm>
            <a:off x="9142" y="10"/>
            <a:ext cx="4067572" cy="4561416"/>
          </a:xfrm>
          <a:prstGeom prst="rect">
            <a:avLst/>
          </a:prstGeom>
          <a:effectLst/>
        </p:spPr>
      </p:pic>
      <p:pic>
        <p:nvPicPr>
          <p:cNvPr id="9" name="Picture 8" descr="A dirt pile in a city&#10;&#10;Description automatically generated">
            <a:extLst>
              <a:ext uri="{FF2B5EF4-FFF2-40B4-BE49-F238E27FC236}">
                <a16:creationId xmlns:a16="http://schemas.microsoft.com/office/drawing/2014/main" id="{41BC7A61-CB2D-76AC-0CA9-276E186F33C1}"/>
              </a:ext>
            </a:extLst>
          </p:cNvPr>
          <p:cNvPicPr>
            <a:picLocks noChangeAspect="1"/>
          </p:cNvPicPr>
          <p:nvPr/>
        </p:nvPicPr>
        <p:blipFill>
          <a:blip r:embed="rId4"/>
          <a:srcRect l="3909" r="6521" b="4"/>
          <a:stretch/>
        </p:blipFill>
        <p:spPr>
          <a:xfrm>
            <a:off x="8106171" y="10"/>
            <a:ext cx="4085829" cy="4561416"/>
          </a:xfrm>
          <a:prstGeom prst="rect">
            <a:avLst/>
          </a:prstGeom>
        </p:spPr>
      </p:pic>
      <p:pic>
        <p:nvPicPr>
          <p:cNvPr id="5" name="Picture 4" descr="A fish and plastic bags in the ocean&#10;&#10;Description automatically generated">
            <a:extLst>
              <a:ext uri="{FF2B5EF4-FFF2-40B4-BE49-F238E27FC236}">
                <a16:creationId xmlns:a16="http://schemas.microsoft.com/office/drawing/2014/main" id="{BD58CAB0-E07D-B58E-4049-1DFB568D9947}"/>
              </a:ext>
            </a:extLst>
          </p:cNvPr>
          <p:cNvPicPr>
            <a:picLocks noChangeAspect="1"/>
          </p:cNvPicPr>
          <p:nvPr/>
        </p:nvPicPr>
        <p:blipFill>
          <a:blip r:embed="rId5"/>
          <a:srcRect r="11465" b="4"/>
          <a:stretch/>
        </p:blipFill>
        <p:spPr>
          <a:xfrm>
            <a:off x="4074608" y="0"/>
            <a:ext cx="4038600" cy="4561416"/>
          </a:xfrm>
          <a:prstGeom prst="rect">
            <a:avLst/>
          </a:prstGeom>
        </p:spPr>
      </p:pic>
      <p:pic>
        <p:nvPicPr>
          <p:cNvPr id="10" name="Picture 9">
            <a:extLst>
              <a:ext uri="{FF2B5EF4-FFF2-40B4-BE49-F238E27FC236}">
                <a16:creationId xmlns:a16="http://schemas.microsoft.com/office/drawing/2014/main" id="{D562AD19-0593-554A-2281-87796D3B876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52400" y="3914909"/>
            <a:ext cx="3035135" cy="2847841"/>
          </a:xfrm>
          <a:prstGeom prst="rect">
            <a:avLst/>
          </a:prstGeom>
        </p:spPr>
      </p:pic>
      <p:pic>
        <p:nvPicPr>
          <p:cNvPr id="12" name="Picture 11">
            <a:extLst>
              <a:ext uri="{FF2B5EF4-FFF2-40B4-BE49-F238E27FC236}">
                <a16:creationId xmlns:a16="http://schemas.microsoft.com/office/drawing/2014/main" id="{C7140D22-E3C1-4DE3-8A9F-A12A29A6110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240253" y="3955588"/>
            <a:ext cx="2799347" cy="2799347"/>
          </a:xfrm>
          <a:prstGeom prst="rect">
            <a:avLst/>
          </a:prstGeom>
        </p:spPr>
      </p:pic>
      <p:sp>
        <p:nvSpPr>
          <p:cNvPr id="13" name="TextBox 12">
            <a:extLst>
              <a:ext uri="{FF2B5EF4-FFF2-40B4-BE49-F238E27FC236}">
                <a16:creationId xmlns:a16="http://schemas.microsoft.com/office/drawing/2014/main" id="{850C0CD1-80D5-C4D6-B54E-C55CC4ED1AC1}"/>
              </a:ext>
            </a:extLst>
          </p:cNvPr>
          <p:cNvSpPr txBox="1"/>
          <p:nvPr/>
        </p:nvSpPr>
        <p:spPr>
          <a:xfrm>
            <a:off x="9587882" y="6424196"/>
            <a:ext cx="2109537" cy="338554"/>
          </a:xfrm>
          <a:prstGeom prst="rect">
            <a:avLst/>
          </a:prstGeom>
          <a:noFill/>
        </p:spPr>
        <p:txBody>
          <a:bodyPr wrap="square" rtlCol="0">
            <a:spAutoFit/>
          </a:bodyPr>
          <a:lstStyle/>
          <a:p>
            <a:r>
              <a:rPr lang="en-GB" sz="1600" dirty="0"/>
              <a:t>www.mosssafari.com</a:t>
            </a:r>
          </a:p>
        </p:txBody>
      </p:sp>
      <p:sp>
        <p:nvSpPr>
          <p:cNvPr id="3" name="TextBox 2">
            <a:extLst>
              <a:ext uri="{FF2B5EF4-FFF2-40B4-BE49-F238E27FC236}">
                <a16:creationId xmlns:a16="http://schemas.microsoft.com/office/drawing/2014/main" id="{AEF787C1-3DF9-9102-3624-E717FD2DF807}"/>
              </a:ext>
            </a:extLst>
          </p:cNvPr>
          <p:cNvSpPr txBox="1"/>
          <p:nvPr/>
        </p:nvSpPr>
        <p:spPr>
          <a:xfrm>
            <a:off x="4783850" y="4226319"/>
            <a:ext cx="2615184" cy="307777"/>
          </a:xfrm>
          <a:prstGeom prst="rect">
            <a:avLst/>
          </a:prstGeom>
          <a:noFill/>
        </p:spPr>
        <p:txBody>
          <a:bodyPr wrap="square" rtlCol="0">
            <a:spAutoFit/>
          </a:bodyPr>
          <a:lstStyle/>
          <a:p>
            <a:pPr algn="ctr"/>
            <a:r>
              <a:rPr lang="en-GB" sz="1400" dirty="0">
                <a:solidFill>
                  <a:schemeClr val="bg1"/>
                </a:solidFill>
              </a:rPr>
              <a:t>Images generated by AI</a:t>
            </a:r>
          </a:p>
        </p:txBody>
      </p:sp>
    </p:spTree>
    <p:extLst>
      <p:ext uri="{BB962C8B-B14F-4D97-AF65-F5344CB8AC3E}">
        <p14:creationId xmlns:p14="http://schemas.microsoft.com/office/powerpoint/2010/main" val="2247263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B29296-B935-DA80-82E6-A6F44FDEEE03}"/>
              </a:ext>
            </a:extLst>
          </p:cNvPr>
          <p:cNvSpPr>
            <a:spLocks noGrp="1"/>
          </p:cNvSpPr>
          <p:nvPr>
            <p:ph idx="1"/>
          </p:nvPr>
        </p:nvSpPr>
        <p:spPr>
          <a:xfrm>
            <a:off x="789234" y="2285998"/>
            <a:ext cx="5474406" cy="3858770"/>
          </a:xfrm>
          <a:solidFill>
            <a:srgbClr val="CFEA7F"/>
          </a:solidFill>
        </p:spPr>
        <p:txBody>
          <a:bodyPr anchor="ctr">
            <a:normAutofit/>
          </a:bodyPr>
          <a:lstStyle/>
          <a:p>
            <a:r>
              <a:rPr lang="en-GB" sz="2000" b="1" dirty="0"/>
              <a:t>What is Moss Safari?</a:t>
            </a:r>
          </a:p>
          <a:p>
            <a:r>
              <a:rPr lang="en-GB" sz="2000" b="1" dirty="0"/>
              <a:t>British Science Week 2025</a:t>
            </a:r>
          </a:p>
          <a:p>
            <a:r>
              <a:rPr lang="en-GB" sz="2000" b="1" dirty="0"/>
              <a:t>Change and Adapt 1</a:t>
            </a:r>
          </a:p>
          <a:p>
            <a:pPr lvl="1"/>
            <a:r>
              <a:rPr lang="en-GB" sz="1600" b="1" dirty="0"/>
              <a:t>Moss and Climate Change</a:t>
            </a:r>
          </a:p>
          <a:p>
            <a:r>
              <a:rPr lang="en-GB" sz="2000" b="1" dirty="0"/>
              <a:t>Change and Adapt 2</a:t>
            </a:r>
          </a:p>
          <a:p>
            <a:pPr lvl="1"/>
            <a:r>
              <a:rPr lang="en-GB" sz="1600" b="1" dirty="0"/>
              <a:t>Rotifers and microplastics</a:t>
            </a:r>
          </a:p>
          <a:p>
            <a:r>
              <a:rPr lang="en-GB" sz="2000" b="1" dirty="0"/>
              <a:t>Change and Adapt 3</a:t>
            </a:r>
          </a:p>
          <a:p>
            <a:pPr lvl="1"/>
            <a:r>
              <a:rPr lang="en-GB" sz="1600" b="1" dirty="0"/>
              <a:t>Urbanisation of tardigrades</a:t>
            </a:r>
          </a:p>
          <a:p>
            <a:r>
              <a:rPr lang="en-GB" sz="2000" b="1" dirty="0"/>
              <a:t>Resources</a:t>
            </a:r>
          </a:p>
          <a:p>
            <a:r>
              <a:rPr lang="en-GB" sz="2000" b="1" dirty="0"/>
              <a:t>Next Steps</a:t>
            </a:r>
          </a:p>
        </p:txBody>
      </p:sp>
      <p:pic>
        <p:nvPicPr>
          <p:cNvPr id="4" name="Picture 3">
            <a:extLst>
              <a:ext uri="{FF2B5EF4-FFF2-40B4-BE49-F238E27FC236}">
                <a16:creationId xmlns:a16="http://schemas.microsoft.com/office/drawing/2014/main" id="{048210E1-CFC1-ADC5-EAFA-89FEE03DBE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7194" y="504063"/>
            <a:ext cx="1428509" cy="1340358"/>
          </a:xfrm>
          <a:prstGeom prst="rect">
            <a:avLst/>
          </a:prstGeom>
        </p:spPr>
      </p:pic>
      <p:pic>
        <p:nvPicPr>
          <p:cNvPr id="6" name="Picture 5">
            <a:extLst>
              <a:ext uri="{FF2B5EF4-FFF2-40B4-BE49-F238E27FC236}">
                <a16:creationId xmlns:a16="http://schemas.microsoft.com/office/drawing/2014/main" id="{F8CF44C3-1566-E4F1-351F-166DCC1ECF31}"/>
              </a:ext>
            </a:extLst>
          </p:cNvPr>
          <p:cNvPicPr>
            <a:picLocks noChangeAspect="1"/>
          </p:cNvPicPr>
          <p:nvPr/>
        </p:nvPicPr>
        <p:blipFill>
          <a:blip r:embed="rId4"/>
          <a:stretch>
            <a:fillRect/>
          </a:stretch>
        </p:blipFill>
        <p:spPr>
          <a:xfrm>
            <a:off x="6578877" y="472820"/>
            <a:ext cx="5195929" cy="5227168"/>
          </a:xfrm>
          <a:prstGeom prst="rect">
            <a:avLst/>
          </a:prstGeom>
        </p:spPr>
      </p:pic>
      <p:sp>
        <p:nvSpPr>
          <p:cNvPr id="2" name="Title 1">
            <a:extLst>
              <a:ext uri="{FF2B5EF4-FFF2-40B4-BE49-F238E27FC236}">
                <a16:creationId xmlns:a16="http://schemas.microsoft.com/office/drawing/2014/main" id="{D7200D8D-FEF9-ABF9-B7B0-BB1E71711C46}"/>
              </a:ext>
            </a:extLst>
          </p:cNvPr>
          <p:cNvSpPr>
            <a:spLocks noGrp="1"/>
          </p:cNvSpPr>
          <p:nvPr>
            <p:ph type="title"/>
          </p:nvPr>
        </p:nvSpPr>
        <p:spPr>
          <a:xfrm>
            <a:off x="1845703" y="472820"/>
            <a:ext cx="5553718" cy="1340358"/>
          </a:xfrm>
        </p:spPr>
        <p:txBody>
          <a:bodyPr anchor="ctr">
            <a:normAutofit/>
          </a:bodyPr>
          <a:lstStyle/>
          <a:p>
            <a:r>
              <a:rPr lang="en-GB" sz="4000" dirty="0"/>
              <a:t>Welcome to Moss </a:t>
            </a:r>
            <a:r>
              <a:rPr lang="en-GB" sz="4000"/>
              <a:t>Safari ASE 2025</a:t>
            </a:r>
            <a:endParaRPr lang="en-GB" sz="4000" dirty="0"/>
          </a:p>
        </p:txBody>
      </p:sp>
      <p:sp>
        <p:nvSpPr>
          <p:cNvPr id="5" name="TextBox 4">
            <a:extLst>
              <a:ext uri="{FF2B5EF4-FFF2-40B4-BE49-F238E27FC236}">
                <a16:creationId xmlns:a16="http://schemas.microsoft.com/office/drawing/2014/main" id="{073EA14F-0842-F9ED-FAA2-7AFD1439562F}"/>
              </a:ext>
            </a:extLst>
          </p:cNvPr>
          <p:cNvSpPr txBox="1"/>
          <p:nvPr/>
        </p:nvSpPr>
        <p:spPr>
          <a:xfrm>
            <a:off x="7169435" y="5775436"/>
            <a:ext cx="4116768" cy="369332"/>
          </a:xfrm>
          <a:prstGeom prst="rect">
            <a:avLst/>
          </a:prstGeom>
          <a:noFill/>
        </p:spPr>
        <p:txBody>
          <a:bodyPr wrap="none" rtlCol="0">
            <a:spAutoFit/>
          </a:bodyPr>
          <a:lstStyle/>
          <a:p>
            <a:r>
              <a:rPr lang="en-GB" dirty="0"/>
              <a:t>Dr Andy Chandler-Grevatt, aka Dr Moss</a:t>
            </a:r>
          </a:p>
        </p:txBody>
      </p:sp>
    </p:spTree>
    <p:extLst>
      <p:ext uri="{BB962C8B-B14F-4D97-AF65-F5344CB8AC3E}">
        <p14:creationId xmlns:p14="http://schemas.microsoft.com/office/powerpoint/2010/main" val="3113288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FC9CA"/>
        </a:solidFill>
        <a:effectLst/>
      </p:bgPr>
    </p:bg>
    <p:spTree>
      <p:nvGrpSpPr>
        <p:cNvPr id="1" name=""/>
        <p:cNvGrpSpPr/>
        <p:nvPr/>
      </p:nvGrpSpPr>
      <p:grpSpPr>
        <a:xfrm>
          <a:off x="0" y="0"/>
          <a:ext cx="0" cy="0"/>
          <a:chOff x="0" y="0"/>
          <a:chExt cx="0" cy="0"/>
        </a:xfrm>
      </p:grpSpPr>
      <p:pic>
        <p:nvPicPr>
          <p:cNvPr id="5" name="Picture 4" descr="Close-up of green moss">
            <a:extLst>
              <a:ext uri="{FF2B5EF4-FFF2-40B4-BE49-F238E27FC236}">
                <a16:creationId xmlns:a16="http://schemas.microsoft.com/office/drawing/2014/main" id="{9101CD9C-52A4-2F98-205B-B352AC545E9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8854446"/>
          </a:xfrm>
          <a:prstGeom prst="rect">
            <a:avLst/>
          </a:prstGeom>
        </p:spPr>
      </p:pic>
      <p:pic>
        <p:nvPicPr>
          <p:cNvPr id="46" name="Picture 2">
            <a:extLst>
              <a:ext uri="{FF2B5EF4-FFF2-40B4-BE49-F238E27FC236}">
                <a16:creationId xmlns:a16="http://schemas.microsoft.com/office/drawing/2014/main" id="{E4EDBC64-A72A-D203-8D58-6FA0799F269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61719" y="4605966"/>
            <a:ext cx="1870601" cy="1870601"/>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514E4F38-496E-C62F-285E-E6AC76D4C35D}"/>
              </a:ext>
            </a:extLst>
          </p:cNvPr>
          <p:cNvSpPr/>
          <p:nvPr/>
        </p:nvSpPr>
        <p:spPr>
          <a:xfrm>
            <a:off x="157208" y="1621581"/>
            <a:ext cx="4434343" cy="28850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8E5DF579-7C11-70B6-5E3A-AEBD87DE04C9}"/>
              </a:ext>
            </a:extLst>
          </p:cNvPr>
          <p:cNvSpPr/>
          <p:nvPr/>
        </p:nvSpPr>
        <p:spPr>
          <a:xfrm>
            <a:off x="7434471" y="1638454"/>
            <a:ext cx="4600322" cy="2837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C31F712-A3C6-460F-4B79-23D3B5B73342}"/>
              </a:ext>
            </a:extLst>
          </p:cNvPr>
          <p:cNvSpPr>
            <a:spLocks noGrp="1"/>
          </p:cNvSpPr>
          <p:nvPr>
            <p:ph type="title"/>
          </p:nvPr>
        </p:nvSpPr>
        <p:spPr>
          <a:xfrm>
            <a:off x="1665229" y="217202"/>
            <a:ext cx="10290049" cy="1325563"/>
          </a:xfrm>
          <a:solidFill>
            <a:srgbClr val="527E2A"/>
          </a:solidFill>
        </p:spPr>
        <p:txBody>
          <a:bodyPr/>
          <a:lstStyle/>
          <a:p>
            <a:r>
              <a:rPr lang="en-GB" dirty="0">
                <a:solidFill>
                  <a:srgbClr val="FFCE12"/>
                </a:solidFill>
              </a:rPr>
              <a:t>What is Moss Safari?</a:t>
            </a:r>
          </a:p>
        </p:txBody>
      </p:sp>
      <p:pic>
        <p:nvPicPr>
          <p:cNvPr id="4" name="Picture 3">
            <a:extLst>
              <a:ext uri="{FF2B5EF4-FFF2-40B4-BE49-F238E27FC236}">
                <a16:creationId xmlns:a16="http://schemas.microsoft.com/office/drawing/2014/main" id="{2D7D1AB7-FC40-C392-32AE-68411C77B0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6721" y="192374"/>
            <a:ext cx="1428509" cy="1340358"/>
          </a:xfrm>
          <a:prstGeom prst="rect">
            <a:avLst/>
          </a:prstGeom>
        </p:spPr>
      </p:pic>
      <p:sp>
        <p:nvSpPr>
          <p:cNvPr id="7" name="Content Placeholder 2">
            <a:extLst>
              <a:ext uri="{FF2B5EF4-FFF2-40B4-BE49-F238E27FC236}">
                <a16:creationId xmlns:a16="http://schemas.microsoft.com/office/drawing/2014/main" id="{6076631D-E039-BD98-D3AF-C14F9160A215}"/>
              </a:ext>
            </a:extLst>
          </p:cNvPr>
          <p:cNvSpPr>
            <a:spLocks noGrp="1"/>
          </p:cNvSpPr>
          <p:nvPr>
            <p:ph idx="1"/>
          </p:nvPr>
        </p:nvSpPr>
        <p:spPr>
          <a:xfrm>
            <a:off x="6880914" y="1043307"/>
            <a:ext cx="4779264" cy="332595"/>
          </a:xfrm>
        </p:spPr>
        <p:txBody>
          <a:bodyPr>
            <a:normAutofit lnSpcReduction="10000"/>
          </a:bodyPr>
          <a:lstStyle/>
          <a:p>
            <a:pPr marL="0" indent="0" algn="ctr">
              <a:buNone/>
            </a:pPr>
            <a:r>
              <a:rPr lang="en-GB" sz="1800" i="1" dirty="0">
                <a:solidFill>
                  <a:srgbClr val="FFCE12"/>
                </a:solidFill>
              </a:rPr>
              <a:t>“I’ll never look at moss in the same way again”</a:t>
            </a:r>
          </a:p>
        </p:txBody>
      </p:sp>
      <p:grpSp>
        <p:nvGrpSpPr>
          <p:cNvPr id="19" name="Group 18">
            <a:extLst>
              <a:ext uri="{FF2B5EF4-FFF2-40B4-BE49-F238E27FC236}">
                <a16:creationId xmlns:a16="http://schemas.microsoft.com/office/drawing/2014/main" id="{0F14CBA6-CBCD-B626-D4BA-9210F2B6A631}"/>
              </a:ext>
            </a:extLst>
          </p:cNvPr>
          <p:cNvGrpSpPr/>
          <p:nvPr/>
        </p:nvGrpSpPr>
        <p:grpSpPr>
          <a:xfrm>
            <a:off x="157208" y="1611548"/>
            <a:ext cx="4454385" cy="2895068"/>
            <a:chOff x="202382" y="1744104"/>
            <a:chExt cx="4454385" cy="2895068"/>
          </a:xfrm>
        </p:grpSpPr>
        <p:grpSp>
          <p:nvGrpSpPr>
            <p:cNvPr id="16" name="Group 15">
              <a:extLst>
                <a:ext uri="{FF2B5EF4-FFF2-40B4-BE49-F238E27FC236}">
                  <a16:creationId xmlns:a16="http://schemas.microsoft.com/office/drawing/2014/main" id="{3EBA39C2-1058-A4D5-F31B-63C134E21DF6}"/>
                </a:ext>
              </a:extLst>
            </p:cNvPr>
            <p:cNvGrpSpPr/>
            <p:nvPr/>
          </p:nvGrpSpPr>
          <p:grpSpPr>
            <a:xfrm>
              <a:off x="202382" y="1744104"/>
              <a:ext cx="4454385" cy="2895068"/>
              <a:chOff x="202382" y="1744104"/>
              <a:chExt cx="4454385" cy="2895068"/>
            </a:xfrm>
          </p:grpSpPr>
          <p:grpSp>
            <p:nvGrpSpPr>
              <p:cNvPr id="12" name="Group 11">
                <a:extLst>
                  <a:ext uri="{FF2B5EF4-FFF2-40B4-BE49-F238E27FC236}">
                    <a16:creationId xmlns:a16="http://schemas.microsoft.com/office/drawing/2014/main" id="{D0D254F8-8F77-93E1-F704-2142894A40E5}"/>
                  </a:ext>
                </a:extLst>
              </p:cNvPr>
              <p:cNvGrpSpPr/>
              <p:nvPr/>
            </p:nvGrpSpPr>
            <p:grpSpPr>
              <a:xfrm>
                <a:off x="236721" y="1973866"/>
                <a:ext cx="4420046" cy="2407104"/>
                <a:chOff x="236721" y="1885716"/>
                <a:chExt cx="4420046" cy="2407104"/>
              </a:xfrm>
            </p:grpSpPr>
            <p:pic>
              <p:nvPicPr>
                <p:cNvPr id="9" name="Picture 8">
                  <a:extLst>
                    <a:ext uri="{FF2B5EF4-FFF2-40B4-BE49-F238E27FC236}">
                      <a16:creationId xmlns:a16="http://schemas.microsoft.com/office/drawing/2014/main" id="{C68C64BB-F62A-CE0A-D676-2C86F459C04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16543" y="1895747"/>
                  <a:ext cx="2740224" cy="2397073"/>
                </a:xfrm>
                <a:prstGeom prst="rect">
                  <a:avLst/>
                </a:prstGeom>
              </p:spPr>
            </p:pic>
            <p:pic>
              <p:nvPicPr>
                <p:cNvPr id="10" name="Picture 9" descr="A person holding a small plant&#10;&#10;Description automatically generated">
                  <a:extLst>
                    <a:ext uri="{FF2B5EF4-FFF2-40B4-BE49-F238E27FC236}">
                      <a16:creationId xmlns:a16="http://schemas.microsoft.com/office/drawing/2014/main" id="{D97282A8-F485-01CD-5FA6-1940F0BA02F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125921" y="1996516"/>
                  <a:ext cx="2207242" cy="1985641"/>
                </a:xfrm>
                <a:prstGeom prst="rect">
                  <a:avLst/>
                </a:prstGeom>
              </p:spPr>
            </p:pic>
            <p:pic>
              <p:nvPicPr>
                <p:cNvPr id="11" name="Picture 10" descr="A close-up of a glass slide&#10;&#10;Description automatically generated">
                  <a:extLst>
                    <a:ext uri="{FF2B5EF4-FFF2-40B4-BE49-F238E27FC236}">
                      <a16:creationId xmlns:a16="http://schemas.microsoft.com/office/drawing/2014/main" id="{EACE2F74-C462-F428-E471-C1D9C3DA0DC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0800000">
                  <a:off x="236721" y="2990394"/>
                  <a:ext cx="1981913" cy="1265473"/>
                </a:xfrm>
                <a:prstGeom prst="rect">
                  <a:avLst/>
                </a:prstGeom>
              </p:spPr>
            </p:pic>
          </p:grpSp>
          <p:sp>
            <p:nvSpPr>
              <p:cNvPr id="14" name="TextBox 13">
                <a:extLst>
                  <a:ext uri="{FF2B5EF4-FFF2-40B4-BE49-F238E27FC236}">
                    <a16:creationId xmlns:a16="http://schemas.microsoft.com/office/drawing/2014/main" id="{3297872F-3B78-529C-B4EC-AC55B9DB98A0}"/>
                  </a:ext>
                </a:extLst>
              </p:cNvPr>
              <p:cNvSpPr txBox="1"/>
              <p:nvPr/>
            </p:nvSpPr>
            <p:spPr>
              <a:xfrm>
                <a:off x="202382" y="1744104"/>
                <a:ext cx="4066842" cy="307777"/>
              </a:xfrm>
              <a:prstGeom prst="rect">
                <a:avLst/>
              </a:prstGeom>
              <a:solidFill>
                <a:schemeClr val="bg1"/>
              </a:solidFill>
            </p:spPr>
            <p:txBody>
              <a:bodyPr wrap="square">
                <a:spAutoFit/>
              </a:bodyPr>
              <a:lstStyle/>
              <a:p>
                <a:pPr marL="0" indent="0" algn="ctr">
                  <a:buNone/>
                </a:pPr>
                <a:r>
                  <a:rPr lang="en-GB" sz="1400" b="1" i="1" dirty="0">
                    <a:solidFill>
                      <a:srgbClr val="527E2A"/>
                    </a:solidFill>
                  </a:rPr>
                  <a:t>“The simplest thing to do with a microscope”</a:t>
                </a:r>
              </a:p>
            </p:txBody>
          </p:sp>
          <p:sp>
            <p:nvSpPr>
              <p:cNvPr id="15" name="TextBox 14">
                <a:extLst>
                  <a:ext uri="{FF2B5EF4-FFF2-40B4-BE49-F238E27FC236}">
                    <a16:creationId xmlns:a16="http://schemas.microsoft.com/office/drawing/2014/main" id="{00EC2274-827A-07FE-D288-188EB9476B1F}"/>
                  </a:ext>
                </a:extLst>
              </p:cNvPr>
              <p:cNvSpPr txBox="1"/>
              <p:nvPr/>
            </p:nvSpPr>
            <p:spPr>
              <a:xfrm>
                <a:off x="232992" y="4331395"/>
                <a:ext cx="4036232" cy="307777"/>
              </a:xfrm>
              <a:prstGeom prst="rect">
                <a:avLst/>
              </a:prstGeom>
              <a:solidFill>
                <a:schemeClr val="bg1"/>
              </a:solidFill>
            </p:spPr>
            <p:txBody>
              <a:bodyPr wrap="square">
                <a:spAutoFit/>
              </a:bodyPr>
              <a:lstStyle/>
              <a:p>
                <a:pPr marL="0" indent="0" algn="ctr">
                  <a:buNone/>
                </a:pPr>
                <a:r>
                  <a:rPr lang="en-GB" sz="1400" i="1" dirty="0">
                    <a:solidFill>
                      <a:srgbClr val="527E2A"/>
                    </a:solidFill>
                  </a:rPr>
                  <a:t>The Moss Squeeze: Soak </a:t>
                </a:r>
                <a:r>
                  <a:rPr lang="en-GB" sz="1400" i="1" dirty="0">
                    <a:solidFill>
                      <a:srgbClr val="527E2A"/>
                    </a:solidFill>
                    <a:sym typeface="Wingdings" panose="05000000000000000000" pitchFamily="2" charset="2"/>
                  </a:rPr>
                  <a:t> Squeeze  Observe</a:t>
                </a:r>
                <a:endParaRPr lang="en-GB" sz="1400" i="1" dirty="0">
                  <a:solidFill>
                    <a:srgbClr val="527E2A"/>
                  </a:solidFill>
                </a:endParaRPr>
              </a:p>
            </p:txBody>
          </p:sp>
        </p:grpSp>
        <p:sp>
          <p:nvSpPr>
            <p:cNvPr id="17" name="Rectangle 16">
              <a:extLst>
                <a:ext uri="{FF2B5EF4-FFF2-40B4-BE49-F238E27FC236}">
                  <a16:creationId xmlns:a16="http://schemas.microsoft.com/office/drawing/2014/main" id="{611ED192-4CA2-2E67-1A28-5EB12E6B4D5E}"/>
                </a:ext>
              </a:extLst>
            </p:cNvPr>
            <p:cNvSpPr/>
            <p:nvPr/>
          </p:nvSpPr>
          <p:spPr>
            <a:xfrm>
              <a:off x="4140200" y="4365053"/>
              <a:ext cx="516567" cy="243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BD15C05D-6F5E-A5E0-7680-62C82ACBC9E9}"/>
                </a:ext>
              </a:extLst>
            </p:cNvPr>
            <p:cNvSpPr/>
            <p:nvPr/>
          </p:nvSpPr>
          <p:spPr>
            <a:xfrm>
              <a:off x="4140200" y="1754137"/>
              <a:ext cx="516567" cy="243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 name="Group 37">
            <a:extLst>
              <a:ext uri="{FF2B5EF4-FFF2-40B4-BE49-F238E27FC236}">
                <a16:creationId xmlns:a16="http://schemas.microsoft.com/office/drawing/2014/main" id="{D9D40D92-A7E4-4CA0-6681-8177206686BD}"/>
              </a:ext>
            </a:extLst>
          </p:cNvPr>
          <p:cNvGrpSpPr/>
          <p:nvPr/>
        </p:nvGrpSpPr>
        <p:grpSpPr>
          <a:xfrm>
            <a:off x="7742237" y="1682022"/>
            <a:ext cx="4244549" cy="1853073"/>
            <a:chOff x="7742237" y="1682022"/>
            <a:chExt cx="4244549" cy="1853073"/>
          </a:xfrm>
        </p:grpSpPr>
        <p:grpSp>
          <p:nvGrpSpPr>
            <p:cNvPr id="25" name="Group 24">
              <a:extLst>
                <a:ext uri="{FF2B5EF4-FFF2-40B4-BE49-F238E27FC236}">
                  <a16:creationId xmlns:a16="http://schemas.microsoft.com/office/drawing/2014/main" id="{2287C2FE-37D1-38C1-3FE8-7786194F3C02}"/>
                </a:ext>
              </a:extLst>
            </p:cNvPr>
            <p:cNvGrpSpPr/>
            <p:nvPr/>
          </p:nvGrpSpPr>
          <p:grpSpPr>
            <a:xfrm>
              <a:off x="8061605" y="2013023"/>
              <a:ext cx="3598573" cy="1229162"/>
              <a:chOff x="7755890" y="2492956"/>
              <a:chExt cx="3598573" cy="1229162"/>
            </a:xfrm>
          </p:grpSpPr>
          <p:pic>
            <p:nvPicPr>
              <p:cNvPr id="20" name="Google Shape;145;p6">
                <a:extLst>
                  <a:ext uri="{FF2B5EF4-FFF2-40B4-BE49-F238E27FC236}">
                    <a16:creationId xmlns:a16="http://schemas.microsoft.com/office/drawing/2014/main" id="{9AEE7FC0-E31A-43B0-BCC1-48B0E2BFEB13}"/>
                  </a:ext>
                </a:extLst>
              </p:cNvPr>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rot="21398719">
                <a:off x="8903233" y="2494353"/>
                <a:ext cx="470735" cy="1154155"/>
              </a:xfrm>
              <a:prstGeom prst="rect">
                <a:avLst/>
              </a:prstGeom>
              <a:noFill/>
              <a:ln>
                <a:noFill/>
              </a:ln>
            </p:spPr>
          </p:pic>
          <p:pic>
            <p:nvPicPr>
              <p:cNvPr id="21" name="Google Shape;146;p6">
                <a:extLst>
                  <a:ext uri="{FF2B5EF4-FFF2-40B4-BE49-F238E27FC236}">
                    <a16:creationId xmlns:a16="http://schemas.microsoft.com/office/drawing/2014/main" id="{B8600E24-4F90-6CEF-B109-3B31C5322086}"/>
                  </a:ext>
                </a:extLst>
              </p:cNvPr>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rot="305095">
                <a:off x="9506643" y="2568574"/>
                <a:ext cx="523452" cy="869950"/>
              </a:xfrm>
              <a:prstGeom prst="rect">
                <a:avLst/>
              </a:prstGeom>
              <a:noFill/>
              <a:ln>
                <a:noFill/>
              </a:ln>
            </p:spPr>
          </p:pic>
          <p:pic>
            <p:nvPicPr>
              <p:cNvPr id="22" name="Google Shape;147;p6">
                <a:extLst>
                  <a:ext uri="{FF2B5EF4-FFF2-40B4-BE49-F238E27FC236}">
                    <a16:creationId xmlns:a16="http://schemas.microsoft.com/office/drawing/2014/main" id="{CBF5843B-B4FB-4972-8C1A-80B6FD393B27}"/>
                  </a:ext>
                </a:extLst>
              </p:cNvPr>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rot="290375">
                <a:off x="7755890" y="2492956"/>
                <a:ext cx="1194590" cy="1229162"/>
              </a:xfrm>
              <a:prstGeom prst="rect">
                <a:avLst/>
              </a:prstGeom>
              <a:noFill/>
              <a:ln>
                <a:noFill/>
              </a:ln>
            </p:spPr>
          </p:pic>
          <p:pic>
            <p:nvPicPr>
              <p:cNvPr id="23" name="Google Shape;150;p6">
                <a:extLst>
                  <a:ext uri="{FF2B5EF4-FFF2-40B4-BE49-F238E27FC236}">
                    <a16:creationId xmlns:a16="http://schemas.microsoft.com/office/drawing/2014/main" id="{A37941A9-BDCA-61F7-38CA-CD5A04295655}"/>
                  </a:ext>
                </a:extLst>
              </p:cNvPr>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rot="16876204">
                <a:off x="10035600" y="2671888"/>
                <a:ext cx="920209" cy="563626"/>
              </a:xfrm>
              <a:prstGeom prst="rect">
                <a:avLst/>
              </a:prstGeom>
              <a:noFill/>
              <a:ln>
                <a:noFill/>
              </a:ln>
            </p:spPr>
          </p:pic>
          <p:pic>
            <p:nvPicPr>
              <p:cNvPr id="24" name="Google Shape;206;p24">
                <a:extLst>
                  <a:ext uri="{FF2B5EF4-FFF2-40B4-BE49-F238E27FC236}">
                    <a16:creationId xmlns:a16="http://schemas.microsoft.com/office/drawing/2014/main" id="{89F80401-272B-5D0C-ADC0-D48F5AA02C81}"/>
                  </a:ext>
                </a:extLst>
              </p:cNvPr>
              <p:cNvPicPr preferRelativeResize="0"/>
              <p:nvPr/>
            </p:nvPicPr>
            <p:blipFill>
              <a:blip r:embed="rId13" cstate="email">
                <a:alphaModFix/>
                <a:extLst>
                  <a:ext uri="{28A0092B-C50C-407E-A947-70E740481C1C}">
                    <a14:useLocalDpi xmlns:a14="http://schemas.microsoft.com/office/drawing/2010/main"/>
                  </a:ext>
                </a:extLst>
              </a:blip>
              <a:stretch>
                <a:fillRect/>
              </a:stretch>
            </p:blipFill>
            <p:spPr>
              <a:xfrm>
                <a:off x="11000898" y="2581268"/>
                <a:ext cx="353565" cy="740651"/>
              </a:xfrm>
              <a:prstGeom prst="rect">
                <a:avLst/>
              </a:prstGeom>
              <a:noFill/>
              <a:ln>
                <a:noFill/>
              </a:ln>
            </p:spPr>
          </p:pic>
        </p:grpSp>
        <p:sp>
          <p:nvSpPr>
            <p:cNvPr id="26" name="TextBox 25">
              <a:extLst>
                <a:ext uri="{FF2B5EF4-FFF2-40B4-BE49-F238E27FC236}">
                  <a16:creationId xmlns:a16="http://schemas.microsoft.com/office/drawing/2014/main" id="{10FA645E-54ED-6A36-63FD-FE0D8E6FD578}"/>
                </a:ext>
              </a:extLst>
            </p:cNvPr>
            <p:cNvSpPr txBox="1"/>
            <p:nvPr/>
          </p:nvSpPr>
          <p:spPr>
            <a:xfrm>
              <a:off x="7806166" y="1682022"/>
              <a:ext cx="4066842" cy="307777"/>
            </a:xfrm>
            <a:prstGeom prst="rect">
              <a:avLst/>
            </a:prstGeom>
            <a:solidFill>
              <a:schemeClr val="bg1"/>
            </a:solidFill>
          </p:spPr>
          <p:txBody>
            <a:bodyPr wrap="square">
              <a:spAutoFit/>
            </a:bodyPr>
            <a:lstStyle/>
            <a:p>
              <a:pPr marL="0" indent="0" algn="ctr">
                <a:buNone/>
              </a:pPr>
              <a:r>
                <a:rPr lang="en-GB" sz="1400" b="1" i="1" dirty="0">
                  <a:solidFill>
                    <a:srgbClr val="527E2A"/>
                  </a:solidFill>
                </a:rPr>
                <a:t>The search for the microscopic Big Five (x40)</a:t>
              </a:r>
            </a:p>
          </p:txBody>
        </p:sp>
        <p:sp>
          <p:nvSpPr>
            <p:cNvPr id="29" name="TextBox 28">
              <a:extLst>
                <a:ext uri="{FF2B5EF4-FFF2-40B4-BE49-F238E27FC236}">
                  <a16:creationId xmlns:a16="http://schemas.microsoft.com/office/drawing/2014/main" id="{1704BDBA-DC56-DB50-4490-4502233E1746}"/>
                </a:ext>
              </a:extLst>
            </p:cNvPr>
            <p:cNvSpPr txBox="1"/>
            <p:nvPr/>
          </p:nvSpPr>
          <p:spPr>
            <a:xfrm>
              <a:off x="7742237" y="3227318"/>
              <a:ext cx="4244549" cy="307777"/>
            </a:xfrm>
            <a:prstGeom prst="rect">
              <a:avLst/>
            </a:prstGeom>
            <a:solidFill>
              <a:schemeClr val="bg1"/>
            </a:solidFill>
          </p:spPr>
          <p:txBody>
            <a:bodyPr wrap="square">
              <a:spAutoFit/>
            </a:bodyPr>
            <a:lstStyle/>
            <a:p>
              <a:pPr marL="0" indent="0" algn="ctr">
                <a:buNone/>
              </a:pPr>
              <a:r>
                <a:rPr lang="en-GB" sz="1400" dirty="0">
                  <a:solidFill>
                    <a:srgbClr val="527E2A"/>
                  </a:solidFill>
                </a:rPr>
                <a:t>mite – nematode – rotifer – tardigrade – gastrotrich</a:t>
              </a:r>
            </a:p>
          </p:txBody>
        </p:sp>
      </p:grpSp>
      <p:sp>
        <p:nvSpPr>
          <p:cNvPr id="6" name="TextBox 5">
            <a:extLst>
              <a:ext uri="{FF2B5EF4-FFF2-40B4-BE49-F238E27FC236}">
                <a16:creationId xmlns:a16="http://schemas.microsoft.com/office/drawing/2014/main" id="{07F3B8C3-41F1-7FB7-64DF-A3BCB406E02D}"/>
              </a:ext>
            </a:extLst>
          </p:cNvPr>
          <p:cNvSpPr txBox="1"/>
          <p:nvPr/>
        </p:nvSpPr>
        <p:spPr>
          <a:xfrm>
            <a:off x="4269224" y="1567593"/>
            <a:ext cx="3375159" cy="1754326"/>
          </a:xfrm>
          <a:prstGeom prst="rect">
            <a:avLst/>
          </a:prstGeom>
          <a:solidFill>
            <a:srgbClr val="92D050"/>
          </a:solidFill>
          <a:ln>
            <a:solidFill>
              <a:srgbClr val="FFCE12"/>
            </a:solidFill>
          </a:ln>
        </p:spPr>
        <p:txBody>
          <a:bodyPr wrap="square">
            <a:spAutoFit/>
          </a:bodyPr>
          <a:lstStyle/>
          <a:p>
            <a:pPr marL="0" indent="0" algn="ctr">
              <a:buNone/>
            </a:pPr>
            <a:r>
              <a:rPr lang="en-GB" b="1" dirty="0">
                <a:latin typeface="+mj-lt"/>
              </a:rPr>
              <a:t>Aims</a:t>
            </a:r>
          </a:p>
          <a:p>
            <a:pPr algn="ctr"/>
            <a:r>
              <a:rPr lang="en-GB" b="1" dirty="0">
                <a:latin typeface="+mj-lt"/>
              </a:rPr>
              <a:t>Engagement</a:t>
            </a:r>
            <a:r>
              <a:rPr lang="en-GB" dirty="0">
                <a:latin typeface="+mj-lt"/>
              </a:rPr>
              <a:t> with nature.</a:t>
            </a:r>
          </a:p>
          <a:p>
            <a:pPr algn="ctr"/>
            <a:r>
              <a:rPr lang="en-GB" b="1" dirty="0">
                <a:latin typeface="+mj-lt"/>
              </a:rPr>
              <a:t>Promoting</a:t>
            </a:r>
            <a:r>
              <a:rPr lang="en-GB" dirty="0">
                <a:latin typeface="+mj-lt"/>
              </a:rPr>
              <a:t> microscopy and making it</a:t>
            </a:r>
            <a:r>
              <a:rPr lang="en-GB" b="1" dirty="0">
                <a:latin typeface="+mj-lt"/>
              </a:rPr>
              <a:t> accessible </a:t>
            </a:r>
            <a:r>
              <a:rPr lang="en-GB" dirty="0">
                <a:latin typeface="+mj-lt"/>
              </a:rPr>
              <a:t>to all.</a:t>
            </a:r>
          </a:p>
          <a:p>
            <a:pPr algn="ctr"/>
            <a:r>
              <a:rPr lang="en-GB" b="1" dirty="0">
                <a:latin typeface="+mj-lt"/>
              </a:rPr>
              <a:t>Inspire</a:t>
            </a:r>
            <a:r>
              <a:rPr lang="en-GB" dirty="0">
                <a:latin typeface="+mj-lt"/>
              </a:rPr>
              <a:t> everyone to do STEM hobbies and careers.</a:t>
            </a:r>
          </a:p>
        </p:txBody>
      </p:sp>
      <p:grpSp>
        <p:nvGrpSpPr>
          <p:cNvPr id="37" name="Group 36">
            <a:extLst>
              <a:ext uri="{FF2B5EF4-FFF2-40B4-BE49-F238E27FC236}">
                <a16:creationId xmlns:a16="http://schemas.microsoft.com/office/drawing/2014/main" id="{78DEFEAC-4F88-2941-4AF0-9225ADB46C34}"/>
              </a:ext>
            </a:extLst>
          </p:cNvPr>
          <p:cNvGrpSpPr/>
          <p:nvPr/>
        </p:nvGrpSpPr>
        <p:grpSpPr>
          <a:xfrm>
            <a:off x="7755904" y="3587472"/>
            <a:ext cx="4244549" cy="871696"/>
            <a:chOff x="7755904" y="3587472"/>
            <a:chExt cx="4244549" cy="871696"/>
          </a:xfrm>
        </p:grpSpPr>
        <p:sp>
          <p:nvSpPr>
            <p:cNvPr id="30" name="TextBox 29">
              <a:extLst>
                <a:ext uri="{FF2B5EF4-FFF2-40B4-BE49-F238E27FC236}">
                  <a16:creationId xmlns:a16="http://schemas.microsoft.com/office/drawing/2014/main" id="{401BBABD-73FA-3C96-5562-6E87E9A60FD9}"/>
                </a:ext>
              </a:extLst>
            </p:cNvPr>
            <p:cNvSpPr txBox="1"/>
            <p:nvPr/>
          </p:nvSpPr>
          <p:spPr>
            <a:xfrm>
              <a:off x="7755904" y="3587472"/>
              <a:ext cx="4244549" cy="307777"/>
            </a:xfrm>
            <a:prstGeom prst="rect">
              <a:avLst/>
            </a:prstGeom>
            <a:solidFill>
              <a:schemeClr val="bg1"/>
            </a:solidFill>
          </p:spPr>
          <p:txBody>
            <a:bodyPr wrap="square">
              <a:spAutoFit/>
            </a:bodyPr>
            <a:lstStyle/>
            <a:p>
              <a:pPr marL="0" indent="0" algn="ctr">
                <a:buNone/>
              </a:pPr>
              <a:r>
                <a:rPr lang="en-GB" sz="1400" b="1" dirty="0">
                  <a:solidFill>
                    <a:srgbClr val="527E2A"/>
                  </a:solidFill>
                </a:rPr>
                <a:t>Curriculum links and life stories (KS2-KS5)</a:t>
              </a:r>
            </a:p>
          </p:txBody>
        </p:sp>
        <p:sp>
          <p:nvSpPr>
            <p:cNvPr id="31" name="TextBox 30">
              <a:extLst>
                <a:ext uri="{FF2B5EF4-FFF2-40B4-BE49-F238E27FC236}">
                  <a16:creationId xmlns:a16="http://schemas.microsoft.com/office/drawing/2014/main" id="{766E9772-4995-EFC4-1202-44EE717DB391}"/>
                </a:ext>
              </a:extLst>
            </p:cNvPr>
            <p:cNvSpPr txBox="1"/>
            <p:nvPr/>
          </p:nvSpPr>
          <p:spPr>
            <a:xfrm>
              <a:off x="7930537" y="3934434"/>
              <a:ext cx="947664" cy="523220"/>
            </a:xfrm>
            <a:prstGeom prst="rect">
              <a:avLst/>
            </a:prstGeom>
            <a:solidFill>
              <a:schemeClr val="bg1"/>
            </a:solidFill>
          </p:spPr>
          <p:txBody>
            <a:bodyPr wrap="square">
              <a:spAutoFit/>
            </a:bodyPr>
            <a:lstStyle/>
            <a:p>
              <a:pPr marL="0" indent="0" algn="ctr">
                <a:buNone/>
              </a:pPr>
              <a:r>
                <a:rPr lang="en-GB" sz="1400" dirty="0">
                  <a:solidFill>
                    <a:srgbClr val="527E2A"/>
                  </a:solidFill>
                </a:rPr>
                <a:t>Their lives in moss</a:t>
              </a:r>
            </a:p>
          </p:txBody>
        </p:sp>
        <p:sp>
          <p:nvSpPr>
            <p:cNvPr id="32" name="TextBox 31">
              <a:extLst>
                <a:ext uri="{FF2B5EF4-FFF2-40B4-BE49-F238E27FC236}">
                  <a16:creationId xmlns:a16="http://schemas.microsoft.com/office/drawing/2014/main" id="{FFAD3897-AB1C-52AC-6356-F1716AC0BB54}"/>
                </a:ext>
              </a:extLst>
            </p:cNvPr>
            <p:cNvSpPr txBox="1"/>
            <p:nvPr/>
          </p:nvSpPr>
          <p:spPr>
            <a:xfrm>
              <a:off x="9321370" y="3934434"/>
              <a:ext cx="1086281" cy="523220"/>
            </a:xfrm>
            <a:prstGeom prst="rect">
              <a:avLst/>
            </a:prstGeom>
            <a:solidFill>
              <a:schemeClr val="bg1"/>
            </a:solidFill>
          </p:spPr>
          <p:txBody>
            <a:bodyPr wrap="square">
              <a:spAutoFit/>
            </a:bodyPr>
            <a:lstStyle/>
            <a:p>
              <a:pPr marL="0" indent="0" algn="ctr">
                <a:buNone/>
              </a:pPr>
              <a:r>
                <a:rPr lang="en-GB" sz="1400" dirty="0">
                  <a:solidFill>
                    <a:srgbClr val="527E2A"/>
                  </a:solidFill>
                </a:rPr>
                <a:t>In the ecosystem</a:t>
              </a:r>
            </a:p>
          </p:txBody>
        </p:sp>
        <p:sp>
          <p:nvSpPr>
            <p:cNvPr id="33" name="TextBox 32">
              <a:extLst>
                <a:ext uri="{FF2B5EF4-FFF2-40B4-BE49-F238E27FC236}">
                  <a16:creationId xmlns:a16="http://schemas.microsoft.com/office/drawing/2014/main" id="{4E5B946F-A7EC-09B1-1ADB-7370ED21C412}"/>
                </a:ext>
              </a:extLst>
            </p:cNvPr>
            <p:cNvSpPr txBox="1"/>
            <p:nvPr/>
          </p:nvSpPr>
          <p:spPr>
            <a:xfrm>
              <a:off x="10763472" y="3935948"/>
              <a:ext cx="1086281" cy="523220"/>
            </a:xfrm>
            <a:prstGeom prst="rect">
              <a:avLst/>
            </a:prstGeom>
            <a:solidFill>
              <a:schemeClr val="bg1"/>
            </a:solidFill>
          </p:spPr>
          <p:txBody>
            <a:bodyPr wrap="square">
              <a:spAutoFit/>
            </a:bodyPr>
            <a:lstStyle/>
            <a:p>
              <a:pPr marL="0" indent="0" algn="ctr">
                <a:buNone/>
              </a:pPr>
              <a:r>
                <a:rPr lang="en-GB" sz="1400" dirty="0">
                  <a:solidFill>
                    <a:srgbClr val="527E2A"/>
                  </a:solidFill>
                </a:rPr>
                <a:t>Relevance to our lives</a:t>
              </a:r>
            </a:p>
          </p:txBody>
        </p:sp>
        <p:sp>
          <p:nvSpPr>
            <p:cNvPr id="35" name="TextBox 34">
              <a:extLst>
                <a:ext uri="{FF2B5EF4-FFF2-40B4-BE49-F238E27FC236}">
                  <a16:creationId xmlns:a16="http://schemas.microsoft.com/office/drawing/2014/main" id="{CA96E4D3-F80A-8ED3-5FCF-0C6C65E143ED}"/>
                </a:ext>
              </a:extLst>
            </p:cNvPr>
            <p:cNvSpPr txBox="1"/>
            <p:nvPr/>
          </p:nvSpPr>
          <p:spPr>
            <a:xfrm>
              <a:off x="8892718" y="4031672"/>
              <a:ext cx="428652" cy="307777"/>
            </a:xfrm>
            <a:prstGeom prst="rect">
              <a:avLst/>
            </a:prstGeom>
            <a:solidFill>
              <a:schemeClr val="bg1"/>
            </a:solidFill>
          </p:spPr>
          <p:txBody>
            <a:bodyPr wrap="square">
              <a:spAutoFit/>
            </a:bodyPr>
            <a:lstStyle/>
            <a:p>
              <a:pPr marL="0" indent="0" algn="ctr">
                <a:buNone/>
              </a:pPr>
              <a:r>
                <a:rPr lang="en-GB" sz="1400" dirty="0">
                  <a:solidFill>
                    <a:srgbClr val="527E2A"/>
                  </a:solidFill>
                  <a:sym typeface="Wingdings" panose="05000000000000000000" pitchFamily="2" charset="2"/>
                </a:rPr>
                <a:t></a:t>
              </a:r>
              <a:endParaRPr lang="en-GB" sz="1400" dirty="0">
                <a:solidFill>
                  <a:srgbClr val="527E2A"/>
                </a:solidFill>
              </a:endParaRPr>
            </a:p>
          </p:txBody>
        </p:sp>
        <p:sp>
          <p:nvSpPr>
            <p:cNvPr id="36" name="TextBox 35">
              <a:extLst>
                <a:ext uri="{FF2B5EF4-FFF2-40B4-BE49-F238E27FC236}">
                  <a16:creationId xmlns:a16="http://schemas.microsoft.com/office/drawing/2014/main" id="{2702471E-E448-0172-4F55-31221DC9F219}"/>
                </a:ext>
              </a:extLst>
            </p:cNvPr>
            <p:cNvSpPr txBox="1"/>
            <p:nvPr/>
          </p:nvSpPr>
          <p:spPr>
            <a:xfrm>
              <a:off x="10407651" y="4033799"/>
              <a:ext cx="428652" cy="307777"/>
            </a:xfrm>
            <a:prstGeom prst="rect">
              <a:avLst/>
            </a:prstGeom>
            <a:solidFill>
              <a:schemeClr val="bg1"/>
            </a:solidFill>
          </p:spPr>
          <p:txBody>
            <a:bodyPr wrap="square">
              <a:spAutoFit/>
            </a:bodyPr>
            <a:lstStyle/>
            <a:p>
              <a:pPr marL="0" indent="0" algn="ctr">
                <a:buNone/>
              </a:pPr>
              <a:r>
                <a:rPr lang="en-GB" sz="1400" dirty="0">
                  <a:solidFill>
                    <a:srgbClr val="527E2A"/>
                  </a:solidFill>
                  <a:sym typeface="Wingdings" panose="05000000000000000000" pitchFamily="2" charset="2"/>
                </a:rPr>
                <a:t></a:t>
              </a:r>
              <a:endParaRPr lang="en-GB" sz="1400" dirty="0">
                <a:solidFill>
                  <a:srgbClr val="527E2A"/>
                </a:solidFill>
              </a:endParaRPr>
            </a:p>
          </p:txBody>
        </p:sp>
      </p:grpSp>
      <p:pic>
        <p:nvPicPr>
          <p:cNvPr id="39" name="Picture 38" descr="A group of people sitting at a table&#10;&#10;Description automatically generated">
            <a:extLst>
              <a:ext uri="{FF2B5EF4-FFF2-40B4-BE49-F238E27FC236}">
                <a16:creationId xmlns:a16="http://schemas.microsoft.com/office/drawing/2014/main" id="{A14A0003-CD1D-4ADB-F210-D3BCBF491EC8}"/>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536289" y="4610496"/>
            <a:ext cx="2411896" cy="1808922"/>
          </a:xfrm>
          <a:prstGeom prst="rect">
            <a:avLst/>
          </a:prstGeom>
        </p:spPr>
      </p:pic>
      <p:pic>
        <p:nvPicPr>
          <p:cNvPr id="41" name="Picture 2">
            <a:extLst>
              <a:ext uri="{FF2B5EF4-FFF2-40B4-BE49-F238E27FC236}">
                <a16:creationId xmlns:a16="http://schemas.microsoft.com/office/drawing/2014/main" id="{CBAA4869-4EFE-8F68-B74C-F15CB2C32C0D}"/>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1787631" y="4639542"/>
            <a:ext cx="2043215" cy="18278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descr="A close-up of a chart&#10;&#10;Description automatically generated">
            <a:extLst>
              <a:ext uri="{FF2B5EF4-FFF2-40B4-BE49-F238E27FC236}">
                <a16:creationId xmlns:a16="http://schemas.microsoft.com/office/drawing/2014/main" id="{81C2751B-EF87-5E94-AFAF-45F55D78EC4C}"/>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14230" y="4631286"/>
            <a:ext cx="1498387" cy="1832600"/>
          </a:xfrm>
          <a:prstGeom prst="rect">
            <a:avLst/>
          </a:prstGeom>
        </p:spPr>
      </p:pic>
      <p:pic>
        <p:nvPicPr>
          <p:cNvPr id="44" name="Picture 43" descr="A close-up of a tardigrade&#10;&#10;Description automatically generated">
            <a:extLst>
              <a:ext uri="{FF2B5EF4-FFF2-40B4-BE49-F238E27FC236}">
                <a16:creationId xmlns:a16="http://schemas.microsoft.com/office/drawing/2014/main" id="{EC849730-A6E3-F066-8747-0313C79065A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916147" y="4625925"/>
            <a:ext cx="2545128" cy="1817949"/>
          </a:xfrm>
          <a:prstGeom prst="rect">
            <a:avLst/>
          </a:prstGeom>
        </p:spPr>
      </p:pic>
      <p:pic>
        <p:nvPicPr>
          <p:cNvPr id="48" name="Picture 47">
            <a:extLst>
              <a:ext uri="{FF2B5EF4-FFF2-40B4-BE49-F238E27FC236}">
                <a16:creationId xmlns:a16="http://schemas.microsoft.com/office/drawing/2014/main" id="{1944C2BC-0869-7B80-72F1-C75152CD4239}"/>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0684032" y="4601474"/>
            <a:ext cx="1371509" cy="1866850"/>
          </a:xfrm>
          <a:prstGeom prst="rect">
            <a:avLst/>
          </a:prstGeom>
        </p:spPr>
      </p:pic>
      <p:graphicFrame>
        <p:nvGraphicFramePr>
          <p:cNvPr id="8" name="Content Placeholder 2">
            <a:extLst>
              <a:ext uri="{FF2B5EF4-FFF2-40B4-BE49-F238E27FC236}">
                <a16:creationId xmlns:a16="http://schemas.microsoft.com/office/drawing/2014/main" id="{22E01C53-8307-4096-3F0C-3845C2FE0543}"/>
              </a:ext>
            </a:extLst>
          </p:cNvPr>
          <p:cNvGraphicFramePr>
            <a:graphicFrameLocks/>
          </p:cNvGraphicFramePr>
          <p:nvPr>
            <p:extLst>
              <p:ext uri="{D42A27DB-BD31-4B8C-83A1-F6EECF244321}">
                <p14:modId xmlns:p14="http://schemas.microsoft.com/office/powerpoint/2010/main" val="2365602430"/>
              </p:ext>
            </p:extLst>
          </p:nvPr>
        </p:nvGraphicFramePr>
        <p:xfrm>
          <a:off x="4269224" y="3358873"/>
          <a:ext cx="3375159" cy="3174844"/>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extLst>
      <p:ext uri="{BB962C8B-B14F-4D97-AF65-F5344CB8AC3E}">
        <p14:creationId xmlns:p14="http://schemas.microsoft.com/office/powerpoint/2010/main" val="50475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DD3B7-69EB-681C-64F3-2F964E842F0B}"/>
              </a:ext>
            </a:extLst>
          </p:cNvPr>
          <p:cNvSpPr>
            <a:spLocks noGrp="1"/>
          </p:cNvSpPr>
          <p:nvPr>
            <p:ph type="title"/>
          </p:nvPr>
        </p:nvSpPr>
        <p:spPr>
          <a:xfrm>
            <a:off x="1665230" y="191127"/>
            <a:ext cx="10290049" cy="1325563"/>
          </a:xfrm>
          <a:solidFill>
            <a:srgbClr val="F7EDD2"/>
          </a:solidFill>
        </p:spPr>
        <p:txBody>
          <a:bodyPr/>
          <a:lstStyle/>
          <a:p>
            <a:r>
              <a:rPr lang="en-GB"/>
              <a:t>BBC Live Lesson: British Science Week 2024</a:t>
            </a:r>
            <a:endParaRPr lang="en-GB" dirty="0"/>
          </a:p>
        </p:txBody>
      </p:sp>
      <p:pic>
        <p:nvPicPr>
          <p:cNvPr id="4" name="Picture 3">
            <a:extLst>
              <a:ext uri="{FF2B5EF4-FFF2-40B4-BE49-F238E27FC236}">
                <a16:creationId xmlns:a16="http://schemas.microsoft.com/office/drawing/2014/main" id="{CA960924-82BA-DB14-B94D-2417ED64A9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6721" y="192374"/>
            <a:ext cx="1428509" cy="1340358"/>
          </a:xfrm>
          <a:prstGeom prst="rect">
            <a:avLst/>
          </a:prstGeom>
        </p:spPr>
      </p:pic>
      <p:pic>
        <p:nvPicPr>
          <p:cNvPr id="5" name="Picture 4">
            <a:hlinkClick r:id="rId3"/>
            <a:extLst>
              <a:ext uri="{FF2B5EF4-FFF2-40B4-BE49-F238E27FC236}">
                <a16:creationId xmlns:a16="http://schemas.microsoft.com/office/drawing/2014/main" id="{CACD3474-0C2C-EA98-BE0A-1E834FDCD9D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6721" y="1741600"/>
            <a:ext cx="6857243" cy="478721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06137F8D-F92C-F1BD-8881-062AFB84D29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64867" y="1516690"/>
            <a:ext cx="4158796" cy="264361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7680CA3-82CD-5111-A153-D2DE6A708D64}"/>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364867" y="4039497"/>
            <a:ext cx="4158796" cy="262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5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35580-DF0B-50B6-382A-B8CDB6837460}"/>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9C5D9063-FC18-4C53-C692-B665721EB6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3569273"/>
          </a:xfrm>
          <a:prstGeom prst="rect">
            <a:avLst/>
          </a:prstGeom>
        </p:spPr>
      </p:pic>
      <p:pic>
        <p:nvPicPr>
          <p:cNvPr id="7" name="Content Placeholder 6">
            <a:extLst>
              <a:ext uri="{FF2B5EF4-FFF2-40B4-BE49-F238E27FC236}">
                <a16:creationId xmlns:a16="http://schemas.microsoft.com/office/drawing/2014/main" id="{D94879E1-5887-EDE3-E4EE-4E5A26F28148}"/>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191864" y="1200150"/>
            <a:ext cx="6000136" cy="5292725"/>
          </a:xfrm>
        </p:spPr>
      </p:pic>
      <p:pic>
        <p:nvPicPr>
          <p:cNvPr id="9" name="Picture 8">
            <a:hlinkClick r:id="rId4"/>
            <a:extLst>
              <a:ext uri="{FF2B5EF4-FFF2-40B4-BE49-F238E27FC236}">
                <a16:creationId xmlns:a16="http://schemas.microsoft.com/office/drawing/2014/main" id="{D83C30E3-746C-141B-E468-CEAA635693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62150" y="3695700"/>
            <a:ext cx="2076450" cy="2076450"/>
          </a:xfrm>
          <a:prstGeom prst="rect">
            <a:avLst/>
          </a:prstGeom>
        </p:spPr>
      </p:pic>
      <p:sp>
        <p:nvSpPr>
          <p:cNvPr id="10" name="TextBox 9">
            <a:extLst>
              <a:ext uri="{FF2B5EF4-FFF2-40B4-BE49-F238E27FC236}">
                <a16:creationId xmlns:a16="http://schemas.microsoft.com/office/drawing/2014/main" id="{818CFBD8-2879-3DBE-6EA1-CD16090FE576}"/>
              </a:ext>
            </a:extLst>
          </p:cNvPr>
          <p:cNvSpPr txBox="1"/>
          <p:nvPr/>
        </p:nvSpPr>
        <p:spPr>
          <a:xfrm>
            <a:off x="1933255" y="5667744"/>
            <a:ext cx="2134239" cy="461665"/>
          </a:xfrm>
          <a:prstGeom prst="rect">
            <a:avLst/>
          </a:prstGeom>
          <a:noFill/>
        </p:spPr>
        <p:txBody>
          <a:bodyPr wrap="none" rtlCol="0">
            <a:spAutoFit/>
          </a:bodyPr>
          <a:lstStyle/>
          <a:p>
            <a:pPr algn="ctr"/>
            <a:r>
              <a:rPr lang="en-GB" sz="1200" dirty="0"/>
              <a:t>Click QR code to go to </a:t>
            </a:r>
          </a:p>
          <a:p>
            <a:pPr algn="ctr"/>
            <a:r>
              <a:rPr lang="en-GB" sz="1200" dirty="0"/>
              <a:t>British Science Week website</a:t>
            </a:r>
          </a:p>
        </p:txBody>
      </p:sp>
    </p:spTree>
    <p:extLst>
      <p:ext uri="{BB962C8B-B14F-4D97-AF65-F5344CB8AC3E}">
        <p14:creationId xmlns:p14="http://schemas.microsoft.com/office/powerpoint/2010/main" val="407479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large rock structure in a desert&#10;&#10;Description automatically generated">
            <a:extLst>
              <a:ext uri="{FF2B5EF4-FFF2-40B4-BE49-F238E27FC236}">
                <a16:creationId xmlns:a16="http://schemas.microsoft.com/office/drawing/2014/main" id="{8FB7B4B1-C846-0E77-B924-55C046DF4EB3}"/>
              </a:ext>
            </a:extLst>
          </p:cNvPr>
          <p:cNvPicPr>
            <a:picLocks noGrp="1" noChangeAspect="1"/>
          </p:cNvPicPr>
          <p:nvPr>
            <p:ph idx="1"/>
          </p:nvPr>
        </p:nvPicPr>
        <p:blipFill>
          <a:blip r:embed="rId3">
            <a:alphaModFix amt="50000"/>
            <a:extLst>
              <a:ext uri="{28A0092B-C50C-407E-A947-70E740481C1C}">
                <a14:useLocalDpi xmlns:a14="http://schemas.microsoft.com/office/drawing/2010/main"/>
              </a:ext>
            </a:extLst>
          </a:blip>
          <a:stretch>
            <a:fillRect/>
          </a:stretch>
        </p:blipFill>
        <p:spPr>
          <a:xfrm>
            <a:off x="-6558" y="0"/>
            <a:ext cx="12192000" cy="12192000"/>
          </a:xfrm>
        </p:spPr>
      </p:pic>
      <p:sp>
        <p:nvSpPr>
          <p:cNvPr id="2" name="Title 1">
            <a:extLst>
              <a:ext uri="{FF2B5EF4-FFF2-40B4-BE49-F238E27FC236}">
                <a16:creationId xmlns:a16="http://schemas.microsoft.com/office/drawing/2014/main" id="{25A70E40-3937-D429-8B53-BACA6931E24D}"/>
              </a:ext>
            </a:extLst>
          </p:cNvPr>
          <p:cNvSpPr>
            <a:spLocks noGrp="1"/>
          </p:cNvSpPr>
          <p:nvPr>
            <p:ph type="title"/>
          </p:nvPr>
        </p:nvSpPr>
        <p:spPr>
          <a:xfrm>
            <a:off x="1428509" y="158925"/>
            <a:ext cx="10359130" cy="1325563"/>
          </a:xfrm>
          <a:solidFill>
            <a:srgbClr val="C99387"/>
          </a:solidFill>
          <a:ln>
            <a:solidFill>
              <a:srgbClr val="C99387"/>
            </a:solidFill>
          </a:ln>
        </p:spPr>
        <p:txBody>
          <a:bodyPr/>
          <a:lstStyle/>
          <a:p>
            <a:r>
              <a:rPr lang="en-GB" dirty="0"/>
              <a:t>Big 5 Adapt and Change over Geological Time</a:t>
            </a:r>
          </a:p>
        </p:txBody>
      </p:sp>
      <p:pic>
        <p:nvPicPr>
          <p:cNvPr id="7" name="Picture 6">
            <a:extLst>
              <a:ext uri="{FF2B5EF4-FFF2-40B4-BE49-F238E27FC236}">
                <a16:creationId xmlns:a16="http://schemas.microsoft.com/office/drawing/2014/main" id="{C6070796-CAD6-23C4-A1BF-3A797686068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44130"/>
            <a:ext cx="1428509" cy="1340358"/>
          </a:xfrm>
          <a:prstGeom prst="rect">
            <a:avLst/>
          </a:prstGeom>
        </p:spPr>
      </p:pic>
      <p:sp>
        <p:nvSpPr>
          <p:cNvPr id="11" name="Rectangle 10">
            <a:extLst>
              <a:ext uri="{FF2B5EF4-FFF2-40B4-BE49-F238E27FC236}">
                <a16:creationId xmlns:a16="http://schemas.microsoft.com/office/drawing/2014/main" id="{E3D1F7DD-37AC-14F1-949E-56F427CD4703}"/>
              </a:ext>
            </a:extLst>
          </p:cNvPr>
          <p:cNvSpPr/>
          <p:nvPr/>
        </p:nvSpPr>
        <p:spPr>
          <a:xfrm>
            <a:off x="136137" y="1628618"/>
            <a:ext cx="3256287" cy="5229382"/>
          </a:xfrm>
          <a:prstGeom prst="rect">
            <a:avLst/>
          </a:prstGeom>
          <a:solidFill>
            <a:srgbClr val="C99387"/>
          </a:solidFill>
          <a:ln>
            <a:solidFill>
              <a:srgbClr val="C993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300" b="1" dirty="0">
              <a:solidFill>
                <a:schemeClr val="tx1"/>
              </a:solidFill>
            </a:endParaRPr>
          </a:p>
          <a:p>
            <a:r>
              <a:rPr lang="en-GB" sz="1300" b="1" dirty="0">
                <a:solidFill>
                  <a:schemeClr val="tx1"/>
                </a:solidFill>
              </a:rPr>
              <a:t>Pre-Cambrian </a:t>
            </a:r>
          </a:p>
          <a:p>
            <a:endParaRPr lang="en-GB" sz="1300" b="1" dirty="0">
              <a:solidFill>
                <a:schemeClr val="tx1"/>
              </a:solidFill>
            </a:endParaRPr>
          </a:p>
          <a:p>
            <a:r>
              <a:rPr lang="en-GB" sz="1300" b="1" dirty="0">
                <a:solidFill>
                  <a:schemeClr val="tx1"/>
                </a:solidFill>
              </a:rPr>
              <a:t>Cambrian (~541–485 mya)</a:t>
            </a:r>
          </a:p>
          <a:p>
            <a:endParaRPr lang="en-GB" sz="1300" b="1" dirty="0">
              <a:solidFill>
                <a:schemeClr val="tx1"/>
              </a:solidFill>
            </a:endParaRPr>
          </a:p>
          <a:p>
            <a:r>
              <a:rPr lang="en-GB" sz="1300" b="1" dirty="0">
                <a:solidFill>
                  <a:schemeClr val="tx1"/>
                </a:solidFill>
              </a:rPr>
              <a:t>Ordovician (~485–443 mya)</a:t>
            </a:r>
          </a:p>
          <a:p>
            <a:endParaRPr lang="en-GB" sz="1300" b="1" dirty="0">
              <a:solidFill>
                <a:schemeClr val="tx1"/>
              </a:solidFill>
            </a:endParaRPr>
          </a:p>
          <a:p>
            <a:r>
              <a:rPr lang="en-GB" sz="1300" b="1" dirty="0">
                <a:solidFill>
                  <a:schemeClr val="tx1"/>
                </a:solidFill>
              </a:rPr>
              <a:t>Silurian (~443–419 mya)</a:t>
            </a:r>
          </a:p>
          <a:p>
            <a:endParaRPr lang="en-GB" sz="1300" b="1" dirty="0">
              <a:solidFill>
                <a:schemeClr val="tx1"/>
              </a:solidFill>
            </a:endParaRPr>
          </a:p>
          <a:p>
            <a:r>
              <a:rPr lang="en-GB" sz="1300" b="1" dirty="0">
                <a:solidFill>
                  <a:schemeClr val="tx1"/>
                </a:solidFill>
              </a:rPr>
              <a:t>Devonian (~419–359 mya)</a:t>
            </a:r>
          </a:p>
          <a:p>
            <a:endParaRPr lang="en-GB" sz="1300" b="1" dirty="0">
              <a:solidFill>
                <a:schemeClr val="tx1"/>
              </a:solidFill>
            </a:endParaRPr>
          </a:p>
          <a:p>
            <a:r>
              <a:rPr lang="en-GB" sz="1300" b="1" dirty="0">
                <a:solidFill>
                  <a:schemeClr val="tx1"/>
                </a:solidFill>
              </a:rPr>
              <a:t>Carboniferous (~359–299 mya)</a:t>
            </a:r>
          </a:p>
          <a:p>
            <a:endParaRPr lang="en-GB" sz="1300" b="1" dirty="0">
              <a:solidFill>
                <a:schemeClr val="tx1"/>
              </a:solidFill>
            </a:endParaRPr>
          </a:p>
          <a:p>
            <a:r>
              <a:rPr lang="en-GB" sz="1300" b="1" dirty="0">
                <a:solidFill>
                  <a:schemeClr val="tx1"/>
                </a:solidFill>
              </a:rPr>
              <a:t>Permian (~299–252 mya)</a:t>
            </a:r>
          </a:p>
          <a:p>
            <a:endParaRPr lang="en-GB" sz="1300" b="1" dirty="0">
              <a:solidFill>
                <a:schemeClr val="tx1"/>
              </a:solidFill>
            </a:endParaRPr>
          </a:p>
          <a:p>
            <a:r>
              <a:rPr lang="en-GB" sz="1300" b="1" dirty="0">
                <a:solidFill>
                  <a:schemeClr val="tx1"/>
                </a:solidFill>
              </a:rPr>
              <a:t>Triassic (~252–201 mya)</a:t>
            </a:r>
          </a:p>
          <a:p>
            <a:endParaRPr lang="en-GB" sz="1300" b="1" dirty="0">
              <a:solidFill>
                <a:schemeClr val="tx1"/>
              </a:solidFill>
            </a:endParaRPr>
          </a:p>
          <a:p>
            <a:r>
              <a:rPr lang="en-GB" sz="1300" b="1" dirty="0">
                <a:solidFill>
                  <a:schemeClr val="tx1"/>
                </a:solidFill>
              </a:rPr>
              <a:t>Jurassic (~201–145 mya)</a:t>
            </a:r>
          </a:p>
          <a:p>
            <a:endParaRPr lang="en-GB" sz="1300" b="1" dirty="0">
              <a:solidFill>
                <a:schemeClr val="tx1"/>
              </a:solidFill>
            </a:endParaRPr>
          </a:p>
          <a:p>
            <a:r>
              <a:rPr lang="en-GB" sz="1300" b="1" dirty="0">
                <a:solidFill>
                  <a:schemeClr val="tx1"/>
                </a:solidFill>
              </a:rPr>
              <a:t>Cretaceous (~145–66 mya)</a:t>
            </a:r>
          </a:p>
          <a:p>
            <a:endParaRPr lang="en-GB" sz="1300" b="1" dirty="0">
              <a:solidFill>
                <a:schemeClr val="tx1"/>
              </a:solidFill>
            </a:endParaRPr>
          </a:p>
          <a:p>
            <a:r>
              <a:rPr lang="en-GB" sz="1300" b="1" dirty="0">
                <a:solidFill>
                  <a:schemeClr val="tx1"/>
                </a:solidFill>
              </a:rPr>
              <a:t>Paleogene (~66–23 mya)</a:t>
            </a:r>
          </a:p>
          <a:p>
            <a:endParaRPr lang="en-GB" sz="1300" b="1" dirty="0">
              <a:solidFill>
                <a:schemeClr val="tx1"/>
              </a:solidFill>
            </a:endParaRPr>
          </a:p>
          <a:p>
            <a:r>
              <a:rPr lang="en-GB" sz="1300" b="1" dirty="0">
                <a:solidFill>
                  <a:schemeClr val="tx1"/>
                </a:solidFill>
              </a:rPr>
              <a:t>Neogene (~23–2.6 mya)</a:t>
            </a:r>
          </a:p>
          <a:p>
            <a:endParaRPr lang="en-GB" sz="1300" b="1" dirty="0">
              <a:solidFill>
                <a:schemeClr val="tx1"/>
              </a:solidFill>
            </a:endParaRPr>
          </a:p>
          <a:p>
            <a:r>
              <a:rPr lang="en-GB" sz="1300" b="1" dirty="0">
                <a:solidFill>
                  <a:schemeClr val="tx1"/>
                </a:solidFill>
              </a:rPr>
              <a:t>Quaternary (~2.6 mya–Present)</a:t>
            </a:r>
          </a:p>
          <a:p>
            <a:pPr algn="ctr"/>
            <a:endParaRPr lang="en-GB" sz="1300" b="1" dirty="0">
              <a:solidFill>
                <a:schemeClr val="tx1"/>
              </a:solidFill>
            </a:endParaRPr>
          </a:p>
        </p:txBody>
      </p:sp>
      <p:sp>
        <p:nvSpPr>
          <p:cNvPr id="21" name="TextBox 20">
            <a:extLst>
              <a:ext uri="{FF2B5EF4-FFF2-40B4-BE49-F238E27FC236}">
                <a16:creationId xmlns:a16="http://schemas.microsoft.com/office/drawing/2014/main" id="{6425C605-9789-809C-FB8C-F6E7F2D031E2}"/>
              </a:ext>
            </a:extLst>
          </p:cNvPr>
          <p:cNvSpPr txBox="1"/>
          <p:nvPr/>
        </p:nvSpPr>
        <p:spPr>
          <a:xfrm>
            <a:off x="3598014" y="2656794"/>
            <a:ext cx="3575304" cy="292388"/>
          </a:xfrm>
          <a:prstGeom prst="rect">
            <a:avLst/>
          </a:prstGeom>
          <a:solidFill>
            <a:srgbClr val="F3CD8F"/>
          </a:solidFill>
        </p:spPr>
        <p:txBody>
          <a:bodyPr wrap="square">
            <a:spAutoFit/>
          </a:bodyPr>
          <a:lstStyle/>
          <a:p>
            <a:pPr algn="ctr"/>
            <a:r>
              <a:rPr kumimoji="0" lang="en-US" altLang="en-US" sz="1300" b="1" i="0" u="none" strike="noStrike" cap="none" normalizeH="0" baseline="0" dirty="0">
                <a:ln>
                  <a:noFill/>
                </a:ln>
                <a:solidFill>
                  <a:schemeClr val="tx1"/>
                </a:solidFill>
                <a:effectLst/>
              </a:rPr>
              <a:t>Ordovician-Silurian Extinction</a:t>
            </a:r>
            <a:endParaRPr lang="en-GB" sz="1300" dirty="0"/>
          </a:p>
        </p:txBody>
      </p:sp>
      <p:sp>
        <p:nvSpPr>
          <p:cNvPr id="22" name="TextBox 21">
            <a:extLst>
              <a:ext uri="{FF2B5EF4-FFF2-40B4-BE49-F238E27FC236}">
                <a16:creationId xmlns:a16="http://schemas.microsoft.com/office/drawing/2014/main" id="{57B06B86-EDAA-4963-955E-EFE56E9E1F3D}"/>
              </a:ext>
            </a:extLst>
          </p:cNvPr>
          <p:cNvSpPr txBox="1"/>
          <p:nvPr/>
        </p:nvSpPr>
        <p:spPr>
          <a:xfrm>
            <a:off x="3598014" y="3340053"/>
            <a:ext cx="3575304" cy="292388"/>
          </a:xfrm>
          <a:prstGeom prst="rect">
            <a:avLst/>
          </a:prstGeom>
          <a:solidFill>
            <a:srgbClr val="F3CD8F"/>
          </a:solidFill>
        </p:spPr>
        <p:txBody>
          <a:bodyPr wrap="square">
            <a:spAutoFit/>
          </a:bodyPr>
          <a:lstStyle/>
          <a:p>
            <a:pPr algn="ctr"/>
            <a:r>
              <a:rPr kumimoji="0" lang="en-US" altLang="en-US" sz="1300" b="1" i="0" u="none" strike="noStrike" cap="none" normalizeH="0" baseline="0" dirty="0">
                <a:ln>
                  <a:noFill/>
                </a:ln>
                <a:solidFill>
                  <a:schemeClr val="tx1"/>
                </a:solidFill>
                <a:effectLst/>
              </a:rPr>
              <a:t>Late Devonian Extinction</a:t>
            </a:r>
            <a:endParaRPr kumimoji="0" lang="en-US" altLang="en-US" sz="1300" i="0" u="none" strike="noStrike" cap="none" normalizeH="0" baseline="0" dirty="0">
              <a:ln>
                <a:noFill/>
              </a:ln>
              <a:solidFill>
                <a:schemeClr val="tx1"/>
              </a:solidFill>
              <a:effectLst/>
            </a:endParaRPr>
          </a:p>
        </p:txBody>
      </p:sp>
      <p:sp>
        <p:nvSpPr>
          <p:cNvPr id="23" name="TextBox 22">
            <a:extLst>
              <a:ext uri="{FF2B5EF4-FFF2-40B4-BE49-F238E27FC236}">
                <a16:creationId xmlns:a16="http://schemas.microsoft.com/office/drawing/2014/main" id="{F2F6AC3A-E8DC-44EA-F99C-2C99D7B38CF4}"/>
              </a:ext>
            </a:extLst>
          </p:cNvPr>
          <p:cNvSpPr txBox="1"/>
          <p:nvPr/>
        </p:nvSpPr>
        <p:spPr>
          <a:xfrm>
            <a:off x="3598014" y="4357979"/>
            <a:ext cx="3575304" cy="292388"/>
          </a:xfrm>
          <a:prstGeom prst="rect">
            <a:avLst/>
          </a:prstGeom>
          <a:solidFill>
            <a:srgbClr val="F3CD8F"/>
          </a:solidFill>
        </p:spPr>
        <p:txBody>
          <a:bodyPr wrap="square">
            <a:spAutoFit/>
          </a:bodyPr>
          <a:lstStyle/>
          <a:p>
            <a:pPr algn="ctr"/>
            <a:r>
              <a:rPr kumimoji="0" lang="en-US" altLang="en-US" sz="1300" b="1" i="0" u="none" strike="noStrike" cap="none" normalizeH="0" baseline="0" dirty="0">
                <a:ln>
                  <a:noFill/>
                </a:ln>
                <a:solidFill>
                  <a:schemeClr val="tx1"/>
                </a:solidFill>
                <a:effectLst/>
              </a:rPr>
              <a:t>Permian-Triassic Extinction</a:t>
            </a:r>
            <a:endParaRPr lang="en-GB" sz="1300" dirty="0"/>
          </a:p>
        </p:txBody>
      </p:sp>
      <p:sp>
        <p:nvSpPr>
          <p:cNvPr id="24" name="TextBox 23">
            <a:extLst>
              <a:ext uri="{FF2B5EF4-FFF2-40B4-BE49-F238E27FC236}">
                <a16:creationId xmlns:a16="http://schemas.microsoft.com/office/drawing/2014/main" id="{930ABDF0-7465-CBDA-7A63-3EA10E351405}"/>
              </a:ext>
            </a:extLst>
          </p:cNvPr>
          <p:cNvSpPr txBox="1"/>
          <p:nvPr/>
        </p:nvSpPr>
        <p:spPr>
          <a:xfrm>
            <a:off x="3598014" y="4703409"/>
            <a:ext cx="3575304" cy="292388"/>
          </a:xfrm>
          <a:prstGeom prst="rect">
            <a:avLst/>
          </a:prstGeom>
          <a:solidFill>
            <a:srgbClr val="F3CD8F"/>
          </a:solidFill>
        </p:spPr>
        <p:txBody>
          <a:bodyPr wrap="square">
            <a:spAutoFit/>
          </a:bodyPr>
          <a:lstStyle/>
          <a:p>
            <a:pPr algn="ctr"/>
            <a:r>
              <a:rPr kumimoji="0" lang="en-US" altLang="en-US" sz="1300" b="1" i="0" u="none" strike="noStrike" cap="none" normalizeH="0" baseline="0" dirty="0">
                <a:ln>
                  <a:noFill/>
                </a:ln>
                <a:solidFill>
                  <a:schemeClr val="tx1"/>
                </a:solidFill>
                <a:effectLst/>
              </a:rPr>
              <a:t>Triassic-Jurassic Extinction </a:t>
            </a:r>
            <a:endParaRPr lang="en-GB" sz="1300" dirty="0"/>
          </a:p>
        </p:txBody>
      </p:sp>
      <p:sp>
        <p:nvSpPr>
          <p:cNvPr id="25" name="TextBox 24">
            <a:extLst>
              <a:ext uri="{FF2B5EF4-FFF2-40B4-BE49-F238E27FC236}">
                <a16:creationId xmlns:a16="http://schemas.microsoft.com/office/drawing/2014/main" id="{AA159DD3-DC87-85E2-32A2-572F8648755D}"/>
              </a:ext>
            </a:extLst>
          </p:cNvPr>
          <p:cNvSpPr txBox="1"/>
          <p:nvPr/>
        </p:nvSpPr>
        <p:spPr>
          <a:xfrm>
            <a:off x="3598014" y="5344406"/>
            <a:ext cx="3575304" cy="292388"/>
          </a:xfrm>
          <a:prstGeom prst="rect">
            <a:avLst/>
          </a:prstGeom>
          <a:solidFill>
            <a:srgbClr val="F3CD8F"/>
          </a:solidFill>
        </p:spPr>
        <p:txBody>
          <a:bodyPr wrap="square">
            <a:spAutoFit/>
          </a:bodyPr>
          <a:lstStyle/>
          <a:p>
            <a:pPr algn="ctr"/>
            <a:r>
              <a:rPr kumimoji="0" lang="en-US" altLang="en-US" sz="1300" b="1" i="0" u="none" strike="noStrike" cap="none" normalizeH="0" baseline="0" dirty="0">
                <a:ln>
                  <a:noFill/>
                </a:ln>
                <a:solidFill>
                  <a:schemeClr val="tx1"/>
                </a:solidFill>
                <a:effectLst/>
              </a:rPr>
              <a:t>Cretaceous-Paleogene (K-Pg) Extinction</a:t>
            </a:r>
            <a:endParaRPr lang="en-GB" sz="1300" dirty="0"/>
          </a:p>
        </p:txBody>
      </p:sp>
      <p:sp>
        <p:nvSpPr>
          <p:cNvPr id="26" name="TextBox 25">
            <a:extLst>
              <a:ext uri="{FF2B5EF4-FFF2-40B4-BE49-F238E27FC236}">
                <a16:creationId xmlns:a16="http://schemas.microsoft.com/office/drawing/2014/main" id="{2F768EA7-76D4-4347-BC69-8FC8BB120BFE}"/>
              </a:ext>
            </a:extLst>
          </p:cNvPr>
          <p:cNvSpPr txBox="1"/>
          <p:nvPr/>
        </p:nvSpPr>
        <p:spPr>
          <a:xfrm>
            <a:off x="7771308" y="1539915"/>
            <a:ext cx="3957808" cy="292388"/>
          </a:xfrm>
          <a:prstGeom prst="rect">
            <a:avLst/>
          </a:prstGeom>
          <a:solidFill>
            <a:srgbClr val="D99C83"/>
          </a:solidFill>
          <a:ln>
            <a:solidFill>
              <a:srgbClr val="D99C83"/>
            </a:solidFill>
          </a:ln>
        </p:spPr>
        <p:txBody>
          <a:bodyPr wrap="square">
            <a:spAutoFit/>
          </a:bodyPr>
          <a:lstStyle/>
          <a:p>
            <a:pPr algn="ctr"/>
            <a:r>
              <a:rPr kumimoji="0" lang="en-US" altLang="en-US" sz="1300" b="1" i="0" u="none" strike="noStrike" cap="none" normalizeH="0" baseline="0" dirty="0">
                <a:ln>
                  <a:noFill/>
                </a:ln>
                <a:solidFill>
                  <a:schemeClr val="tx1"/>
                </a:solidFill>
                <a:effectLst/>
              </a:rPr>
              <a:t>Rotifers (600 mya)</a:t>
            </a:r>
            <a:endParaRPr lang="en-GB" sz="1300" b="1" dirty="0"/>
          </a:p>
        </p:txBody>
      </p:sp>
      <p:sp>
        <p:nvSpPr>
          <p:cNvPr id="27" name="TextBox 26">
            <a:extLst>
              <a:ext uri="{FF2B5EF4-FFF2-40B4-BE49-F238E27FC236}">
                <a16:creationId xmlns:a16="http://schemas.microsoft.com/office/drawing/2014/main" id="{A872DB6E-FCC2-FE38-12DE-3703C6B23EAF}"/>
              </a:ext>
            </a:extLst>
          </p:cNvPr>
          <p:cNvSpPr txBox="1"/>
          <p:nvPr/>
        </p:nvSpPr>
        <p:spPr>
          <a:xfrm>
            <a:off x="7771308" y="1853242"/>
            <a:ext cx="3957808" cy="292388"/>
          </a:xfrm>
          <a:prstGeom prst="rect">
            <a:avLst/>
          </a:prstGeom>
          <a:solidFill>
            <a:srgbClr val="D99C83"/>
          </a:solidFill>
          <a:ln>
            <a:solidFill>
              <a:srgbClr val="D99C83"/>
            </a:solidFill>
          </a:ln>
        </p:spPr>
        <p:txBody>
          <a:bodyPr wrap="square">
            <a:spAutoFit/>
          </a:bodyPr>
          <a:lstStyle/>
          <a:p>
            <a:pPr algn="ctr"/>
            <a:r>
              <a:rPr kumimoji="0" lang="en-US" altLang="en-US" sz="1300" b="1" i="0" u="none" strike="noStrike" cap="none" normalizeH="0" baseline="0" dirty="0">
                <a:ln>
                  <a:noFill/>
                </a:ln>
                <a:solidFill>
                  <a:schemeClr val="tx1"/>
                </a:solidFill>
                <a:effectLst/>
              </a:rPr>
              <a:t>Nematodes, Tardigrades, Gastrotrichs (500 mya)</a:t>
            </a:r>
            <a:endParaRPr lang="en-GB" sz="1300" b="1" dirty="0"/>
          </a:p>
        </p:txBody>
      </p:sp>
      <p:sp>
        <p:nvSpPr>
          <p:cNvPr id="30" name="TextBox 29">
            <a:extLst>
              <a:ext uri="{FF2B5EF4-FFF2-40B4-BE49-F238E27FC236}">
                <a16:creationId xmlns:a16="http://schemas.microsoft.com/office/drawing/2014/main" id="{D2B37E33-D705-3B7B-23F0-8B31D864DD4F}"/>
              </a:ext>
            </a:extLst>
          </p:cNvPr>
          <p:cNvSpPr txBox="1"/>
          <p:nvPr/>
        </p:nvSpPr>
        <p:spPr>
          <a:xfrm>
            <a:off x="7771308" y="2487675"/>
            <a:ext cx="3957808" cy="292388"/>
          </a:xfrm>
          <a:prstGeom prst="rect">
            <a:avLst/>
          </a:prstGeom>
          <a:solidFill>
            <a:srgbClr val="D99C83"/>
          </a:solidFill>
          <a:ln>
            <a:solidFill>
              <a:srgbClr val="D99C83"/>
            </a:solidFill>
          </a:ln>
        </p:spPr>
        <p:txBody>
          <a:bodyPr wrap="square">
            <a:spAutoFit/>
          </a:bodyPr>
          <a:lstStyle/>
          <a:p>
            <a:pPr algn="ctr"/>
            <a:r>
              <a:rPr lang="en-US" altLang="en-US" sz="1300" b="1" dirty="0"/>
              <a:t>Oribatid mites </a:t>
            </a:r>
            <a:r>
              <a:rPr kumimoji="0" lang="en-US" altLang="en-US" sz="1300" b="1" i="0" u="none" strike="noStrike" cap="none" normalizeH="0" baseline="0" dirty="0">
                <a:ln>
                  <a:noFill/>
                </a:ln>
                <a:solidFill>
                  <a:schemeClr val="tx1"/>
                </a:solidFill>
                <a:effectLst/>
              </a:rPr>
              <a:t> (400 mya)</a:t>
            </a:r>
            <a:endParaRPr lang="en-GB" sz="1300" b="1" dirty="0"/>
          </a:p>
        </p:txBody>
      </p:sp>
      <p:sp>
        <p:nvSpPr>
          <p:cNvPr id="31" name="TextBox 30">
            <a:extLst>
              <a:ext uri="{FF2B5EF4-FFF2-40B4-BE49-F238E27FC236}">
                <a16:creationId xmlns:a16="http://schemas.microsoft.com/office/drawing/2014/main" id="{0FD65A8F-200D-24D9-495E-798B0BB65671}"/>
              </a:ext>
            </a:extLst>
          </p:cNvPr>
          <p:cNvSpPr txBox="1"/>
          <p:nvPr/>
        </p:nvSpPr>
        <p:spPr>
          <a:xfrm>
            <a:off x="7771308" y="2165886"/>
            <a:ext cx="3957808" cy="292388"/>
          </a:xfrm>
          <a:prstGeom prst="rect">
            <a:avLst/>
          </a:prstGeom>
          <a:solidFill>
            <a:srgbClr val="CBD7BE"/>
          </a:solidFill>
          <a:ln>
            <a:solidFill>
              <a:srgbClr val="9BAD9A"/>
            </a:solidFill>
          </a:ln>
        </p:spPr>
        <p:txBody>
          <a:bodyPr wrap="square">
            <a:spAutoFit/>
          </a:bodyPr>
          <a:lstStyle/>
          <a:p>
            <a:pPr algn="ctr"/>
            <a:r>
              <a:rPr lang="en-US" altLang="en-US" sz="1300" b="1" dirty="0"/>
              <a:t>Mosses </a:t>
            </a:r>
            <a:r>
              <a:rPr kumimoji="0" lang="en-US" altLang="en-US" sz="1300" b="1" i="0" u="none" strike="noStrike" cap="none" normalizeH="0" baseline="0" dirty="0">
                <a:ln>
                  <a:noFill/>
                </a:ln>
                <a:solidFill>
                  <a:schemeClr val="tx1"/>
                </a:solidFill>
                <a:effectLst/>
              </a:rPr>
              <a:t>(450 mya)</a:t>
            </a:r>
            <a:endParaRPr lang="en-GB" sz="1300" b="1" dirty="0"/>
          </a:p>
        </p:txBody>
      </p:sp>
      <p:graphicFrame>
        <p:nvGraphicFramePr>
          <p:cNvPr id="33" name="Table 32">
            <a:extLst>
              <a:ext uri="{FF2B5EF4-FFF2-40B4-BE49-F238E27FC236}">
                <a16:creationId xmlns:a16="http://schemas.microsoft.com/office/drawing/2014/main" id="{03D9DEE4-BB39-D89A-F038-0C4623776405}"/>
              </a:ext>
            </a:extLst>
          </p:cNvPr>
          <p:cNvGraphicFramePr>
            <a:graphicFrameLocks noGrp="1"/>
          </p:cNvGraphicFramePr>
          <p:nvPr>
            <p:extLst>
              <p:ext uri="{D42A27DB-BD31-4B8C-83A1-F6EECF244321}">
                <p14:modId xmlns:p14="http://schemas.microsoft.com/office/powerpoint/2010/main" val="998866427"/>
              </p:ext>
            </p:extLst>
          </p:nvPr>
        </p:nvGraphicFramePr>
        <p:xfrm>
          <a:off x="7693015" y="5610131"/>
          <a:ext cx="4362848" cy="1199388"/>
        </p:xfrm>
        <a:graphic>
          <a:graphicData uri="http://schemas.openxmlformats.org/drawingml/2006/table">
            <a:tbl>
              <a:tblPr firstRow="1" firstCol="1" bandRow="1">
                <a:tableStyleId>{5940675A-B579-460E-94D1-54222C63F5DA}</a:tableStyleId>
              </a:tblPr>
              <a:tblGrid>
                <a:gridCol w="1379503">
                  <a:extLst>
                    <a:ext uri="{9D8B030D-6E8A-4147-A177-3AD203B41FA5}">
                      <a16:colId xmlns:a16="http://schemas.microsoft.com/office/drawing/2014/main" val="4056780757"/>
                    </a:ext>
                  </a:extLst>
                </a:gridCol>
                <a:gridCol w="1487055">
                  <a:extLst>
                    <a:ext uri="{9D8B030D-6E8A-4147-A177-3AD203B41FA5}">
                      <a16:colId xmlns:a16="http://schemas.microsoft.com/office/drawing/2014/main" val="164201214"/>
                    </a:ext>
                  </a:extLst>
                </a:gridCol>
                <a:gridCol w="1496290">
                  <a:extLst>
                    <a:ext uri="{9D8B030D-6E8A-4147-A177-3AD203B41FA5}">
                      <a16:colId xmlns:a16="http://schemas.microsoft.com/office/drawing/2014/main" val="1262686608"/>
                    </a:ext>
                  </a:extLst>
                </a:gridCol>
              </a:tblGrid>
              <a:tr h="0">
                <a:tc>
                  <a:txBody>
                    <a:bodyPr/>
                    <a:lstStyle/>
                    <a:p>
                      <a:pPr>
                        <a:lnSpc>
                          <a:spcPct val="115000"/>
                        </a:lnSpc>
                        <a:spcAft>
                          <a:spcPts val="800"/>
                        </a:spcAft>
                      </a:pPr>
                      <a:r>
                        <a:rPr lang="en-GB" sz="1200" b="1" kern="100" dirty="0">
                          <a:effectLst/>
                        </a:rPr>
                        <a:t>Group</a:t>
                      </a:r>
                      <a:endParaRPr lang="en-GB" sz="12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b="1" kern="100">
                          <a:effectLst/>
                        </a:rPr>
                        <a:t>Recorded Species</a:t>
                      </a:r>
                      <a:endParaRPr lang="en-GB" sz="12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b="1" kern="100" dirty="0">
                          <a:effectLst/>
                        </a:rPr>
                        <a:t>Estimated Species</a:t>
                      </a:r>
                      <a:endParaRPr lang="en-GB" sz="12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extLst>
                  <a:ext uri="{0D108BD9-81ED-4DB2-BD59-A6C34878D82A}">
                    <a16:rowId xmlns:a16="http://schemas.microsoft.com/office/drawing/2014/main" val="3918299987"/>
                  </a:ext>
                </a:extLst>
              </a:tr>
              <a:tr h="0">
                <a:tc>
                  <a:txBody>
                    <a:bodyPr/>
                    <a:lstStyle/>
                    <a:p>
                      <a:pPr>
                        <a:lnSpc>
                          <a:spcPct val="115000"/>
                        </a:lnSpc>
                        <a:spcAft>
                          <a:spcPts val="800"/>
                        </a:spcAft>
                      </a:pPr>
                      <a:r>
                        <a:rPr lang="en-GB" sz="1200" kern="100">
                          <a:effectLst/>
                        </a:rPr>
                        <a:t>Oribatid Mites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dirty="0">
                          <a:effectLst/>
                        </a:rPr>
                        <a:t>~10,000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dirty="0">
                          <a:effectLst/>
                        </a:rPr>
                        <a:t>~100,000–200,000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extLst>
                  <a:ext uri="{0D108BD9-81ED-4DB2-BD59-A6C34878D82A}">
                    <a16:rowId xmlns:a16="http://schemas.microsoft.com/office/drawing/2014/main" val="1903121281"/>
                  </a:ext>
                </a:extLst>
              </a:tr>
              <a:tr h="0">
                <a:tc>
                  <a:txBody>
                    <a:bodyPr/>
                    <a:lstStyle/>
                    <a:p>
                      <a:pPr>
                        <a:lnSpc>
                          <a:spcPct val="115000"/>
                        </a:lnSpc>
                        <a:spcAft>
                          <a:spcPts val="800"/>
                        </a:spcAft>
                      </a:pPr>
                      <a:r>
                        <a:rPr lang="en-GB" sz="1200" kern="100">
                          <a:effectLst/>
                        </a:rPr>
                        <a:t>Nematodes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dirty="0">
                          <a:effectLst/>
                        </a:rPr>
                        <a:t>~25,000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a:effectLst/>
                        </a:rPr>
                        <a:t>~1,000,000+</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extLst>
                  <a:ext uri="{0D108BD9-81ED-4DB2-BD59-A6C34878D82A}">
                    <a16:rowId xmlns:a16="http://schemas.microsoft.com/office/drawing/2014/main" val="1820996088"/>
                  </a:ext>
                </a:extLst>
              </a:tr>
              <a:tr h="0">
                <a:tc>
                  <a:txBody>
                    <a:bodyPr/>
                    <a:lstStyle/>
                    <a:p>
                      <a:pPr>
                        <a:lnSpc>
                          <a:spcPct val="115000"/>
                        </a:lnSpc>
                        <a:spcAft>
                          <a:spcPts val="800"/>
                        </a:spcAft>
                      </a:pPr>
                      <a:r>
                        <a:rPr lang="en-GB" sz="1200" kern="100">
                          <a:effectLst/>
                        </a:rPr>
                        <a:t>Rotifers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a:effectLst/>
                        </a:rPr>
                        <a:t>~2,000</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a:effectLst/>
                        </a:rPr>
                        <a:t>~10,000</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extLst>
                  <a:ext uri="{0D108BD9-81ED-4DB2-BD59-A6C34878D82A}">
                    <a16:rowId xmlns:a16="http://schemas.microsoft.com/office/drawing/2014/main" val="3493332541"/>
                  </a:ext>
                </a:extLst>
              </a:tr>
              <a:tr h="0">
                <a:tc>
                  <a:txBody>
                    <a:bodyPr/>
                    <a:lstStyle/>
                    <a:p>
                      <a:pPr>
                        <a:lnSpc>
                          <a:spcPct val="115000"/>
                        </a:lnSpc>
                        <a:spcAft>
                          <a:spcPts val="800"/>
                        </a:spcAft>
                      </a:pPr>
                      <a:r>
                        <a:rPr lang="en-GB" sz="1200" kern="100">
                          <a:effectLst/>
                        </a:rPr>
                        <a:t>Tardigrades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a:effectLst/>
                        </a:rPr>
                        <a:t>~1,300</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a:effectLst/>
                        </a:rPr>
                        <a:t>~10,000</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extLst>
                  <a:ext uri="{0D108BD9-81ED-4DB2-BD59-A6C34878D82A}">
                    <a16:rowId xmlns:a16="http://schemas.microsoft.com/office/drawing/2014/main" val="3924888736"/>
                  </a:ext>
                </a:extLst>
              </a:tr>
              <a:tr h="0">
                <a:tc>
                  <a:txBody>
                    <a:bodyPr/>
                    <a:lstStyle/>
                    <a:p>
                      <a:pPr>
                        <a:lnSpc>
                          <a:spcPct val="115000"/>
                        </a:lnSpc>
                        <a:spcAft>
                          <a:spcPts val="800"/>
                        </a:spcAft>
                      </a:pPr>
                      <a:r>
                        <a:rPr lang="en-GB" sz="1200" kern="100">
                          <a:effectLst/>
                        </a:rPr>
                        <a:t>Gastrotrichs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a:effectLst/>
                        </a:rPr>
                        <a:t>~800</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tc>
                  <a:txBody>
                    <a:bodyPr/>
                    <a:lstStyle/>
                    <a:p>
                      <a:pPr>
                        <a:lnSpc>
                          <a:spcPct val="115000"/>
                        </a:lnSpc>
                        <a:spcAft>
                          <a:spcPts val="800"/>
                        </a:spcAft>
                      </a:pPr>
                      <a:r>
                        <a:rPr lang="en-GB" sz="1200" kern="100" dirty="0">
                          <a:effectLst/>
                        </a:rPr>
                        <a:t>~4,000–5,000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99387"/>
                    </a:solidFill>
                  </a:tcPr>
                </a:tc>
                <a:extLst>
                  <a:ext uri="{0D108BD9-81ED-4DB2-BD59-A6C34878D82A}">
                    <a16:rowId xmlns:a16="http://schemas.microsoft.com/office/drawing/2014/main" val="3307630136"/>
                  </a:ext>
                </a:extLst>
              </a:tr>
            </a:tbl>
          </a:graphicData>
        </a:graphic>
      </p:graphicFrame>
      <p:sp>
        <p:nvSpPr>
          <p:cNvPr id="34" name="TextBox 33">
            <a:extLst>
              <a:ext uri="{FF2B5EF4-FFF2-40B4-BE49-F238E27FC236}">
                <a16:creationId xmlns:a16="http://schemas.microsoft.com/office/drawing/2014/main" id="{1F8E30C0-5EF7-5A5A-2947-88DF6B509B39}"/>
              </a:ext>
            </a:extLst>
          </p:cNvPr>
          <p:cNvSpPr txBox="1"/>
          <p:nvPr/>
        </p:nvSpPr>
        <p:spPr>
          <a:xfrm>
            <a:off x="3598014" y="2190138"/>
            <a:ext cx="3575304" cy="292388"/>
          </a:xfrm>
          <a:prstGeom prst="rect">
            <a:avLst/>
          </a:prstGeom>
          <a:solidFill>
            <a:srgbClr val="CBD7BE"/>
          </a:solidFill>
        </p:spPr>
        <p:txBody>
          <a:bodyPr wrap="square">
            <a:spAutoFit/>
          </a:bodyPr>
          <a:lstStyle/>
          <a:p>
            <a:pPr algn="ctr"/>
            <a:r>
              <a:rPr kumimoji="0" lang="en-US" altLang="en-US" sz="1300" b="1" i="0" u="none" strike="noStrike" cap="none" normalizeH="0" baseline="0" dirty="0">
                <a:ln>
                  <a:noFill/>
                </a:ln>
                <a:solidFill>
                  <a:schemeClr val="tx1"/>
                </a:solidFill>
                <a:effectLst/>
              </a:rPr>
              <a:t>Cambrian explosion </a:t>
            </a:r>
            <a:endParaRPr lang="en-GB" sz="1300" dirty="0"/>
          </a:p>
        </p:txBody>
      </p:sp>
      <p:sp>
        <p:nvSpPr>
          <p:cNvPr id="36" name="TextBox 35">
            <a:extLst>
              <a:ext uri="{FF2B5EF4-FFF2-40B4-BE49-F238E27FC236}">
                <a16:creationId xmlns:a16="http://schemas.microsoft.com/office/drawing/2014/main" id="{F3B2A9AB-045D-67EB-D73C-6E3BF1591BA0}"/>
              </a:ext>
            </a:extLst>
          </p:cNvPr>
          <p:cNvSpPr txBox="1"/>
          <p:nvPr/>
        </p:nvSpPr>
        <p:spPr>
          <a:xfrm>
            <a:off x="3598014" y="3007395"/>
            <a:ext cx="3575304" cy="292388"/>
          </a:xfrm>
          <a:prstGeom prst="rect">
            <a:avLst/>
          </a:prstGeom>
          <a:solidFill>
            <a:srgbClr val="CBD7BE"/>
          </a:solidFill>
        </p:spPr>
        <p:txBody>
          <a:bodyPr wrap="square">
            <a:spAutoFit/>
          </a:bodyPr>
          <a:lstStyle/>
          <a:p>
            <a:pPr algn="ctr"/>
            <a:r>
              <a:rPr kumimoji="0" lang="en-US" altLang="en-US" sz="1300" b="1" i="0" u="none" strike="noStrike" cap="none" normalizeH="0" baseline="0" dirty="0">
                <a:ln>
                  <a:noFill/>
                </a:ln>
                <a:solidFill>
                  <a:schemeClr val="tx1"/>
                </a:solidFill>
                <a:effectLst/>
              </a:rPr>
              <a:t>Ordovician</a:t>
            </a:r>
            <a:r>
              <a:rPr kumimoji="0" lang="en-US" altLang="en-US" sz="1300" b="1" i="0" u="none" strike="noStrike" cap="none" normalizeH="0" dirty="0">
                <a:ln>
                  <a:noFill/>
                </a:ln>
                <a:solidFill>
                  <a:schemeClr val="tx1"/>
                </a:solidFill>
                <a:effectLst/>
              </a:rPr>
              <a:t> Biodiversification</a:t>
            </a:r>
            <a:endParaRPr lang="en-GB" sz="1300" dirty="0"/>
          </a:p>
        </p:txBody>
      </p:sp>
      <p:sp>
        <p:nvSpPr>
          <p:cNvPr id="37" name="TextBox 36">
            <a:extLst>
              <a:ext uri="{FF2B5EF4-FFF2-40B4-BE49-F238E27FC236}">
                <a16:creationId xmlns:a16="http://schemas.microsoft.com/office/drawing/2014/main" id="{BD7A3ABB-D575-8E81-674B-F666D102ED27}"/>
              </a:ext>
            </a:extLst>
          </p:cNvPr>
          <p:cNvSpPr txBox="1"/>
          <p:nvPr/>
        </p:nvSpPr>
        <p:spPr>
          <a:xfrm>
            <a:off x="3598014" y="3720837"/>
            <a:ext cx="3575304" cy="292388"/>
          </a:xfrm>
          <a:prstGeom prst="rect">
            <a:avLst/>
          </a:prstGeom>
          <a:solidFill>
            <a:srgbClr val="CBD7BE"/>
          </a:solidFill>
        </p:spPr>
        <p:txBody>
          <a:bodyPr wrap="square">
            <a:spAutoFit/>
          </a:bodyPr>
          <a:lstStyle/>
          <a:p>
            <a:pPr algn="ctr"/>
            <a:r>
              <a:rPr kumimoji="0" lang="en-US" altLang="en-US" sz="1300" b="1" i="0" u="none" strike="noStrike" cap="none" normalizeH="0" baseline="0" dirty="0">
                <a:ln>
                  <a:noFill/>
                </a:ln>
                <a:solidFill>
                  <a:schemeClr val="tx1"/>
                </a:solidFill>
                <a:effectLst/>
              </a:rPr>
              <a:t>Devonian Radiation</a:t>
            </a:r>
            <a:endParaRPr lang="en-GB" sz="1300" dirty="0"/>
          </a:p>
        </p:txBody>
      </p:sp>
      <p:sp>
        <p:nvSpPr>
          <p:cNvPr id="38" name="TextBox 37">
            <a:extLst>
              <a:ext uri="{FF2B5EF4-FFF2-40B4-BE49-F238E27FC236}">
                <a16:creationId xmlns:a16="http://schemas.microsoft.com/office/drawing/2014/main" id="{F220AC64-1097-3422-8721-002084B4F9E2}"/>
              </a:ext>
            </a:extLst>
          </p:cNvPr>
          <p:cNvSpPr txBox="1"/>
          <p:nvPr/>
        </p:nvSpPr>
        <p:spPr>
          <a:xfrm>
            <a:off x="3598014" y="4041335"/>
            <a:ext cx="3575304" cy="292388"/>
          </a:xfrm>
          <a:prstGeom prst="rect">
            <a:avLst/>
          </a:prstGeom>
          <a:solidFill>
            <a:srgbClr val="CBD7BE"/>
          </a:solidFill>
        </p:spPr>
        <p:txBody>
          <a:bodyPr wrap="square">
            <a:spAutoFit/>
          </a:bodyPr>
          <a:lstStyle/>
          <a:p>
            <a:pPr algn="ctr"/>
            <a:r>
              <a:rPr kumimoji="0" lang="en-US" altLang="en-US" sz="1300" b="1" i="0" u="none" strike="noStrike" cap="none" normalizeH="0" baseline="0" dirty="0">
                <a:ln>
                  <a:noFill/>
                </a:ln>
                <a:solidFill>
                  <a:schemeClr val="tx1"/>
                </a:solidFill>
                <a:effectLst/>
              </a:rPr>
              <a:t>Carboniferous</a:t>
            </a:r>
            <a:r>
              <a:rPr kumimoji="0" lang="en-US" altLang="en-US" sz="1300" b="1" i="0" u="none" strike="noStrike" cap="none" normalizeH="0" dirty="0">
                <a:ln>
                  <a:noFill/>
                </a:ln>
                <a:solidFill>
                  <a:schemeClr val="tx1"/>
                </a:solidFill>
                <a:effectLst/>
              </a:rPr>
              <a:t> </a:t>
            </a:r>
            <a:r>
              <a:rPr kumimoji="0" lang="en-US" altLang="en-US" sz="1300" b="1" i="0" u="none" strike="noStrike" cap="none" normalizeH="0" baseline="0" dirty="0">
                <a:ln>
                  <a:noFill/>
                </a:ln>
                <a:solidFill>
                  <a:schemeClr val="tx1"/>
                </a:solidFill>
                <a:effectLst/>
              </a:rPr>
              <a:t>Radiation</a:t>
            </a:r>
            <a:endParaRPr lang="en-GB" sz="1300" dirty="0"/>
          </a:p>
        </p:txBody>
      </p:sp>
      <p:sp>
        <p:nvSpPr>
          <p:cNvPr id="39" name="TextBox 38">
            <a:extLst>
              <a:ext uri="{FF2B5EF4-FFF2-40B4-BE49-F238E27FC236}">
                <a16:creationId xmlns:a16="http://schemas.microsoft.com/office/drawing/2014/main" id="{167E6EF5-4C8A-C6E8-0551-13B56BE15D3B}"/>
              </a:ext>
            </a:extLst>
          </p:cNvPr>
          <p:cNvSpPr txBox="1"/>
          <p:nvPr/>
        </p:nvSpPr>
        <p:spPr>
          <a:xfrm>
            <a:off x="7889367" y="4975698"/>
            <a:ext cx="3575304" cy="292388"/>
          </a:xfrm>
          <a:prstGeom prst="rect">
            <a:avLst/>
          </a:prstGeom>
          <a:solidFill>
            <a:srgbClr val="CBD7BE"/>
          </a:solidFill>
        </p:spPr>
        <p:txBody>
          <a:bodyPr wrap="square">
            <a:spAutoFit/>
          </a:bodyPr>
          <a:lstStyle/>
          <a:p>
            <a:pPr algn="ctr"/>
            <a:r>
              <a:rPr kumimoji="0" lang="en-US" altLang="en-US" sz="1300" b="1" i="0" u="none" strike="noStrike" cap="none" normalizeH="0" baseline="0" dirty="0">
                <a:ln>
                  <a:noFill/>
                </a:ln>
                <a:solidFill>
                  <a:schemeClr val="tx1"/>
                </a:solidFill>
                <a:effectLst/>
              </a:rPr>
              <a:t>Flowering plant revolution (66</a:t>
            </a:r>
            <a:r>
              <a:rPr kumimoji="0" lang="en-US" altLang="en-US" sz="1300" b="1" i="0" u="none" strike="noStrike" cap="none" normalizeH="0" dirty="0">
                <a:ln>
                  <a:noFill/>
                </a:ln>
                <a:solidFill>
                  <a:schemeClr val="tx1"/>
                </a:solidFill>
                <a:effectLst/>
              </a:rPr>
              <a:t> mya)</a:t>
            </a:r>
            <a:endParaRPr lang="en-GB" sz="1300" dirty="0"/>
          </a:p>
        </p:txBody>
      </p:sp>
      <p:sp>
        <p:nvSpPr>
          <p:cNvPr id="40" name="TextBox 39">
            <a:extLst>
              <a:ext uri="{FF2B5EF4-FFF2-40B4-BE49-F238E27FC236}">
                <a16:creationId xmlns:a16="http://schemas.microsoft.com/office/drawing/2014/main" id="{E25B38D5-F044-9BC8-F69A-149FA8DCE4DD}"/>
              </a:ext>
            </a:extLst>
          </p:cNvPr>
          <p:cNvSpPr txBox="1"/>
          <p:nvPr/>
        </p:nvSpPr>
        <p:spPr>
          <a:xfrm>
            <a:off x="3598014" y="5020053"/>
            <a:ext cx="3575304" cy="292388"/>
          </a:xfrm>
          <a:prstGeom prst="rect">
            <a:avLst/>
          </a:prstGeom>
          <a:solidFill>
            <a:srgbClr val="CBD7BE"/>
          </a:solidFill>
        </p:spPr>
        <p:txBody>
          <a:bodyPr wrap="square">
            <a:spAutoFit/>
          </a:bodyPr>
          <a:lstStyle/>
          <a:p>
            <a:pPr algn="ctr"/>
            <a:r>
              <a:rPr kumimoji="0" lang="en-US" altLang="en-US" sz="1300" b="1" i="0" u="none" strike="noStrike" cap="none" normalizeH="0" baseline="0" dirty="0">
                <a:ln>
                  <a:noFill/>
                </a:ln>
                <a:solidFill>
                  <a:schemeClr val="tx1"/>
                </a:solidFill>
                <a:effectLst/>
              </a:rPr>
              <a:t>Mesozoic Marine Revolution</a:t>
            </a:r>
            <a:endParaRPr lang="en-GB" sz="1300" dirty="0"/>
          </a:p>
        </p:txBody>
      </p:sp>
      <p:sp>
        <p:nvSpPr>
          <p:cNvPr id="41" name="TextBox 40">
            <a:extLst>
              <a:ext uri="{FF2B5EF4-FFF2-40B4-BE49-F238E27FC236}">
                <a16:creationId xmlns:a16="http://schemas.microsoft.com/office/drawing/2014/main" id="{E435B0D1-7FAC-35CD-B735-53BB654517D8}"/>
              </a:ext>
            </a:extLst>
          </p:cNvPr>
          <p:cNvSpPr txBox="1"/>
          <p:nvPr/>
        </p:nvSpPr>
        <p:spPr>
          <a:xfrm>
            <a:off x="3598014" y="5760033"/>
            <a:ext cx="3575304" cy="292388"/>
          </a:xfrm>
          <a:prstGeom prst="rect">
            <a:avLst/>
          </a:prstGeom>
          <a:solidFill>
            <a:srgbClr val="CBD7BE"/>
          </a:solidFill>
        </p:spPr>
        <p:txBody>
          <a:bodyPr wrap="square">
            <a:spAutoFit/>
          </a:bodyPr>
          <a:lstStyle/>
          <a:p>
            <a:pPr algn="ctr"/>
            <a:r>
              <a:rPr kumimoji="0" lang="en-US" altLang="en-US" sz="1300" b="1" i="0" u="none" strike="noStrike" cap="none" normalizeH="0" baseline="0" dirty="0">
                <a:ln>
                  <a:noFill/>
                </a:ln>
                <a:solidFill>
                  <a:schemeClr val="tx1"/>
                </a:solidFill>
                <a:effectLst/>
              </a:rPr>
              <a:t>Cenozoic Mammal</a:t>
            </a:r>
            <a:r>
              <a:rPr kumimoji="0" lang="en-US" altLang="en-US" sz="1300" b="1" i="0" u="none" strike="noStrike" cap="none" normalizeH="0" dirty="0">
                <a:ln>
                  <a:noFill/>
                </a:ln>
                <a:solidFill>
                  <a:schemeClr val="tx1"/>
                </a:solidFill>
                <a:effectLst/>
              </a:rPr>
              <a:t> Radiation</a:t>
            </a:r>
            <a:endParaRPr lang="en-GB" sz="1300" dirty="0"/>
          </a:p>
        </p:txBody>
      </p:sp>
      <p:sp>
        <p:nvSpPr>
          <p:cNvPr id="42" name="TextBox 41">
            <a:extLst>
              <a:ext uri="{FF2B5EF4-FFF2-40B4-BE49-F238E27FC236}">
                <a16:creationId xmlns:a16="http://schemas.microsoft.com/office/drawing/2014/main" id="{BC165144-C994-ADE1-720E-54B4E448D8DF}"/>
              </a:ext>
            </a:extLst>
          </p:cNvPr>
          <p:cNvSpPr txBox="1"/>
          <p:nvPr/>
        </p:nvSpPr>
        <p:spPr>
          <a:xfrm>
            <a:off x="7771308" y="2829720"/>
            <a:ext cx="3957808" cy="292388"/>
          </a:xfrm>
          <a:prstGeom prst="rect">
            <a:avLst/>
          </a:prstGeom>
          <a:solidFill>
            <a:srgbClr val="CBD7BE"/>
          </a:solidFill>
        </p:spPr>
        <p:txBody>
          <a:bodyPr wrap="square">
            <a:spAutoFit/>
          </a:bodyPr>
          <a:lstStyle/>
          <a:p>
            <a:pPr algn="ctr"/>
            <a:r>
              <a:rPr kumimoji="0" lang="en-US" altLang="en-US" sz="1300" b="1" i="0" u="none" strike="noStrike" cap="none" normalizeH="0" baseline="0" dirty="0">
                <a:ln>
                  <a:noFill/>
                </a:ln>
                <a:solidFill>
                  <a:schemeClr val="tx1"/>
                </a:solidFill>
                <a:effectLst/>
              </a:rPr>
              <a:t>First soils (500-450 mya)</a:t>
            </a:r>
            <a:endParaRPr lang="en-GB" sz="1300" dirty="0"/>
          </a:p>
        </p:txBody>
      </p:sp>
    </p:spTree>
    <p:extLst>
      <p:ext uri="{BB962C8B-B14F-4D97-AF65-F5344CB8AC3E}">
        <p14:creationId xmlns:p14="http://schemas.microsoft.com/office/powerpoint/2010/main" val="141998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2" grpId="0" animBg="1"/>
      <p:bldP spid="23" grpId="0" animBg="1"/>
      <p:bldP spid="24" grpId="0" animBg="1"/>
      <p:bldP spid="25" grpId="0" animBg="1"/>
      <p:bldP spid="26" grpId="0" animBg="1"/>
      <p:bldP spid="27" grpId="0" animBg="1"/>
      <p:bldP spid="30" grpId="0" animBg="1"/>
      <p:bldP spid="31" grpId="0" animBg="1"/>
      <p:bldP spid="34" grpId="0" animBg="1"/>
      <p:bldP spid="36" grpId="0" animBg="1"/>
      <p:bldP spid="37" grpId="0" animBg="1"/>
      <p:bldP spid="38" grpId="0" animBg="1"/>
      <p:bldP spid="39" grpId="0" animBg="1"/>
      <p:bldP spid="40" grpId="0" animBg="1"/>
      <p:bldP spid="41" grpId="0" animBg="1"/>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7D5E5-465F-AA20-3774-81C9AD51E5CE}"/>
            </a:ext>
          </a:extLst>
        </p:cNvPr>
        <p:cNvGrpSpPr/>
        <p:nvPr/>
      </p:nvGrpSpPr>
      <p:grpSpPr>
        <a:xfrm>
          <a:off x="0" y="0"/>
          <a:ext cx="0" cy="0"/>
          <a:chOff x="0" y="0"/>
          <a:chExt cx="0" cy="0"/>
        </a:xfrm>
      </p:grpSpPr>
      <p:pic>
        <p:nvPicPr>
          <p:cNvPr id="3" name="Picture 2" descr="A plant growing from moss&#10;&#10;Description automatically generated">
            <a:extLst>
              <a:ext uri="{FF2B5EF4-FFF2-40B4-BE49-F238E27FC236}">
                <a16:creationId xmlns:a16="http://schemas.microsoft.com/office/drawing/2014/main" id="{2D364989-E3DB-F81E-AF91-81EA1E46DC59}"/>
              </a:ext>
            </a:extLst>
          </p:cNvPr>
          <p:cNvPicPr>
            <a:picLocks noChangeAspect="1"/>
          </p:cNvPicPr>
          <p:nvPr/>
        </p:nvPicPr>
        <p:blipFill>
          <a:blip r:embed="rId3">
            <a:alphaModFix amt="50000"/>
          </a:blip>
          <a:srcRect l="10826" r="4" b="4"/>
          <a:stretch/>
        </p:blipFill>
        <p:spPr>
          <a:xfrm>
            <a:off x="0" y="-2130449"/>
            <a:ext cx="12192000" cy="13672231"/>
          </a:xfrm>
          <a:prstGeom prst="rect">
            <a:avLst/>
          </a:prstGeom>
          <a:effectLst/>
        </p:spPr>
      </p:pic>
      <p:sp>
        <p:nvSpPr>
          <p:cNvPr id="9" name="Title 1">
            <a:extLst>
              <a:ext uri="{FF2B5EF4-FFF2-40B4-BE49-F238E27FC236}">
                <a16:creationId xmlns:a16="http://schemas.microsoft.com/office/drawing/2014/main" id="{1F32AF1E-D0E3-69D6-6FC7-50512C014A0D}"/>
              </a:ext>
            </a:extLst>
          </p:cNvPr>
          <p:cNvSpPr txBox="1">
            <a:spLocks/>
          </p:cNvSpPr>
          <p:nvPr/>
        </p:nvSpPr>
        <p:spPr>
          <a:xfrm>
            <a:off x="1665230" y="215359"/>
            <a:ext cx="10090906" cy="1325563"/>
          </a:xfrm>
          <a:prstGeom prst="rect">
            <a:avLst/>
          </a:prstGeom>
          <a:solidFill>
            <a:srgbClr val="CFEA7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Change and Adapt 1: Moss and Climate Change</a:t>
            </a:r>
          </a:p>
        </p:txBody>
      </p:sp>
      <p:pic>
        <p:nvPicPr>
          <p:cNvPr id="2" name="Picture 1">
            <a:extLst>
              <a:ext uri="{FF2B5EF4-FFF2-40B4-BE49-F238E27FC236}">
                <a16:creationId xmlns:a16="http://schemas.microsoft.com/office/drawing/2014/main" id="{F31A4A12-99A7-99E4-4D28-BAC1A06210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6721" y="192374"/>
            <a:ext cx="1428509" cy="1340358"/>
          </a:xfrm>
          <a:prstGeom prst="rect">
            <a:avLst/>
          </a:prstGeom>
        </p:spPr>
      </p:pic>
      <p:sp>
        <p:nvSpPr>
          <p:cNvPr id="4" name="Rectangle: Rounded Corners 3">
            <a:extLst>
              <a:ext uri="{FF2B5EF4-FFF2-40B4-BE49-F238E27FC236}">
                <a16:creationId xmlns:a16="http://schemas.microsoft.com/office/drawing/2014/main" id="{EADDF190-06C8-79AF-2AF0-799A537788D8}"/>
              </a:ext>
            </a:extLst>
          </p:cNvPr>
          <p:cNvSpPr/>
          <p:nvPr/>
        </p:nvSpPr>
        <p:spPr>
          <a:xfrm>
            <a:off x="8996673" y="1736404"/>
            <a:ext cx="2759463" cy="5118836"/>
          </a:xfrm>
          <a:prstGeom prst="roundRect">
            <a:avLst/>
          </a:prstGeom>
          <a:solidFill>
            <a:srgbClr val="CFEA7F"/>
          </a:solidFill>
          <a:ln>
            <a:solidFill>
              <a:srgbClr val="CFEA7F"/>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Impact of current climate change</a:t>
            </a:r>
          </a:p>
          <a:p>
            <a:pPr algn="ctr"/>
            <a:endParaRPr lang="en-GB" sz="1400" dirty="0">
              <a:solidFill>
                <a:schemeClr val="tx1"/>
              </a:solidFill>
            </a:endParaRPr>
          </a:p>
          <a:p>
            <a:pPr algn="ctr"/>
            <a:r>
              <a:rPr lang="en-GB" sz="1400" b="1" dirty="0">
                <a:solidFill>
                  <a:schemeClr val="tx1"/>
                </a:solidFill>
              </a:rPr>
              <a:t>Predictions for Europe suggest:</a:t>
            </a:r>
          </a:p>
          <a:p>
            <a:pPr algn="ctr"/>
            <a:endParaRPr lang="en-GB" sz="1400" dirty="0">
              <a:solidFill>
                <a:schemeClr val="tx1"/>
              </a:solidFill>
            </a:endParaRPr>
          </a:p>
          <a:p>
            <a:pPr algn="ctr"/>
            <a:r>
              <a:rPr lang="en-GB" sz="1400" i="1" dirty="0">
                <a:solidFill>
                  <a:schemeClr val="tx1"/>
                </a:solidFill>
              </a:rPr>
              <a:t>Although mosses are fast dispersers and colonisers, they will not be able to keep up with the rate of climate change.</a:t>
            </a:r>
          </a:p>
          <a:p>
            <a:endParaRPr lang="en-GB" sz="1400" dirty="0">
              <a:solidFill>
                <a:schemeClr val="tx1"/>
              </a:solidFill>
            </a:endParaRPr>
          </a:p>
          <a:p>
            <a:r>
              <a:rPr lang="en-GB" sz="1400" b="1" dirty="0">
                <a:solidFill>
                  <a:schemeClr val="tx1"/>
                </a:solidFill>
              </a:rPr>
              <a:t>Only 30% of moss species will have adapted to the new conditions by 2050.</a:t>
            </a:r>
          </a:p>
          <a:p>
            <a:endParaRPr lang="en-GB" sz="1400" dirty="0">
              <a:solidFill>
                <a:schemeClr val="tx1"/>
              </a:solidFill>
            </a:endParaRPr>
          </a:p>
          <a:p>
            <a:r>
              <a:rPr lang="en-GB" sz="1400" dirty="0">
                <a:solidFill>
                  <a:schemeClr val="tx1"/>
                </a:solidFill>
              </a:rPr>
              <a:t>Overall loss of biodiversity in mosses, a large extinction event.</a:t>
            </a:r>
          </a:p>
          <a:p>
            <a:pPr algn="ctr"/>
            <a:endParaRPr lang="en-GB" sz="1400" dirty="0">
              <a:solidFill>
                <a:schemeClr val="tx1"/>
              </a:solidFill>
            </a:endParaRPr>
          </a:p>
        </p:txBody>
      </p:sp>
      <p:sp>
        <p:nvSpPr>
          <p:cNvPr id="5" name="Rectangle: Rounded Corners 4">
            <a:extLst>
              <a:ext uri="{FF2B5EF4-FFF2-40B4-BE49-F238E27FC236}">
                <a16:creationId xmlns:a16="http://schemas.microsoft.com/office/drawing/2014/main" id="{07B07729-70D7-1468-C850-50B97891D815}"/>
              </a:ext>
            </a:extLst>
          </p:cNvPr>
          <p:cNvSpPr/>
          <p:nvPr/>
        </p:nvSpPr>
        <p:spPr>
          <a:xfrm>
            <a:off x="6088119" y="1739164"/>
            <a:ext cx="2759463" cy="5118836"/>
          </a:xfrm>
          <a:prstGeom prst="roundRect">
            <a:avLst/>
          </a:prstGeom>
          <a:solidFill>
            <a:srgbClr val="CFEA7F"/>
          </a:solidFill>
          <a:ln>
            <a:solidFill>
              <a:srgbClr val="CFEA7F"/>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600" b="1" dirty="0">
                <a:solidFill>
                  <a:schemeClr val="tx1"/>
                </a:solidFill>
              </a:rPr>
              <a:t>Human impact</a:t>
            </a:r>
          </a:p>
          <a:p>
            <a:pPr algn="ctr"/>
            <a:endParaRPr lang="en-GB" sz="1600" dirty="0">
              <a:solidFill>
                <a:schemeClr val="tx1"/>
              </a:solidFill>
            </a:endParaRPr>
          </a:p>
          <a:p>
            <a:pPr algn="ctr"/>
            <a:r>
              <a:rPr lang="en-GB" sz="1400" b="1" dirty="0">
                <a:solidFill>
                  <a:schemeClr val="tx1"/>
                </a:solidFill>
              </a:rPr>
              <a:t>Large scale</a:t>
            </a:r>
          </a:p>
          <a:p>
            <a:pPr algn="ctr"/>
            <a:r>
              <a:rPr lang="en-GB" sz="1400" dirty="0">
                <a:solidFill>
                  <a:schemeClr val="tx1"/>
                </a:solidFill>
              </a:rPr>
              <a:t>Digging up peatlands to use in gardens or burnt to heat homes. Releases stored carbon. Urbanisation to meet population demands.</a:t>
            </a:r>
          </a:p>
          <a:p>
            <a:pPr algn="ctr"/>
            <a:endParaRPr lang="en-GB" sz="1400" dirty="0">
              <a:solidFill>
                <a:schemeClr val="tx1"/>
              </a:solidFill>
            </a:endParaRPr>
          </a:p>
          <a:p>
            <a:pPr algn="ctr"/>
            <a:r>
              <a:rPr lang="en-GB" sz="1400" b="1" dirty="0">
                <a:solidFill>
                  <a:schemeClr val="tx1"/>
                </a:solidFill>
              </a:rPr>
              <a:t>Small scale</a:t>
            </a:r>
          </a:p>
          <a:p>
            <a:pPr algn="ctr"/>
            <a:r>
              <a:rPr lang="en-GB" sz="1400" dirty="0">
                <a:solidFill>
                  <a:schemeClr val="tx1"/>
                </a:solidFill>
              </a:rPr>
              <a:t>Reducing space for nature with concrete and  plastic grass. Overuse of herbicides and pesticides.</a:t>
            </a:r>
          </a:p>
          <a:p>
            <a:pPr algn="ctr"/>
            <a:endParaRPr lang="en-GB" sz="1400" dirty="0">
              <a:solidFill>
                <a:schemeClr val="tx1"/>
              </a:solidFill>
            </a:endParaRPr>
          </a:p>
          <a:p>
            <a:pPr algn="ctr"/>
            <a:r>
              <a:rPr lang="en-GB" sz="1400" dirty="0">
                <a:solidFill>
                  <a:schemeClr val="tx1"/>
                </a:solidFill>
              </a:rPr>
              <a:t>Climate change is happening at a rate faster than ever seen before.</a:t>
            </a:r>
          </a:p>
        </p:txBody>
      </p:sp>
      <p:sp>
        <p:nvSpPr>
          <p:cNvPr id="6" name="Rectangle: Rounded Corners 5">
            <a:extLst>
              <a:ext uri="{FF2B5EF4-FFF2-40B4-BE49-F238E27FC236}">
                <a16:creationId xmlns:a16="http://schemas.microsoft.com/office/drawing/2014/main" id="{BAFCD00C-A6BA-3EC8-391D-620EA89EFAE3}"/>
              </a:ext>
            </a:extLst>
          </p:cNvPr>
          <p:cNvSpPr/>
          <p:nvPr/>
        </p:nvSpPr>
        <p:spPr>
          <a:xfrm>
            <a:off x="3179565" y="1736404"/>
            <a:ext cx="2759463" cy="5118836"/>
          </a:xfrm>
          <a:prstGeom prst="roundRect">
            <a:avLst/>
          </a:prstGeom>
          <a:solidFill>
            <a:srgbClr val="CFEA7F"/>
          </a:solidFill>
          <a:ln>
            <a:solidFill>
              <a:srgbClr val="CFEA7F"/>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endParaRPr lang="en-GB" sz="1400" dirty="0">
              <a:solidFill>
                <a:schemeClr val="tx1"/>
              </a:solidFill>
            </a:endParaRPr>
          </a:p>
          <a:p>
            <a:pPr algn="ctr"/>
            <a:r>
              <a:rPr lang="en-GB" sz="1400" dirty="0">
                <a:solidFill>
                  <a:schemeClr val="tx1"/>
                </a:solidFill>
              </a:rPr>
              <a:t>Moss is abundant forests and wetlands. In wetlands moss stores carbon as peat.</a:t>
            </a: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r>
              <a:rPr lang="en-GB" sz="1400" b="1" dirty="0">
                <a:solidFill>
                  <a:schemeClr val="tx1"/>
                </a:solidFill>
              </a:rPr>
              <a:t>Globally wetlands cover 3% of the planet, but store 30% of global carbon.</a:t>
            </a:r>
          </a:p>
          <a:p>
            <a:pPr algn="ctr"/>
            <a:endParaRPr lang="en-GB" sz="1400" dirty="0">
              <a:solidFill>
                <a:schemeClr val="tx1"/>
              </a:solidFill>
            </a:endParaRPr>
          </a:p>
          <a:p>
            <a:pPr algn="ctr"/>
            <a:r>
              <a:rPr lang="en-GB" sz="1400" dirty="0">
                <a:solidFill>
                  <a:schemeClr val="tx1"/>
                </a:solidFill>
              </a:rPr>
              <a:t>Impact of climate change  is likely to dry out wetlands, releasing more carbon and reducing this carbon store.</a:t>
            </a:r>
          </a:p>
        </p:txBody>
      </p:sp>
      <p:sp>
        <p:nvSpPr>
          <p:cNvPr id="7" name="Rectangle: Rounded Corners 6">
            <a:extLst>
              <a:ext uri="{FF2B5EF4-FFF2-40B4-BE49-F238E27FC236}">
                <a16:creationId xmlns:a16="http://schemas.microsoft.com/office/drawing/2014/main" id="{CB9ADA56-89DF-3EA0-74B5-9F9DC5281515}"/>
              </a:ext>
            </a:extLst>
          </p:cNvPr>
          <p:cNvSpPr/>
          <p:nvPr/>
        </p:nvSpPr>
        <p:spPr>
          <a:xfrm>
            <a:off x="236721" y="1736404"/>
            <a:ext cx="2759463" cy="5118836"/>
          </a:xfrm>
          <a:prstGeom prst="roundRect">
            <a:avLst/>
          </a:prstGeom>
          <a:solidFill>
            <a:srgbClr val="CFEA7F"/>
          </a:solidFill>
          <a:ln>
            <a:solidFill>
              <a:srgbClr val="CFEA7F"/>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Moss species</a:t>
            </a:r>
          </a:p>
          <a:p>
            <a:pPr algn="ctr"/>
            <a:endParaRPr lang="en-GB" sz="1400" dirty="0">
              <a:solidFill>
                <a:schemeClr val="tx1"/>
              </a:solidFill>
            </a:endParaRPr>
          </a:p>
          <a:p>
            <a:pPr algn="ctr"/>
            <a:r>
              <a:rPr lang="en-GB" sz="1400" dirty="0">
                <a:solidFill>
                  <a:schemeClr val="tx1"/>
                </a:solidFill>
              </a:rPr>
              <a:t>Globally:12,000-15,000</a:t>
            </a:r>
          </a:p>
          <a:p>
            <a:pPr algn="ctr"/>
            <a:r>
              <a:rPr lang="en-GB" sz="1400" dirty="0">
                <a:solidFill>
                  <a:schemeClr val="tx1"/>
                </a:solidFill>
              </a:rPr>
              <a:t>UK: about 750</a:t>
            </a:r>
          </a:p>
          <a:p>
            <a:pPr algn="ctr"/>
            <a:endParaRPr lang="en-GB" sz="1400"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r>
              <a:rPr lang="en-GB" sz="1400" b="1" dirty="0">
                <a:solidFill>
                  <a:schemeClr val="tx1"/>
                </a:solidFill>
              </a:rPr>
              <a:t>State of Nature Report 2023</a:t>
            </a:r>
            <a:endParaRPr lang="en-GB" sz="1400" dirty="0">
              <a:solidFill>
                <a:schemeClr val="tx1"/>
              </a:solidFill>
            </a:endParaRPr>
          </a:p>
          <a:p>
            <a:pPr marL="285750" indent="-285750">
              <a:buFont typeface="Arial" panose="020B0604020202020204" pitchFamily="34" charset="0"/>
              <a:buChar char="•"/>
            </a:pPr>
            <a:r>
              <a:rPr lang="en-GB" sz="1400" dirty="0">
                <a:solidFill>
                  <a:schemeClr val="tx1"/>
                </a:solidFill>
              </a:rPr>
              <a:t>Since 1970, bryophytes have reduced by 59%.</a:t>
            </a:r>
          </a:p>
          <a:p>
            <a:pPr marL="285750" indent="-285750">
              <a:buFont typeface="Arial" panose="020B0604020202020204" pitchFamily="34" charset="0"/>
              <a:buChar char="•"/>
            </a:pPr>
            <a:r>
              <a:rPr lang="en-GB" sz="1400" dirty="0">
                <a:solidFill>
                  <a:schemeClr val="tx1"/>
                </a:solidFill>
              </a:rPr>
              <a:t>Increased distribution is only 26%.</a:t>
            </a:r>
          </a:p>
          <a:p>
            <a:pPr marL="285750" indent="-285750">
              <a:buFont typeface="Arial" panose="020B0604020202020204" pitchFamily="34" charset="0"/>
              <a:buChar char="•"/>
            </a:pPr>
            <a:r>
              <a:rPr lang="en-GB" sz="1400" dirty="0">
                <a:solidFill>
                  <a:schemeClr val="tx1"/>
                </a:solidFill>
              </a:rPr>
              <a:t>One in five bryophytes are classified as threatened species in Great Britain.</a:t>
            </a:r>
          </a:p>
        </p:txBody>
      </p:sp>
      <p:sp>
        <p:nvSpPr>
          <p:cNvPr id="8" name="TextBox 7">
            <a:extLst>
              <a:ext uri="{FF2B5EF4-FFF2-40B4-BE49-F238E27FC236}">
                <a16:creationId xmlns:a16="http://schemas.microsoft.com/office/drawing/2014/main" id="{AE9526FA-3590-DD44-E879-65D0CD19FB88}"/>
              </a:ext>
            </a:extLst>
          </p:cNvPr>
          <p:cNvSpPr txBox="1"/>
          <p:nvPr/>
        </p:nvSpPr>
        <p:spPr>
          <a:xfrm>
            <a:off x="9602237" y="6578241"/>
            <a:ext cx="1600873" cy="276999"/>
          </a:xfrm>
          <a:prstGeom prst="rect">
            <a:avLst/>
          </a:prstGeom>
          <a:noFill/>
        </p:spPr>
        <p:txBody>
          <a:bodyPr wrap="square" rtlCol="0">
            <a:spAutoFit/>
          </a:bodyPr>
          <a:lstStyle/>
          <a:p>
            <a:r>
              <a:rPr lang="en-GB" sz="1200" b="0" i="0" dirty="0" err="1">
                <a:solidFill>
                  <a:srgbClr val="222222"/>
                </a:solidFill>
                <a:effectLst/>
                <a:hlinkClick r:id="rId5"/>
              </a:rPr>
              <a:t>Zanatta</a:t>
            </a:r>
            <a:r>
              <a:rPr lang="en-GB" sz="1200" b="0" i="0" dirty="0">
                <a:solidFill>
                  <a:srgbClr val="222222"/>
                </a:solidFill>
                <a:effectLst/>
                <a:hlinkClick r:id="rId5"/>
              </a:rPr>
              <a:t> et al. (2020)</a:t>
            </a:r>
            <a:r>
              <a:rPr lang="en-GB" sz="1200" dirty="0">
                <a:hlinkClick r:id="rId5"/>
              </a:rPr>
              <a:t> </a:t>
            </a:r>
            <a:endParaRPr lang="en-GB" sz="1200" dirty="0"/>
          </a:p>
        </p:txBody>
      </p:sp>
      <p:sp>
        <p:nvSpPr>
          <p:cNvPr id="10" name="Rectangle: Rounded Corners 9">
            <a:extLst>
              <a:ext uri="{FF2B5EF4-FFF2-40B4-BE49-F238E27FC236}">
                <a16:creationId xmlns:a16="http://schemas.microsoft.com/office/drawing/2014/main" id="{9AAB7735-F00B-E585-A8E6-54A355121358}"/>
              </a:ext>
            </a:extLst>
          </p:cNvPr>
          <p:cNvSpPr/>
          <p:nvPr/>
        </p:nvSpPr>
        <p:spPr>
          <a:xfrm>
            <a:off x="3361770" y="2838779"/>
            <a:ext cx="2395054" cy="1180441"/>
          </a:xfrm>
          <a:prstGeom prst="roundRect">
            <a:avLst/>
          </a:prstGeom>
          <a:blipFill dpi="0" rotWithShape="1">
            <a:blip r:embed="rId6" cstate="email">
              <a:extLst>
                <a:ext uri="{28A0092B-C50C-407E-A947-70E740481C1C}">
                  <a14:useLocalDpi xmlns:a14="http://schemas.microsoft.com/office/drawing/2010/main"/>
                </a:ext>
                <a:ext uri="{837473B0-CC2E-450A-ABE3-18F120FF3D39}">
                  <a1611:picAttrSrcUrl xmlns:a1611="http://schemas.microsoft.com/office/drawing/2016/11/main" r:id="rId7"/>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D1EB434A-1D22-AF28-05B8-B604499A6585}"/>
              </a:ext>
            </a:extLst>
          </p:cNvPr>
          <p:cNvSpPr/>
          <p:nvPr/>
        </p:nvSpPr>
        <p:spPr>
          <a:xfrm>
            <a:off x="470555" y="2838779"/>
            <a:ext cx="2307836" cy="1153813"/>
          </a:xfrm>
          <a:prstGeom prst="roundRect">
            <a:avLst/>
          </a:prstGeom>
          <a:blipFill dpi="0" rotWithShape="1">
            <a:blip r:embed="rId8" cstate="email">
              <a:extLst>
                <a:ext uri="{28A0092B-C50C-407E-A947-70E740481C1C}">
                  <a14:useLocalDpi xmlns:a14="http://schemas.microsoft.com/office/drawing/2010/main"/>
                </a:ext>
                <a:ext uri="{837473B0-CC2E-450A-ABE3-18F120FF3D39}">
                  <a1611:picAttrSrcUrl xmlns:a1611="http://schemas.microsoft.com/office/drawing/2016/11/main" r:id="rId9"/>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EACC65CD-9BAF-9D27-3493-B2FFD4B67CE1}"/>
              </a:ext>
            </a:extLst>
          </p:cNvPr>
          <p:cNvSpPr txBox="1"/>
          <p:nvPr/>
        </p:nvSpPr>
        <p:spPr>
          <a:xfrm>
            <a:off x="824037" y="6581001"/>
            <a:ext cx="1600873" cy="276999"/>
          </a:xfrm>
          <a:prstGeom prst="rect">
            <a:avLst/>
          </a:prstGeom>
          <a:noFill/>
        </p:spPr>
        <p:txBody>
          <a:bodyPr wrap="square" rtlCol="0">
            <a:spAutoFit/>
          </a:bodyPr>
          <a:lstStyle/>
          <a:p>
            <a:r>
              <a:rPr lang="en-GB" sz="1200" b="0" i="0" dirty="0">
                <a:solidFill>
                  <a:srgbClr val="222222"/>
                </a:solidFill>
                <a:effectLst/>
                <a:hlinkClick r:id="rId10"/>
              </a:rPr>
              <a:t>Burns et al. (2023)</a:t>
            </a:r>
            <a:r>
              <a:rPr lang="en-GB" sz="1200" dirty="0">
                <a:hlinkClick r:id="rId10"/>
              </a:rPr>
              <a:t> </a:t>
            </a:r>
            <a:endParaRPr lang="en-GB" sz="1200" dirty="0"/>
          </a:p>
        </p:txBody>
      </p:sp>
      <p:sp>
        <p:nvSpPr>
          <p:cNvPr id="15" name="TextBox 14">
            <a:extLst>
              <a:ext uri="{FF2B5EF4-FFF2-40B4-BE49-F238E27FC236}">
                <a16:creationId xmlns:a16="http://schemas.microsoft.com/office/drawing/2014/main" id="{C9725C6D-462F-D38F-892E-97358E84F9DD}"/>
              </a:ext>
            </a:extLst>
          </p:cNvPr>
          <p:cNvSpPr txBox="1"/>
          <p:nvPr/>
        </p:nvSpPr>
        <p:spPr>
          <a:xfrm>
            <a:off x="4002134" y="6578240"/>
            <a:ext cx="1213557" cy="276999"/>
          </a:xfrm>
          <a:prstGeom prst="rect">
            <a:avLst/>
          </a:prstGeom>
          <a:noFill/>
        </p:spPr>
        <p:txBody>
          <a:bodyPr wrap="square" rtlCol="0">
            <a:spAutoFit/>
          </a:bodyPr>
          <a:lstStyle/>
          <a:p>
            <a:r>
              <a:rPr lang="en-GB" sz="1200" dirty="0">
                <a:hlinkClick r:id="rId11"/>
              </a:rPr>
              <a:t>Wetlands Trust</a:t>
            </a:r>
            <a:endParaRPr lang="en-GB" sz="1200" dirty="0"/>
          </a:p>
        </p:txBody>
      </p:sp>
    </p:spTree>
    <p:extLst>
      <p:ext uri="{BB962C8B-B14F-4D97-AF65-F5344CB8AC3E}">
        <p14:creationId xmlns:p14="http://schemas.microsoft.com/office/powerpoint/2010/main" val="79041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10" grpId="0" animBg="1"/>
      <p:bldP spid="11" grpId="0" animBg="1"/>
      <p:bldP spid="12"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60887A-B8DE-C2A0-335D-A70A1C35BBEF}"/>
              </a:ext>
            </a:extLst>
          </p:cNvPr>
          <p:cNvPicPr>
            <a:picLocks noChangeAspect="1"/>
          </p:cNvPicPr>
          <p:nvPr/>
        </p:nvPicPr>
        <p:blipFill>
          <a:blip r:embed="rId2">
            <a:alphaModFix amt="50000"/>
          </a:blip>
          <a:stretch>
            <a:fillRect/>
          </a:stretch>
        </p:blipFill>
        <p:spPr>
          <a:xfrm>
            <a:off x="-511" y="-4281727"/>
            <a:ext cx="12192000" cy="13775853"/>
          </a:xfrm>
          <a:prstGeom prst="rect">
            <a:avLst/>
          </a:prstGeom>
        </p:spPr>
      </p:pic>
      <p:sp>
        <p:nvSpPr>
          <p:cNvPr id="5" name="Title 1">
            <a:extLst>
              <a:ext uri="{FF2B5EF4-FFF2-40B4-BE49-F238E27FC236}">
                <a16:creationId xmlns:a16="http://schemas.microsoft.com/office/drawing/2014/main" id="{B60592EB-93F5-1598-1327-088127675226}"/>
              </a:ext>
            </a:extLst>
          </p:cNvPr>
          <p:cNvSpPr txBox="1">
            <a:spLocks/>
          </p:cNvSpPr>
          <p:nvPr/>
        </p:nvSpPr>
        <p:spPr>
          <a:xfrm>
            <a:off x="1664207" y="184150"/>
            <a:ext cx="10291071" cy="1325563"/>
          </a:xfrm>
          <a:prstGeom prst="rect">
            <a:avLst/>
          </a:prstGeom>
          <a:solidFill>
            <a:srgbClr val="7FC9C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Change and Adapt 2: Rotifers and Microplastics</a:t>
            </a:r>
          </a:p>
        </p:txBody>
      </p:sp>
      <p:sp>
        <p:nvSpPr>
          <p:cNvPr id="6" name="Rectangle: Rounded Corners 5">
            <a:extLst>
              <a:ext uri="{FF2B5EF4-FFF2-40B4-BE49-F238E27FC236}">
                <a16:creationId xmlns:a16="http://schemas.microsoft.com/office/drawing/2014/main" id="{A3B9BCA9-F565-91C3-313E-123CC885D12B}"/>
              </a:ext>
            </a:extLst>
          </p:cNvPr>
          <p:cNvSpPr/>
          <p:nvPr/>
        </p:nvSpPr>
        <p:spPr>
          <a:xfrm>
            <a:off x="244341" y="1627167"/>
            <a:ext cx="2759463" cy="5121595"/>
          </a:xfrm>
          <a:prstGeom prst="roundRect">
            <a:avLst/>
          </a:prstGeom>
          <a:solidFill>
            <a:srgbClr val="7FC9CA"/>
          </a:solidFill>
          <a:ln>
            <a:solidFill>
              <a:srgbClr val="7FC9CA"/>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Rotifers</a:t>
            </a:r>
          </a:p>
          <a:p>
            <a:pPr algn="ctr"/>
            <a:endParaRPr lang="en-GB" sz="1400" b="1" dirty="0">
              <a:solidFill>
                <a:schemeClr val="tx1"/>
              </a:solidFill>
            </a:endParaRPr>
          </a:p>
          <a:p>
            <a:pPr algn="ctr"/>
            <a:endParaRPr lang="en-GB" sz="1400" b="1"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r>
              <a:rPr lang="en-GB" sz="1400" dirty="0">
                <a:solidFill>
                  <a:schemeClr val="tx1"/>
                </a:solidFill>
              </a:rPr>
              <a:t>Around 2,200 species.</a:t>
            </a:r>
          </a:p>
          <a:p>
            <a:r>
              <a:rPr lang="en-GB" sz="1400" dirty="0">
                <a:solidFill>
                  <a:schemeClr val="tx1"/>
                </a:solidFill>
              </a:rPr>
              <a:t>Most live in freshwater, but some are marine.</a:t>
            </a:r>
          </a:p>
          <a:p>
            <a:r>
              <a:rPr lang="en-GB" sz="1400" dirty="0">
                <a:solidFill>
                  <a:schemeClr val="tx1"/>
                </a:solidFill>
              </a:rPr>
              <a:t>Most around 0.5 mm in length.</a:t>
            </a:r>
          </a:p>
          <a:p>
            <a:endParaRPr lang="en-GB" sz="1400" dirty="0">
              <a:solidFill>
                <a:schemeClr val="tx1"/>
              </a:solidFill>
            </a:endParaRPr>
          </a:p>
          <a:p>
            <a:r>
              <a:rPr lang="en-GB" sz="1400" dirty="0">
                <a:solidFill>
                  <a:schemeClr val="tx1"/>
                </a:solidFill>
              </a:rPr>
              <a:t>Distinctive adaptations: ‘</a:t>
            </a:r>
            <a:r>
              <a:rPr lang="en-GB" sz="1400" b="1" dirty="0">
                <a:solidFill>
                  <a:schemeClr val="tx1"/>
                </a:solidFill>
              </a:rPr>
              <a:t>corona</a:t>
            </a:r>
            <a:r>
              <a:rPr lang="en-GB" sz="1400" dirty="0">
                <a:solidFill>
                  <a:schemeClr val="tx1"/>
                </a:solidFill>
              </a:rPr>
              <a:t>’ and ‘</a:t>
            </a:r>
            <a:r>
              <a:rPr lang="en-GB" sz="1400" b="1" dirty="0">
                <a:solidFill>
                  <a:schemeClr val="tx1"/>
                </a:solidFill>
              </a:rPr>
              <a:t>trophi</a:t>
            </a:r>
            <a:r>
              <a:rPr lang="en-GB" sz="1400" dirty="0">
                <a:solidFill>
                  <a:schemeClr val="tx1"/>
                </a:solidFill>
              </a:rPr>
              <a:t>’ involved in </a:t>
            </a:r>
            <a:r>
              <a:rPr lang="en-GB" sz="1400" b="1" dirty="0">
                <a:solidFill>
                  <a:schemeClr val="tx1"/>
                </a:solidFill>
              </a:rPr>
              <a:t>filter feeding</a:t>
            </a:r>
            <a:r>
              <a:rPr lang="en-GB" sz="1400" dirty="0">
                <a:solidFill>
                  <a:schemeClr val="tx1"/>
                </a:solidFill>
              </a:rPr>
              <a:t>.</a:t>
            </a:r>
          </a:p>
          <a:p>
            <a:endParaRPr lang="en-GB" sz="1400" dirty="0">
              <a:solidFill>
                <a:schemeClr val="tx1"/>
              </a:solidFill>
            </a:endParaRPr>
          </a:p>
          <a:p>
            <a:r>
              <a:rPr lang="en-GB" sz="1400" dirty="0">
                <a:solidFill>
                  <a:schemeClr val="tx1"/>
                </a:solidFill>
              </a:rPr>
              <a:t>They can filter 100,000 times their own volume of water per hour.</a:t>
            </a:r>
          </a:p>
        </p:txBody>
      </p:sp>
      <p:sp>
        <p:nvSpPr>
          <p:cNvPr id="7" name="Rectangle: Rounded Corners 6">
            <a:extLst>
              <a:ext uri="{FF2B5EF4-FFF2-40B4-BE49-F238E27FC236}">
                <a16:creationId xmlns:a16="http://schemas.microsoft.com/office/drawing/2014/main" id="{ED1D77B1-AE41-28F3-F27C-72476C9B414C}"/>
              </a:ext>
            </a:extLst>
          </p:cNvPr>
          <p:cNvSpPr/>
          <p:nvPr/>
        </p:nvSpPr>
        <p:spPr>
          <a:xfrm>
            <a:off x="3255765" y="1627168"/>
            <a:ext cx="2759463" cy="5121595"/>
          </a:xfrm>
          <a:prstGeom prst="roundRect">
            <a:avLst/>
          </a:prstGeom>
          <a:solidFill>
            <a:srgbClr val="7FC9CA"/>
          </a:solidFill>
          <a:ln>
            <a:solidFill>
              <a:srgbClr val="7FC9CA"/>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Microplastics</a:t>
            </a:r>
          </a:p>
          <a:p>
            <a:pPr algn="ctr"/>
            <a:endParaRPr lang="en-GB" sz="1400" b="1" dirty="0">
              <a:solidFill>
                <a:schemeClr val="tx1"/>
              </a:solidFill>
            </a:endParaRPr>
          </a:p>
          <a:p>
            <a:r>
              <a:rPr lang="en-GB" sz="1400" dirty="0">
                <a:solidFill>
                  <a:schemeClr val="tx1"/>
                </a:solidFill>
              </a:rPr>
              <a:t>Microplastics (MPs) are one micrometre long or less. </a:t>
            </a: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endParaRPr lang="en-GB" sz="1400" dirty="0">
              <a:solidFill>
                <a:schemeClr val="tx1"/>
              </a:solidFill>
            </a:endParaRPr>
          </a:p>
          <a:p>
            <a:r>
              <a:rPr lang="en-GB" sz="1400" b="1" dirty="0">
                <a:solidFill>
                  <a:schemeClr val="tx1"/>
                </a:solidFill>
              </a:rPr>
              <a:t>Sources:  </a:t>
            </a:r>
            <a:r>
              <a:rPr lang="en-GB" sz="1400" dirty="0">
                <a:solidFill>
                  <a:schemeClr val="tx1"/>
                </a:solidFill>
              </a:rPr>
              <a:t>tyres, washing clothes, sewerage, plastic pellets used to make plastic items etc.</a:t>
            </a:r>
          </a:p>
          <a:p>
            <a:endParaRPr lang="en-GB" sz="1400" dirty="0">
              <a:solidFill>
                <a:schemeClr val="tx1"/>
              </a:solidFill>
            </a:endParaRPr>
          </a:p>
          <a:p>
            <a:r>
              <a:rPr lang="en-GB" sz="1400" b="1" dirty="0">
                <a:solidFill>
                  <a:schemeClr val="tx1"/>
                </a:solidFill>
              </a:rPr>
              <a:t>Impact: </a:t>
            </a:r>
            <a:r>
              <a:rPr lang="en-GB" sz="1400" dirty="0">
                <a:solidFill>
                  <a:schemeClr val="tx1"/>
                </a:solidFill>
              </a:rPr>
              <a:t>bioaccumulation in food chains, in marine life - blocks digestive systems, reduces reproductive success, harms soil health.</a:t>
            </a:r>
          </a:p>
          <a:p>
            <a:pPr algn="ctr"/>
            <a:endParaRPr lang="en-GB" sz="1400" b="1" dirty="0">
              <a:solidFill>
                <a:schemeClr val="tx1"/>
              </a:solidFill>
            </a:endParaRPr>
          </a:p>
        </p:txBody>
      </p:sp>
      <p:sp>
        <p:nvSpPr>
          <p:cNvPr id="8" name="Rectangle: Rounded Corners 7">
            <a:extLst>
              <a:ext uri="{FF2B5EF4-FFF2-40B4-BE49-F238E27FC236}">
                <a16:creationId xmlns:a16="http://schemas.microsoft.com/office/drawing/2014/main" id="{BD50FC7B-4F5B-C03B-C51F-1DBE4A3223B6}"/>
              </a:ext>
            </a:extLst>
          </p:cNvPr>
          <p:cNvSpPr/>
          <p:nvPr/>
        </p:nvSpPr>
        <p:spPr>
          <a:xfrm>
            <a:off x="6260080" y="1627166"/>
            <a:ext cx="2759463" cy="5121595"/>
          </a:xfrm>
          <a:prstGeom prst="roundRect">
            <a:avLst/>
          </a:prstGeom>
          <a:solidFill>
            <a:srgbClr val="7FC9CA"/>
          </a:solidFill>
          <a:ln>
            <a:solidFill>
              <a:srgbClr val="7FC9CA"/>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Case of microplastics and marine rotifers</a:t>
            </a:r>
          </a:p>
          <a:p>
            <a:pPr algn="ctr"/>
            <a:endParaRPr lang="en-GB" sz="1400" b="1" dirty="0">
              <a:solidFill>
                <a:schemeClr val="tx1"/>
              </a:solidFill>
            </a:endParaRPr>
          </a:p>
          <a:p>
            <a:pPr algn="ctr"/>
            <a:r>
              <a:rPr lang="en-GB" sz="1400" dirty="0">
                <a:solidFill>
                  <a:schemeClr val="tx1"/>
                </a:solidFill>
              </a:rPr>
              <a:t>When there are microplastics in the sea, marine rotifers accidently breakdown MPs into nanoplastics (NPs).</a:t>
            </a:r>
          </a:p>
          <a:p>
            <a:pPr algn="ctr"/>
            <a:endParaRPr lang="en-GB" sz="1400" dirty="0">
              <a:solidFill>
                <a:schemeClr val="tx1"/>
              </a:solidFill>
            </a:endParaRPr>
          </a:p>
          <a:p>
            <a:pPr algn="ctr"/>
            <a:r>
              <a:rPr lang="en-GB" sz="1400" b="1" dirty="0">
                <a:solidFill>
                  <a:schemeClr val="tx1"/>
                </a:solidFill>
              </a:rPr>
              <a:t>Impact of NPs on rotifers</a:t>
            </a:r>
          </a:p>
          <a:p>
            <a:pPr algn="ctr"/>
            <a:r>
              <a:rPr lang="en-GB" sz="1400" dirty="0">
                <a:solidFill>
                  <a:schemeClr val="tx1"/>
                </a:solidFill>
              </a:rPr>
              <a:t>The smaller the particle, the greater the uptake into the rotifer’s body.</a:t>
            </a:r>
          </a:p>
          <a:p>
            <a:pPr algn="ctr"/>
            <a:endParaRPr lang="en-GB" sz="1400" dirty="0">
              <a:solidFill>
                <a:schemeClr val="tx1"/>
              </a:solidFill>
            </a:endParaRPr>
          </a:p>
          <a:p>
            <a:pPr algn="ctr"/>
            <a:r>
              <a:rPr lang="en-GB" sz="1400" dirty="0">
                <a:solidFill>
                  <a:schemeClr val="tx1"/>
                </a:solidFill>
              </a:rPr>
              <a:t>Smaller particles have greater negative effects on rotifer life cycles including growth rate, digestion and reproductive success.</a:t>
            </a:r>
          </a:p>
          <a:p>
            <a:pPr algn="ctr"/>
            <a:endParaRPr lang="en-GB" sz="1400" dirty="0">
              <a:solidFill>
                <a:schemeClr val="tx1"/>
              </a:solidFill>
            </a:endParaRPr>
          </a:p>
          <a:p>
            <a:pPr algn="ctr"/>
            <a:r>
              <a:rPr lang="en-GB" sz="1400" dirty="0">
                <a:solidFill>
                  <a:schemeClr val="tx1"/>
                </a:solidFill>
              </a:rPr>
              <a:t>And a negative effects on future generations.</a:t>
            </a:r>
          </a:p>
          <a:p>
            <a:pPr algn="ctr"/>
            <a:r>
              <a:rPr lang="en-GB" sz="1100" dirty="0">
                <a:solidFill>
                  <a:schemeClr val="tx1"/>
                </a:solidFill>
                <a:hlinkClick r:id="rId3"/>
              </a:rPr>
              <a:t>Li et al (2023)</a:t>
            </a:r>
            <a:endParaRPr lang="en-GB" sz="1100" dirty="0">
              <a:solidFill>
                <a:schemeClr val="tx1"/>
              </a:solidFill>
            </a:endParaRPr>
          </a:p>
          <a:p>
            <a:pPr algn="ctr"/>
            <a:r>
              <a:rPr lang="en-GB" sz="1100" dirty="0">
                <a:solidFill>
                  <a:schemeClr val="tx1"/>
                </a:solidFill>
                <a:hlinkClick r:id="rId4"/>
              </a:rPr>
              <a:t>Yu et al (2024)</a:t>
            </a:r>
            <a:endParaRPr lang="en-GB" sz="11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p:txBody>
      </p:sp>
      <p:pic>
        <p:nvPicPr>
          <p:cNvPr id="9" name="Picture 8">
            <a:extLst>
              <a:ext uri="{FF2B5EF4-FFF2-40B4-BE49-F238E27FC236}">
                <a16:creationId xmlns:a16="http://schemas.microsoft.com/office/drawing/2014/main" id="{6B7AD49C-E562-652A-DBF2-2FC5933F7D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6721" y="192374"/>
            <a:ext cx="1428509" cy="1340358"/>
          </a:xfrm>
          <a:prstGeom prst="rect">
            <a:avLst/>
          </a:prstGeom>
        </p:spPr>
      </p:pic>
      <p:sp>
        <p:nvSpPr>
          <p:cNvPr id="2" name="Rectangle: Rounded Corners 1">
            <a:extLst>
              <a:ext uri="{FF2B5EF4-FFF2-40B4-BE49-F238E27FC236}">
                <a16:creationId xmlns:a16="http://schemas.microsoft.com/office/drawing/2014/main" id="{F455AC42-FBD5-ABA5-2652-32D4EC22BC28}"/>
              </a:ext>
            </a:extLst>
          </p:cNvPr>
          <p:cNvSpPr/>
          <p:nvPr/>
        </p:nvSpPr>
        <p:spPr>
          <a:xfrm>
            <a:off x="457200" y="2056896"/>
            <a:ext cx="2139696" cy="1372104"/>
          </a:xfrm>
          <a:prstGeom prst="roundRect">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C48AAEA9-786A-3511-683C-0034FB840C2E}"/>
              </a:ext>
            </a:extLst>
          </p:cNvPr>
          <p:cNvSpPr/>
          <p:nvPr/>
        </p:nvSpPr>
        <p:spPr>
          <a:xfrm>
            <a:off x="3511296" y="2898648"/>
            <a:ext cx="2167128" cy="1078992"/>
          </a:xfrm>
          <a:prstGeom prst="roundRect">
            <a:avLst/>
          </a:prstGeom>
          <a:blipFill dpi="0" rotWithShape="1">
            <a:blip r:embed="rId7" cstate="email">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D8FF5854-BBB1-4D12-60B0-E3C0DB2C0DC0}"/>
              </a:ext>
            </a:extLst>
          </p:cNvPr>
          <p:cNvSpPr/>
          <p:nvPr/>
        </p:nvSpPr>
        <p:spPr>
          <a:xfrm>
            <a:off x="9188196" y="1627166"/>
            <a:ext cx="2759463" cy="5121595"/>
          </a:xfrm>
          <a:prstGeom prst="roundRect">
            <a:avLst/>
          </a:prstGeom>
          <a:solidFill>
            <a:srgbClr val="7FC9CA"/>
          </a:solidFill>
          <a:ln>
            <a:solidFill>
              <a:srgbClr val="7FC9CA"/>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Adaptions to plastic</a:t>
            </a:r>
          </a:p>
          <a:p>
            <a:pPr algn="ctr"/>
            <a:endParaRPr lang="en-GB" sz="1400" b="1" dirty="0">
              <a:solidFill>
                <a:schemeClr val="tx1"/>
              </a:solidFill>
            </a:endParaRPr>
          </a:p>
          <a:p>
            <a:pPr algn="ctr"/>
            <a:r>
              <a:rPr lang="en-GB" sz="1400" dirty="0">
                <a:solidFill>
                  <a:schemeClr val="tx1"/>
                </a:solidFill>
              </a:rPr>
              <a:t>Rotifers recover if grown in clean water</a:t>
            </a:r>
          </a:p>
          <a:p>
            <a:pPr algn="ctr"/>
            <a:r>
              <a:rPr lang="en-GB" sz="1100" dirty="0">
                <a:solidFill>
                  <a:schemeClr val="tx1"/>
                </a:solidFill>
                <a:hlinkClick r:id="rId9"/>
              </a:rPr>
              <a:t>Wang et al (2023</a:t>
            </a:r>
            <a:r>
              <a:rPr lang="en-GB" sz="1100" dirty="0">
                <a:solidFill>
                  <a:schemeClr val="tx1"/>
                </a:solidFill>
              </a:rPr>
              <a:t>)</a:t>
            </a:r>
          </a:p>
          <a:p>
            <a:pPr algn="ctr"/>
            <a:r>
              <a:rPr lang="en-GB" sz="1400" dirty="0">
                <a:solidFill>
                  <a:schemeClr val="tx1"/>
                </a:solidFill>
              </a:rPr>
              <a:t>Plastic degrading bacteria found in the environment and the in guts of marine worms.</a:t>
            </a:r>
          </a:p>
          <a:p>
            <a:pPr algn="ctr"/>
            <a:r>
              <a:rPr lang="en-GB" sz="1100" dirty="0">
                <a:solidFill>
                  <a:schemeClr val="tx1"/>
                </a:solidFill>
                <a:hlinkClick r:id="rId10"/>
              </a:rPr>
              <a:t>Zhao (2024)</a:t>
            </a:r>
            <a:endParaRPr lang="en-GB" sz="1100" dirty="0">
              <a:solidFill>
                <a:schemeClr val="tx1"/>
              </a:solidFill>
            </a:endParaRPr>
          </a:p>
          <a:p>
            <a:pPr algn="ctr"/>
            <a:endParaRPr lang="en-GB" sz="1400" b="1" dirty="0">
              <a:solidFill>
                <a:schemeClr val="tx1"/>
              </a:solidFill>
            </a:endParaRPr>
          </a:p>
          <a:p>
            <a:pPr algn="ctr"/>
            <a:r>
              <a:rPr lang="en-GB" sz="1400" b="1" dirty="0">
                <a:solidFill>
                  <a:schemeClr val="tx1"/>
                </a:solidFill>
              </a:rPr>
              <a:t>The </a:t>
            </a:r>
            <a:r>
              <a:rPr lang="en-GB" sz="1400" b="0" i="0" dirty="0">
                <a:solidFill>
                  <a:srgbClr val="001D35"/>
                </a:solidFill>
                <a:effectLst/>
                <a:latin typeface="Google Sans"/>
              </a:rPr>
              <a:t> </a:t>
            </a:r>
            <a:r>
              <a:rPr lang="en-GB" sz="1400" b="1" i="0" dirty="0">
                <a:solidFill>
                  <a:srgbClr val="001D35"/>
                </a:solidFill>
                <a:effectLst/>
                <a:latin typeface="Google Sans"/>
              </a:rPr>
              <a:t>plastisphere</a:t>
            </a:r>
            <a:endParaRPr lang="en-GB" sz="1400" b="1" dirty="0">
              <a:solidFill>
                <a:srgbClr val="001D35"/>
              </a:solidFill>
              <a:latin typeface="Google Sans"/>
            </a:endParaRPr>
          </a:p>
          <a:p>
            <a:pPr algn="ctr"/>
            <a:endParaRPr lang="en-GB" sz="1400" b="1" dirty="0">
              <a:solidFill>
                <a:srgbClr val="001D35"/>
              </a:solidFill>
              <a:latin typeface="Google Sans"/>
            </a:endParaRPr>
          </a:p>
          <a:p>
            <a:pPr algn="ctr"/>
            <a:endParaRPr lang="en-GB" sz="1400" b="1" dirty="0">
              <a:solidFill>
                <a:srgbClr val="001D35"/>
              </a:solidFill>
              <a:latin typeface="Google Sans"/>
            </a:endParaRPr>
          </a:p>
          <a:p>
            <a:pPr algn="ctr"/>
            <a:endParaRPr lang="en-GB" sz="1400" b="1" dirty="0">
              <a:solidFill>
                <a:srgbClr val="001D35"/>
              </a:solidFill>
              <a:latin typeface="Google Sans"/>
            </a:endParaRPr>
          </a:p>
          <a:p>
            <a:pPr algn="ctr"/>
            <a:endParaRPr lang="en-GB" sz="1400" b="1" dirty="0">
              <a:solidFill>
                <a:srgbClr val="001D35"/>
              </a:solidFill>
              <a:latin typeface="Google Sans"/>
            </a:endParaRPr>
          </a:p>
          <a:p>
            <a:pPr algn="ctr"/>
            <a:endParaRPr lang="en-GB" sz="1400" b="1" dirty="0">
              <a:solidFill>
                <a:srgbClr val="001D35"/>
              </a:solidFill>
              <a:latin typeface="Google Sans"/>
            </a:endParaRPr>
          </a:p>
          <a:p>
            <a:pPr algn="ctr"/>
            <a:r>
              <a:rPr lang="en-GB" sz="1400" dirty="0">
                <a:solidFill>
                  <a:srgbClr val="001D35"/>
                </a:solidFill>
                <a:latin typeface="Google Sans"/>
              </a:rPr>
              <a:t>Microbes and meiofauna are colonising the plastisphere.</a:t>
            </a:r>
          </a:p>
          <a:p>
            <a:pPr algn="ctr"/>
            <a:r>
              <a:rPr lang="en-GB" sz="1400" dirty="0">
                <a:solidFill>
                  <a:srgbClr val="001D35"/>
                </a:solidFill>
                <a:latin typeface="Google Sans"/>
              </a:rPr>
              <a:t>Bacteria, viruses, algae and </a:t>
            </a:r>
            <a:r>
              <a:rPr lang="en-GB" sz="1400" b="1" dirty="0">
                <a:solidFill>
                  <a:srgbClr val="001D35"/>
                </a:solidFill>
                <a:latin typeface="Google Sans"/>
              </a:rPr>
              <a:t>tardigrades</a:t>
            </a:r>
            <a:r>
              <a:rPr lang="en-GB" sz="1400" dirty="0">
                <a:solidFill>
                  <a:srgbClr val="001D35"/>
                </a:solidFill>
                <a:latin typeface="Google Sans"/>
              </a:rPr>
              <a:t>. Ecological change will occur, we are not sure how or to what extent.</a:t>
            </a:r>
            <a:endParaRPr lang="en-GB" sz="1400" b="1" dirty="0">
              <a:solidFill>
                <a:srgbClr val="001D35"/>
              </a:solidFill>
              <a:latin typeface="Google Sans"/>
            </a:endParaRPr>
          </a:p>
          <a:p>
            <a:pPr algn="ctr"/>
            <a:r>
              <a:rPr lang="en-GB" sz="1100" dirty="0" err="1">
                <a:solidFill>
                  <a:srgbClr val="001D35"/>
                </a:solidFill>
                <a:latin typeface="Google Sans"/>
                <a:hlinkClick r:id="rId11"/>
              </a:rPr>
              <a:t>Lacerda</a:t>
            </a:r>
            <a:r>
              <a:rPr lang="en-GB" sz="1100" dirty="0">
                <a:solidFill>
                  <a:srgbClr val="001D35"/>
                </a:solidFill>
                <a:latin typeface="Google Sans"/>
                <a:hlinkClick r:id="rId11"/>
              </a:rPr>
              <a:t> et al (2024)</a:t>
            </a:r>
            <a:endParaRPr lang="en-GB" sz="1100" dirty="0">
              <a:solidFill>
                <a:schemeClr val="tx1"/>
              </a:solidFill>
            </a:endParaRPr>
          </a:p>
        </p:txBody>
      </p:sp>
      <p:sp>
        <p:nvSpPr>
          <p:cNvPr id="17" name="Rectangle: Rounded Corners 16">
            <a:extLst>
              <a:ext uri="{FF2B5EF4-FFF2-40B4-BE49-F238E27FC236}">
                <a16:creationId xmlns:a16="http://schemas.microsoft.com/office/drawing/2014/main" id="{C3063AD0-AF7D-00C5-606E-4C648CD3AB51}"/>
              </a:ext>
            </a:extLst>
          </p:cNvPr>
          <p:cNvSpPr/>
          <p:nvPr/>
        </p:nvSpPr>
        <p:spPr>
          <a:xfrm>
            <a:off x="9713564" y="4081016"/>
            <a:ext cx="1730292" cy="1057454"/>
          </a:xfrm>
          <a:prstGeom prst="round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57052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 grpId="0" animBg="1"/>
      <p:bldP spid="3" grpId="0" animBg="1"/>
      <p:bldP spid="15"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BC5FD-FE77-3C0B-6A6A-F3704285A513}"/>
            </a:ext>
          </a:extLst>
        </p:cNvPr>
        <p:cNvGrpSpPr/>
        <p:nvPr/>
      </p:nvGrpSpPr>
      <p:grpSpPr>
        <a:xfrm>
          <a:off x="0" y="0"/>
          <a:ext cx="0" cy="0"/>
          <a:chOff x="0" y="0"/>
          <a:chExt cx="0" cy="0"/>
        </a:xfrm>
      </p:grpSpPr>
      <p:pic>
        <p:nvPicPr>
          <p:cNvPr id="3" name="Picture 2" descr="A dirt pile in a city&#10;&#10;Description automatically generated">
            <a:extLst>
              <a:ext uri="{FF2B5EF4-FFF2-40B4-BE49-F238E27FC236}">
                <a16:creationId xmlns:a16="http://schemas.microsoft.com/office/drawing/2014/main" id="{DEFF3D40-A0D3-36A1-6C60-7F6D65DDB21F}"/>
              </a:ext>
            </a:extLst>
          </p:cNvPr>
          <p:cNvPicPr>
            <a:picLocks noChangeAspect="1"/>
          </p:cNvPicPr>
          <p:nvPr/>
        </p:nvPicPr>
        <p:blipFill>
          <a:blip r:embed="rId3">
            <a:alphaModFix amt="50000"/>
          </a:blip>
          <a:srcRect l="3909" r="6521" b="4"/>
          <a:stretch/>
        </p:blipFill>
        <p:spPr>
          <a:xfrm>
            <a:off x="0" y="-4083718"/>
            <a:ext cx="12192000" cy="13611138"/>
          </a:xfrm>
          <a:prstGeom prst="rect">
            <a:avLst/>
          </a:prstGeom>
        </p:spPr>
      </p:pic>
      <p:sp>
        <p:nvSpPr>
          <p:cNvPr id="2" name="Title 1">
            <a:extLst>
              <a:ext uri="{FF2B5EF4-FFF2-40B4-BE49-F238E27FC236}">
                <a16:creationId xmlns:a16="http://schemas.microsoft.com/office/drawing/2014/main" id="{5E1F91C8-2778-A093-C731-2EC28F1B092C}"/>
              </a:ext>
            </a:extLst>
          </p:cNvPr>
          <p:cNvSpPr>
            <a:spLocks noGrp="1"/>
          </p:cNvSpPr>
          <p:nvPr>
            <p:ph type="title"/>
          </p:nvPr>
        </p:nvSpPr>
        <p:spPr>
          <a:xfrm>
            <a:off x="1665231" y="207169"/>
            <a:ext cx="10290048" cy="1325563"/>
          </a:xfrm>
          <a:solidFill>
            <a:srgbClr val="B5AFA9"/>
          </a:solidFill>
        </p:spPr>
        <p:txBody>
          <a:bodyPr>
            <a:normAutofit/>
          </a:bodyPr>
          <a:lstStyle/>
          <a:p>
            <a:r>
              <a:rPr lang="en-GB" sz="4000" dirty="0"/>
              <a:t>Change and Adapt 3: Urbanisation of tardigrades</a:t>
            </a:r>
          </a:p>
        </p:txBody>
      </p:sp>
      <p:pic>
        <p:nvPicPr>
          <p:cNvPr id="7" name="Picture 6">
            <a:extLst>
              <a:ext uri="{FF2B5EF4-FFF2-40B4-BE49-F238E27FC236}">
                <a16:creationId xmlns:a16="http://schemas.microsoft.com/office/drawing/2014/main" id="{A06F5783-01BC-9E64-B75A-9EF5A05E93C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6721" y="192374"/>
            <a:ext cx="1428509" cy="1340358"/>
          </a:xfrm>
          <a:prstGeom prst="rect">
            <a:avLst/>
          </a:prstGeom>
        </p:spPr>
      </p:pic>
      <p:sp>
        <p:nvSpPr>
          <p:cNvPr id="8" name="Rectangle: Rounded Corners 7">
            <a:extLst>
              <a:ext uri="{FF2B5EF4-FFF2-40B4-BE49-F238E27FC236}">
                <a16:creationId xmlns:a16="http://schemas.microsoft.com/office/drawing/2014/main" id="{9D386A71-708A-BB4A-AB7C-2D844B009114}"/>
              </a:ext>
            </a:extLst>
          </p:cNvPr>
          <p:cNvSpPr/>
          <p:nvPr/>
        </p:nvSpPr>
        <p:spPr>
          <a:xfrm>
            <a:off x="8996673" y="1736404"/>
            <a:ext cx="2759463" cy="5118836"/>
          </a:xfrm>
          <a:prstGeom prst="roundRect">
            <a:avLst/>
          </a:prstGeom>
          <a:solidFill>
            <a:srgbClr val="B5AFA9"/>
          </a:solidFill>
          <a:ln>
            <a:solidFill>
              <a:srgbClr val="B5AFA9"/>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Case study in </a:t>
            </a:r>
            <a:r>
              <a:rPr lang="en-GB" sz="1400" b="1" i="0" u="none" strike="noStrike" baseline="0" dirty="0">
                <a:solidFill>
                  <a:schemeClr val="tx1"/>
                </a:solidFill>
              </a:rPr>
              <a:t>Salta City,  Argentina.</a:t>
            </a:r>
          </a:p>
          <a:p>
            <a:pPr algn="ctr"/>
            <a:endParaRPr lang="en-GB" sz="1400" dirty="0">
              <a:solidFill>
                <a:schemeClr val="tx1"/>
              </a:solidFill>
            </a:endParaRPr>
          </a:p>
          <a:p>
            <a:pPr algn="ctr"/>
            <a:r>
              <a:rPr lang="en-GB" sz="1400" b="0" i="0" u="none" strike="noStrike" baseline="0" dirty="0">
                <a:solidFill>
                  <a:schemeClr val="tx1"/>
                </a:solidFill>
              </a:rPr>
              <a:t>Monitoring biodiversity and abundance of urban tardigrades.</a:t>
            </a:r>
          </a:p>
          <a:p>
            <a:pPr algn="ctr"/>
            <a:endParaRPr lang="en-GB" sz="1400" b="0" i="0" u="none" strike="noStrike" baseline="0" dirty="0">
              <a:solidFill>
                <a:schemeClr val="tx1"/>
              </a:solidFill>
            </a:endParaRPr>
          </a:p>
          <a:p>
            <a:pPr algn="ctr"/>
            <a:endParaRPr lang="en-GB" sz="1400" b="0" i="0" u="none" strike="noStrike" baseline="0" dirty="0">
              <a:solidFill>
                <a:schemeClr val="tx1"/>
              </a:solidFill>
            </a:endParaRPr>
          </a:p>
          <a:p>
            <a:pPr algn="ctr"/>
            <a:endParaRPr lang="en-GB" sz="1400" dirty="0">
              <a:solidFill>
                <a:schemeClr val="tx1"/>
              </a:solidFill>
            </a:endParaRPr>
          </a:p>
          <a:p>
            <a:pPr algn="ctr"/>
            <a:endParaRPr lang="en-GB" sz="1400" b="0" i="0" u="none" strike="noStrike" baseline="0" dirty="0">
              <a:solidFill>
                <a:schemeClr val="tx1"/>
              </a:solidFill>
            </a:endParaRPr>
          </a:p>
          <a:p>
            <a:pPr algn="ctr"/>
            <a:endParaRPr lang="en-GB" sz="1400" dirty="0">
              <a:solidFill>
                <a:schemeClr val="tx1"/>
              </a:solidFill>
            </a:endParaRPr>
          </a:p>
          <a:p>
            <a:pPr algn="ctr"/>
            <a:endParaRPr lang="en-GB" sz="1400" b="0" i="0" u="none" strike="noStrike" baseline="0" dirty="0">
              <a:solidFill>
                <a:schemeClr val="tx1"/>
              </a:solidFill>
            </a:endParaRPr>
          </a:p>
          <a:p>
            <a:pPr algn="ctr"/>
            <a:endParaRPr lang="en-GB" sz="1400" b="1" dirty="0">
              <a:solidFill>
                <a:schemeClr val="tx1"/>
              </a:solidFill>
            </a:endParaRPr>
          </a:p>
          <a:p>
            <a:pPr algn="ctr"/>
            <a:r>
              <a:rPr lang="en-GB" sz="1400" b="1" dirty="0">
                <a:solidFill>
                  <a:schemeClr val="tx1"/>
                </a:solidFill>
              </a:rPr>
              <a:t>The impact of an anthropause</a:t>
            </a:r>
          </a:p>
          <a:p>
            <a:pPr algn="ctr"/>
            <a:r>
              <a:rPr lang="en-GB" sz="1400" b="1" i="0" u="none" strike="noStrike" baseline="0" dirty="0">
                <a:solidFill>
                  <a:schemeClr val="tx1"/>
                </a:solidFill>
              </a:rPr>
              <a:t>COVID-19 Lockdown</a:t>
            </a:r>
          </a:p>
          <a:p>
            <a:pPr algn="ctr"/>
            <a:r>
              <a:rPr lang="en-GB" sz="1400" dirty="0">
                <a:solidFill>
                  <a:schemeClr val="tx1"/>
                </a:solidFill>
              </a:rPr>
              <a:t>During the anthropause, the species diversity and abundance of tardigrades increased in all 3 traffic areas.</a:t>
            </a:r>
          </a:p>
          <a:p>
            <a:pPr algn="ctr"/>
            <a:endParaRPr lang="en-GB" sz="1400" dirty="0">
              <a:solidFill>
                <a:schemeClr val="tx1"/>
              </a:solidFill>
            </a:endParaRPr>
          </a:p>
          <a:p>
            <a:pPr algn="ctr"/>
            <a:endParaRPr lang="en-GB" sz="1000" dirty="0">
              <a:solidFill>
                <a:schemeClr val="tx1"/>
              </a:solidFill>
              <a:hlinkClick r:id="rId5"/>
            </a:endParaRPr>
          </a:p>
          <a:p>
            <a:pPr algn="ctr"/>
            <a:r>
              <a:rPr lang="en-GB" sz="1000" dirty="0">
                <a:solidFill>
                  <a:schemeClr val="tx1"/>
                </a:solidFill>
                <a:hlinkClick r:id="rId5"/>
              </a:rPr>
              <a:t>González-Reyes et al (2024</a:t>
            </a:r>
            <a:r>
              <a:rPr lang="en-GB" sz="1000" dirty="0">
                <a:solidFill>
                  <a:schemeClr val="tx1"/>
                </a:solidFill>
              </a:rPr>
              <a:t>)</a:t>
            </a:r>
          </a:p>
        </p:txBody>
      </p:sp>
      <p:sp>
        <p:nvSpPr>
          <p:cNvPr id="9" name="Rectangle: Rounded Corners 8">
            <a:extLst>
              <a:ext uri="{FF2B5EF4-FFF2-40B4-BE49-F238E27FC236}">
                <a16:creationId xmlns:a16="http://schemas.microsoft.com/office/drawing/2014/main" id="{2A56558E-5F0F-EAC0-AA88-5726A0082126}"/>
              </a:ext>
            </a:extLst>
          </p:cNvPr>
          <p:cNvSpPr/>
          <p:nvPr/>
        </p:nvSpPr>
        <p:spPr>
          <a:xfrm>
            <a:off x="6096000" y="1736404"/>
            <a:ext cx="2759463" cy="5118836"/>
          </a:xfrm>
          <a:prstGeom prst="roundRect">
            <a:avLst/>
          </a:prstGeom>
          <a:solidFill>
            <a:srgbClr val="B5AFA9"/>
          </a:solidFill>
          <a:ln>
            <a:solidFill>
              <a:srgbClr val="B5AFA9"/>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i="0" u="none" strike="noStrike" baseline="0" dirty="0">
                <a:solidFill>
                  <a:schemeClr val="tx1"/>
                </a:solidFill>
              </a:rPr>
              <a:t>Urbanisation</a:t>
            </a:r>
          </a:p>
          <a:p>
            <a:pPr algn="ctr"/>
            <a:endParaRPr lang="en-GB" sz="1400" dirty="0">
              <a:solidFill>
                <a:schemeClr val="tx1"/>
              </a:solidFill>
            </a:endParaRPr>
          </a:p>
          <a:p>
            <a:pPr algn="ctr"/>
            <a:r>
              <a:rPr lang="en-GB" sz="1400" dirty="0">
                <a:solidFill>
                  <a:schemeClr val="tx1"/>
                </a:solidFill>
              </a:rPr>
              <a:t>Human population: </a:t>
            </a:r>
          </a:p>
          <a:p>
            <a:pPr algn="ctr"/>
            <a:r>
              <a:rPr lang="en-GB" sz="1400" dirty="0">
                <a:solidFill>
                  <a:schemeClr val="tx1"/>
                </a:solidFill>
              </a:rPr>
              <a:t>&gt;6000 billion by 2045</a:t>
            </a:r>
          </a:p>
          <a:p>
            <a:pPr algn="ctr"/>
            <a:r>
              <a:rPr lang="en-GB" sz="1400" dirty="0">
                <a:solidFill>
                  <a:schemeClr val="tx1"/>
                </a:solidFill>
              </a:rPr>
              <a:t>Urban areas are expanding significantly.</a:t>
            </a: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endParaRPr lang="en-GB" sz="1400" dirty="0">
              <a:solidFill>
                <a:schemeClr val="tx1"/>
              </a:solidFill>
            </a:endParaRPr>
          </a:p>
          <a:p>
            <a:pPr algn="ctr"/>
            <a:r>
              <a:rPr lang="en-GB" sz="1400" dirty="0">
                <a:solidFill>
                  <a:schemeClr val="tx1"/>
                </a:solidFill>
              </a:rPr>
              <a:t>Urbanised animals include pigeons, foxes, sea gulls, squirrels are adapted to survive in cities.</a:t>
            </a:r>
          </a:p>
          <a:p>
            <a:pPr algn="ctr"/>
            <a:endParaRPr lang="en-GB" sz="1400" dirty="0">
              <a:solidFill>
                <a:schemeClr val="tx1"/>
              </a:solidFill>
            </a:endParaRPr>
          </a:p>
          <a:p>
            <a:pPr algn="ctr"/>
            <a:r>
              <a:rPr lang="en-GB" sz="1400" b="1" dirty="0">
                <a:solidFill>
                  <a:schemeClr val="tx1"/>
                </a:solidFill>
              </a:rPr>
              <a:t>Are tardigrades becoming urbanised?</a:t>
            </a:r>
          </a:p>
          <a:p>
            <a:pPr algn="ctr"/>
            <a:r>
              <a:rPr lang="en-GB" sz="1400" dirty="0">
                <a:solidFill>
                  <a:schemeClr val="tx1"/>
                </a:solidFill>
              </a:rPr>
              <a:t>It appears that there are some tardigrade species only found in urban substrates.</a:t>
            </a:r>
          </a:p>
          <a:p>
            <a:pPr algn="ctr"/>
            <a:r>
              <a:rPr lang="en-GB" sz="1050" dirty="0">
                <a:solidFill>
                  <a:schemeClr val="tx1"/>
                </a:solidFill>
                <a:hlinkClick r:id="rId6"/>
              </a:rPr>
              <a:t>Gonzalez-Reyes et al (2000)</a:t>
            </a:r>
            <a:endParaRPr lang="en-GB" sz="1400" dirty="0">
              <a:solidFill>
                <a:schemeClr val="tx1"/>
              </a:solidFill>
            </a:endParaRPr>
          </a:p>
          <a:p>
            <a:pPr algn="ctr"/>
            <a:endParaRPr lang="en-GB" sz="1400" b="0" i="0" u="none" strike="noStrike" baseline="0" dirty="0">
              <a:solidFill>
                <a:schemeClr val="tx1"/>
              </a:solidFill>
            </a:endParaRPr>
          </a:p>
          <a:p>
            <a:pPr algn="ctr"/>
            <a:endParaRPr lang="en-GB" sz="1400" dirty="0">
              <a:solidFill>
                <a:schemeClr val="tx1"/>
              </a:solidFill>
            </a:endParaRPr>
          </a:p>
        </p:txBody>
      </p:sp>
      <p:sp>
        <p:nvSpPr>
          <p:cNvPr id="10" name="Rectangle: Rounded Corners 9">
            <a:extLst>
              <a:ext uri="{FF2B5EF4-FFF2-40B4-BE49-F238E27FC236}">
                <a16:creationId xmlns:a16="http://schemas.microsoft.com/office/drawing/2014/main" id="{74C8982C-38E6-73D2-C41A-721D3DF2AF2F}"/>
              </a:ext>
            </a:extLst>
          </p:cNvPr>
          <p:cNvSpPr/>
          <p:nvPr/>
        </p:nvSpPr>
        <p:spPr>
          <a:xfrm>
            <a:off x="3195328" y="1736404"/>
            <a:ext cx="2759463" cy="5118836"/>
          </a:xfrm>
          <a:prstGeom prst="roundRect">
            <a:avLst/>
          </a:prstGeom>
          <a:solidFill>
            <a:srgbClr val="B5AFA9"/>
          </a:solidFill>
          <a:ln>
            <a:solidFill>
              <a:srgbClr val="B5AFA9"/>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Urban areas</a:t>
            </a:r>
          </a:p>
          <a:p>
            <a:pPr algn="ctr"/>
            <a:endParaRPr lang="en-GB" sz="1400" dirty="0">
              <a:solidFill>
                <a:schemeClr val="tx1"/>
              </a:solidFill>
            </a:endParaRPr>
          </a:p>
          <a:p>
            <a:pPr algn="ctr"/>
            <a:r>
              <a:rPr lang="en-GB" sz="1400" dirty="0">
                <a:solidFill>
                  <a:schemeClr val="tx1"/>
                </a:solidFill>
              </a:rPr>
              <a:t>Cities have high levels of pollutants including</a:t>
            </a:r>
          </a:p>
          <a:p>
            <a:pPr algn="ctr"/>
            <a:r>
              <a:rPr lang="en-GB" sz="1400" dirty="0">
                <a:solidFill>
                  <a:schemeClr val="tx1"/>
                </a:solidFill>
              </a:rPr>
              <a:t>Several tardigrade species can survive in moss and lichen in cities.</a:t>
            </a:r>
          </a:p>
          <a:p>
            <a:pPr algn="ctr"/>
            <a:endParaRPr lang="en-GB" sz="1400" dirty="0">
              <a:solidFill>
                <a:schemeClr val="tx1"/>
              </a:solidFill>
            </a:endParaRPr>
          </a:p>
          <a:p>
            <a:pPr algn="ctr"/>
            <a:r>
              <a:rPr lang="en-GB" sz="1400" b="1" dirty="0">
                <a:solidFill>
                  <a:schemeClr val="tx1"/>
                </a:solidFill>
              </a:rPr>
              <a:t>Common pollutants</a:t>
            </a:r>
          </a:p>
          <a:p>
            <a:pPr algn="ctr"/>
            <a:r>
              <a:rPr lang="en-GB" sz="1400" dirty="0">
                <a:solidFill>
                  <a:schemeClr val="tx1"/>
                </a:solidFill>
              </a:rPr>
              <a:t>Gases – nitrogen oxides, carbon dioxide /monoxide, ozone, heavy metals, oil and grease, microplastics, industrial chemicals, pesticides, and herbicides.</a:t>
            </a:r>
          </a:p>
          <a:p>
            <a:pPr algn="ctr"/>
            <a:endParaRPr lang="en-GB" sz="1400" dirty="0">
              <a:solidFill>
                <a:schemeClr val="tx1"/>
              </a:solidFill>
            </a:endParaRPr>
          </a:p>
          <a:p>
            <a:pPr algn="ctr"/>
            <a:r>
              <a:rPr lang="en-GB" sz="1400" b="1" dirty="0">
                <a:solidFill>
                  <a:schemeClr val="tx1"/>
                </a:solidFill>
              </a:rPr>
              <a:t>Urban sludge</a:t>
            </a:r>
          </a:p>
          <a:p>
            <a:pPr algn="ctr"/>
            <a:r>
              <a:rPr lang="en-GB" sz="1400" dirty="0">
                <a:solidFill>
                  <a:schemeClr val="tx1"/>
                </a:solidFill>
              </a:rPr>
              <a:t>An artificial substrate made up of urban waste. </a:t>
            </a:r>
          </a:p>
          <a:p>
            <a:pPr algn="ctr"/>
            <a:endParaRPr lang="en-GB" sz="1050" dirty="0">
              <a:solidFill>
                <a:srgbClr val="222222"/>
              </a:solidFill>
            </a:endParaRPr>
          </a:p>
          <a:p>
            <a:pPr algn="ctr"/>
            <a:endParaRPr lang="en-GB" sz="1050" dirty="0">
              <a:solidFill>
                <a:srgbClr val="222222"/>
              </a:solidFill>
            </a:endParaRPr>
          </a:p>
          <a:p>
            <a:pPr algn="ctr"/>
            <a:endParaRPr lang="en-GB" sz="1050" dirty="0">
              <a:solidFill>
                <a:srgbClr val="222222"/>
              </a:solidFill>
            </a:endParaRPr>
          </a:p>
          <a:p>
            <a:pPr algn="ctr"/>
            <a:endParaRPr lang="en-GB" sz="1050" dirty="0">
              <a:solidFill>
                <a:srgbClr val="222222"/>
              </a:solidFill>
            </a:endParaRPr>
          </a:p>
          <a:p>
            <a:pPr algn="ctr"/>
            <a:r>
              <a:rPr lang="en-GB" sz="1050" dirty="0">
                <a:solidFill>
                  <a:srgbClr val="222222"/>
                </a:solidFill>
                <a:hlinkClick r:id="rId7"/>
              </a:rPr>
              <a:t>de Albuquerque et al (2018)</a:t>
            </a:r>
            <a:endParaRPr lang="en-GB" sz="1050" dirty="0"/>
          </a:p>
        </p:txBody>
      </p:sp>
      <p:sp>
        <p:nvSpPr>
          <p:cNvPr id="11" name="Rectangle: Rounded Corners 10">
            <a:extLst>
              <a:ext uri="{FF2B5EF4-FFF2-40B4-BE49-F238E27FC236}">
                <a16:creationId xmlns:a16="http://schemas.microsoft.com/office/drawing/2014/main" id="{516D0A15-2B52-23ED-4E8D-49F4249433AC}"/>
              </a:ext>
            </a:extLst>
          </p:cNvPr>
          <p:cNvSpPr/>
          <p:nvPr/>
        </p:nvSpPr>
        <p:spPr>
          <a:xfrm>
            <a:off x="236721" y="1736404"/>
            <a:ext cx="2759463" cy="5118836"/>
          </a:xfrm>
          <a:prstGeom prst="roundRect">
            <a:avLst/>
          </a:prstGeom>
          <a:solidFill>
            <a:srgbClr val="B5AFA9"/>
          </a:solidFill>
          <a:ln>
            <a:solidFill>
              <a:srgbClr val="B5AFA9"/>
            </a:solid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algn="ctr"/>
            <a:r>
              <a:rPr lang="en-GB" sz="1400" b="1" dirty="0">
                <a:solidFill>
                  <a:schemeClr val="tx1"/>
                </a:solidFill>
              </a:rPr>
              <a:t>Tardigrades</a:t>
            </a: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endParaRPr lang="en-GB" sz="1400" b="1" dirty="0">
              <a:solidFill>
                <a:schemeClr val="tx1"/>
              </a:solidFill>
            </a:endParaRPr>
          </a:p>
          <a:p>
            <a:pPr algn="ctr"/>
            <a:r>
              <a:rPr lang="en-GB" sz="1400" dirty="0">
                <a:solidFill>
                  <a:schemeClr val="tx1"/>
                </a:solidFill>
              </a:rPr>
              <a:t>Less than 1 mm in length.</a:t>
            </a:r>
          </a:p>
          <a:p>
            <a:pPr algn="ctr"/>
            <a:r>
              <a:rPr lang="en-GB" sz="1400" dirty="0">
                <a:solidFill>
                  <a:schemeClr val="tx1"/>
                </a:solidFill>
              </a:rPr>
              <a:t>Live mostly in moss and lichens.</a:t>
            </a:r>
          </a:p>
          <a:p>
            <a:pPr algn="ctr"/>
            <a:endParaRPr lang="en-GB" sz="1400" dirty="0">
              <a:solidFill>
                <a:schemeClr val="tx1"/>
              </a:solidFill>
            </a:endParaRPr>
          </a:p>
          <a:p>
            <a:pPr algn="ctr"/>
            <a:r>
              <a:rPr lang="en-GB" sz="1400" dirty="0">
                <a:solidFill>
                  <a:schemeClr val="tx1"/>
                </a:solidFill>
              </a:rPr>
              <a:t>Some species can survive extreme conditions in their tun state.</a:t>
            </a:r>
          </a:p>
          <a:p>
            <a:pPr algn="ctr"/>
            <a:endParaRPr lang="en-GB" sz="1400" dirty="0"/>
          </a:p>
        </p:txBody>
      </p:sp>
      <p:sp>
        <p:nvSpPr>
          <p:cNvPr id="4" name="Rectangle: Rounded Corners 3">
            <a:extLst>
              <a:ext uri="{FF2B5EF4-FFF2-40B4-BE49-F238E27FC236}">
                <a16:creationId xmlns:a16="http://schemas.microsoft.com/office/drawing/2014/main" id="{D3559451-F3D6-3659-4244-930179A21CF4}"/>
              </a:ext>
            </a:extLst>
          </p:cNvPr>
          <p:cNvSpPr/>
          <p:nvPr/>
        </p:nvSpPr>
        <p:spPr>
          <a:xfrm>
            <a:off x="422317" y="2211939"/>
            <a:ext cx="2337147" cy="1371600"/>
          </a:xfrm>
          <a:prstGeom prst="roundRect">
            <a:avLst/>
          </a:prstGeom>
          <a:blipFill dpi="0" rotWithShape="1">
            <a:blip r:embed="rId8" cstate="email">
              <a:extLst>
                <a:ext uri="{28A0092B-C50C-407E-A947-70E740481C1C}">
                  <a14:useLocalDpi xmlns:a14="http://schemas.microsoft.com/office/drawing/2010/main"/>
                </a:ext>
              </a:extLst>
            </a:blip>
            <a:srcRect/>
            <a:stretch>
              <a:fillRect/>
            </a:stretch>
          </a:blipFill>
          <a:ln>
            <a:solidFill>
              <a:srgbClr val="B5AFA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Table 4">
            <a:extLst>
              <a:ext uri="{FF2B5EF4-FFF2-40B4-BE49-F238E27FC236}">
                <a16:creationId xmlns:a16="http://schemas.microsoft.com/office/drawing/2014/main" id="{94F548F4-B109-855C-2E95-5FAFC5E4F68D}"/>
              </a:ext>
            </a:extLst>
          </p:cNvPr>
          <p:cNvGraphicFramePr>
            <a:graphicFrameLocks noGrp="1"/>
          </p:cNvGraphicFramePr>
          <p:nvPr>
            <p:extLst>
              <p:ext uri="{D42A27DB-BD31-4B8C-83A1-F6EECF244321}">
                <p14:modId xmlns:p14="http://schemas.microsoft.com/office/powerpoint/2010/main" val="1617357796"/>
              </p:ext>
            </p:extLst>
          </p:nvPr>
        </p:nvGraphicFramePr>
        <p:xfrm>
          <a:off x="9115554" y="3298590"/>
          <a:ext cx="2608748" cy="1097280"/>
        </p:xfrm>
        <a:graphic>
          <a:graphicData uri="http://schemas.openxmlformats.org/drawingml/2006/table">
            <a:tbl>
              <a:tblPr firstRow="1" bandRow="1">
                <a:tableStyleId>{5940675A-B579-460E-94D1-54222C63F5DA}</a:tableStyleId>
              </a:tblPr>
              <a:tblGrid>
                <a:gridCol w="743373">
                  <a:extLst>
                    <a:ext uri="{9D8B030D-6E8A-4147-A177-3AD203B41FA5}">
                      <a16:colId xmlns:a16="http://schemas.microsoft.com/office/drawing/2014/main" val="2295828757"/>
                    </a:ext>
                  </a:extLst>
                </a:gridCol>
                <a:gridCol w="969264">
                  <a:extLst>
                    <a:ext uri="{9D8B030D-6E8A-4147-A177-3AD203B41FA5}">
                      <a16:colId xmlns:a16="http://schemas.microsoft.com/office/drawing/2014/main" val="3333354096"/>
                    </a:ext>
                  </a:extLst>
                </a:gridCol>
                <a:gridCol w="896111">
                  <a:extLst>
                    <a:ext uri="{9D8B030D-6E8A-4147-A177-3AD203B41FA5}">
                      <a16:colId xmlns:a16="http://schemas.microsoft.com/office/drawing/2014/main" val="2625606841"/>
                    </a:ext>
                  </a:extLst>
                </a:gridCol>
              </a:tblGrid>
              <a:tr h="254185">
                <a:tc>
                  <a:txBody>
                    <a:bodyPr/>
                    <a:lstStyle/>
                    <a:p>
                      <a:r>
                        <a:rPr lang="en-GB" sz="1200" dirty="0">
                          <a:latin typeface="Aptos Narrow" panose="020B0004020202020204" pitchFamily="34" charset="0"/>
                        </a:rPr>
                        <a:t>Traffic</a:t>
                      </a:r>
                    </a:p>
                  </a:txBody>
                  <a:tcPr/>
                </a:tc>
                <a:tc>
                  <a:txBody>
                    <a:bodyPr/>
                    <a:lstStyle/>
                    <a:p>
                      <a:pPr algn="ctr"/>
                      <a:r>
                        <a:rPr lang="en-GB" sz="1200" dirty="0">
                          <a:latin typeface="Aptos Narrow" panose="020B0004020202020204" pitchFamily="34" charset="0"/>
                        </a:rPr>
                        <a:t>Biodiversity</a:t>
                      </a:r>
                    </a:p>
                  </a:txBody>
                  <a:tcPr/>
                </a:tc>
                <a:tc>
                  <a:txBody>
                    <a:bodyPr/>
                    <a:lstStyle/>
                    <a:p>
                      <a:pPr algn="ctr"/>
                      <a:r>
                        <a:rPr lang="en-GB" sz="1200" dirty="0">
                          <a:latin typeface="Aptos Narrow" panose="020B0004020202020204" pitchFamily="34" charset="0"/>
                        </a:rPr>
                        <a:t>Abundance</a:t>
                      </a:r>
                    </a:p>
                  </a:txBody>
                  <a:tcPr/>
                </a:tc>
                <a:extLst>
                  <a:ext uri="{0D108BD9-81ED-4DB2-BD59-A6C34878D82A}">
                    <a16:rowId xmlns:a16="http://schemas.microsoft.com/office/drawing/2014/main" val="1488833671"/>
                  </a:ext>
                </a:extLst>
              </a:tr>
              <a:tr h="254185">
                <a:tc>
                  <a:txBody>
                    <a:bodyPr/>
                    <a:lstStyle/>
                    <a:p>
                      <a:r>
                        <a:rPr lang="en-GB" sz="1200" dirty="0">
                          <a:latin typeface="Aptos Narrow" panose="020B0004020202020204" pitchFamily="34" charset="0"/>
                        </a:rPr>
                        <a:t>Low</a:t>
                      </a:r>
                    </a:p>
                  </a:txBody>
                  <a:tcPr/>
                </a:tc>
                <a:tc>
                  <a:txBody>
                    <a:bodyPr/>
                    <a:lstStyle/>
                    <a:p>
                      <a:pPr algn="ctr"/>
                      <a:r>
                        <a:rPr lang="en-GB" sz="1200" dirty="0">
                          <a:latin typeface="Aptos Narrow" panose="020B0004020202020204" pitchFamily="34" charset="0"/>
                        </a:rPr>
                        <a:t>High</a:t>
                      </a:r>
                    </a:p>
                  </a:txBody>
                  <a:tcPr/>
                </a:tc>
                <a:tc>
                  <a:txBody>
                    <a:bodyPr/>
                    <a:lstStyle/>
                    <a:p>
                      <a:pPr algn="ctr"/>
                      <a:r>
                        <a:rPr lang="en-GB" sz="1200" dirty="0">
                          <a:latin typeface="Aptos Narrow" panose="020B0004020202020204" pitchFamily="34" charset="0"/>
                        </a:rPr>
                        <a:t>Medium</a:t>
                      </a:r>
                    </a:p>
                  </a:txBody>
                  <a:tcPr/>
                </a:tc>
                <a:extLst>
                  <a:ext uri="{0D108BD9-81ED-4DB2-BD59-A6C34878D82A}">
                    <a16:rowId xmlns:a16="http://schemas.microsoft.com/office/drawing/2014/main" val="1787794036"/>
                  </a:ext>
                </a:extLst>
              </a:tr>
              <a:tr h="254185">
                <a:tc>
                  <a:txBody>
                    <a:bodyPr/>
                    <a:lstStyle/>
                    <a:p>
                      <a:r>
                        <a:rPr lang="en-GB" sz="1200" dirty="0">
                          <a:latin typeface="Aptos Narrow" panose="020B0004020202020204" pitchFamily="34" charset="0"/>
                        </a:rPr>
                        <a:t>Medium</a:t>
                      </a:r>
                    </a:p>
                  </a:txBody>
                  <a:tcPr/>
                </a:tc>
                <a:tc>
                  <a:txBody>
                    <a:bodyPr/>
                    <a:lstStyle/>
                    <a:p>
                      <a:pPr algn="ctr"/>
                      <a:r>
                        <a:rPr lang="en-GB" sz="1200" dirty="0">
                          <a:latin typeface="Aptos Narrow" panose="020B0004020202020204" pitchFamily="34" charset="0"/>
                        </a:rPr>
                        <a:t>Medium</a:t>
                      </a:r>
                    </a:p>
                  </a:txBody>
                  <a:tcPr/>
                </a:tc>
                <a:tc>
                  <a:txBody>
                    <a:bodyPr/>
                    <a:lstStyle/>
                    <a:p>
                      <a:pPr algn="ctr"/>
                      <a:r>
                        <a:rPr lang="en-GB" sz="1200" dirty="0">
                          <a:latin typeface="Aptos Narrow" panose="020B0004020202020204" pitchFamily="34" charset="0"/>
                        </a:rPr>
                        <a:t>Medium</a:t>
                      </a:r>
                    </a:p>
                  </a:txBody>
                  <a:tcPr/>
                </a:tc>
                <a:extLst>
                  <a:ext uri="{0D108BD9-81ED-4DB2-BD59-A6C34878D82A}">
                    <a16:rowId xmlns:a16="http://schemas.microsoft.com/office/drawing/2014/main" val="1599556367"/>
                  </a:ext>
                </a:extLst>
              </a:tr>
              <a:tr h="238607">
                <a:tc>
                  <a:txBody>
                    <a:bodyPr/>
                    <a:lstStyle/>
                    <a:p>
                      <a:r>
                        <a:rPr lang="en-GB" sz="1200" dirty="0">
                          <a:latin typeface="Aptos Narrow" panose="020B0004020202020204" pitchFamily="34" charset="0"/>
                        </a:rPr>
                        <a:t>High</a:t>
                      </a:r>
                    </a:p>
                  </a:txBody>
                  <a:tcPr/>
                </a:tc>
                <a:tc>
                  <a:txBody>
                    <a:bodyPr/>
                    <a:lstStyle/>
                    <a:p>
                      <a:pPr algn="ctr"/>
                      <a:r>
                        <a:rPr lang="en-GB" sz="1200" dirty="0">
                          <a:latin typeface="Aptos Narrow" panose="020B0004020202020204" pitchFamily="34" charset="0"/>
                        </a:rPr>
                        <a:t>Low</a:t>
                      </a:r>
                    </a:p>
                  </a:txBody>
                  <a:tcPr/>
                </a:tc>
                <a:tc>
                  <a:txBody>
                    <a:bodyPr/>
                    <a:lstStyle/>
                    <a:p>
                      <a:pPr algn="ctr"/>
                      <a:r>
                        <a:rPr lang="en-GB" sz="1200" dirty="0">
                          <a:latin typeface="Aptos Narrow" panose="020B0004020202020204" pitchFamily="34" charset="0"/>
                        </a:rPr>
                        <a:t>High</a:t>
                      </a:r>
                    </a:p>
                  </a:txBody>
                  <a:tcPr/>
                </a:tc>
                <a:extLst>
                  <a:ext uri="{0D108BD9-81ED-4DB2-BD59-A6C34878D82A}">
                    <a16:rowId xmlns:a16="http://schemas.microsoft.com/office/drawing/2014/main" val="73165013"/>
                  </a:ext>
                </a:extLst>
              </a:tr>
            </a:tbl>
          </a:graphicData>
        </a:graphic>
      </p:graphicFrame>
      <p:sp>
        <p:nvSpPr>
          <p:cNvPr id="6" name="Rectangle: Rounded Corners 5">
            <a:extLst>
              <a:ext uri="{FF2B5EF4-FFF2-40B4-BE49-F238E27FC236}">
                <a16:creationId xmlns:a16="http://schemas.microsoft.com/office/drawing/2014/main" id="{E38E5CB3-CDB3-62F7-08A6-6D7445368781}"/>
              </a:ext>
            </a:extLst>
          </p:cNvPr>
          <p:cNvSpPr/>
          <p:nvPr/>
        </p:nvSpPr>
        <p:spPr>
          <a:xfrm>
            <a:off x="6398283" y="3298590"/>
            <a:ext cx="2104591" cy="1097280"/>
          </a:xfrm>
          <a:prstGeom prst="roundRect">
            <a:avLst/>
          </a:prstGeom>
          <a:blipFill>
            <a:blip r:embed="rId9" cstate="email">
              <a:extLst>
                <a:ext uri="{28A0092B-C50C-407E-A947-70E740481C1C}">
                  <a14:useLocalDpi xmlns:a14="http://schemas.microsoft.com/office/drawing/2010/main"/>
                </a:ext>
                <a:ext uri="{837473B0-CC2E-450A-ABE3-18F120FF3D39}">
                  <a1611:picAttrSrcUrl xmlns:a1611="http://schemas.microsoft.com/office/drawing/2016/11/main" r:id="rId1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3710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4"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9D5D-F048-6CA8-CB2B-2247758FC01B}"/>
              </a:ext>
            </a:extLst>
          </p:cNvPr>
          <p:cNvSpPr>
            <a:spLocks noGrp="1"/>
          </p:cNvSpPr>
          <p:nvPr>
            <p:ph type="title"/>
          </p:nvPr>
        </p:nvSpPr>
        <p:spPr>
          <a:xfrm>
            <a:off x="1569720" y="207174"/>
            <a:ext cx="10515600" cy="1325563"/>
          </a:xfrm>
          <a:solidFill>
            <a:srgbClr val="F7EDD2"/>
          </a:solidFill>
        </p:spPr>
        <p:txBody>
          <a:bodyPr/>
          <a:lstStyle/>
          <a:p>
            <a:r>
              <a:rPr lang="en-GB" dirty="0"/>
              <a:t>Resources for British Science Week 2025</a:t>
            </a:r>
          </a:p>
        </p:txBody>
      </p:sp>
      <p:pic>
        <p:nvPicPr>
          <p:cNvPr id="4" name="Picture 3" descr="A plant growing from moss&#10;&#10;Description automatically generated">
            <a:extLst>
              <a:ext uri="{FF2B5EF4-FFF2-40B4-BE49-F238E27FC236}">
                <a16:creationId xmlns:a16="http://schemas.microsoft.com/office/drawing/2014/main" id="{D9293D52-40DF-0437-84F2-CFFD07188F65}"/>
              </a:ext>
            </a:extLst>
          </p:cNvPr>
          <p:cNvPicPr>
            <a:picLocks noChangeAspect="1"/>
          </p:cNvPicPr>
          <p:nvPr/>
        </p:nvPicPr>
        <p:blipFill>
          <a:blip r:embed="rId3">
            <a:alphaModFix amt="50000"/>
          </a:blip>
          <a:srcRect l="10826" r="4" b="4"/>
          <a:stretch/>
        </p:blipFill>
        <p:spPr>
          <a:xfrm>
            <a:off x="0" y="1670691"/>
            <a:ext cx="4067572" cy="4561416"/>
          </a:xfrm>
          <a:prstGeom prst="rect">
            <a:avLst/>
          </a:prstGeom>
          <a:effectLst/>
        </p:spPr>
      </p:pic>
      <p:pic>
        <p:nvPicPr>
          <p:cNvPr id="5" name="Picture 4" descr="A dirt pile in a city&#10;&#10;Description automatically generated">
            <a:extLst>
              <a:ext uri="{FF2B5EF4-FFF2-40B4-BE49-F238E27FC236}">
                <a16:creationId xmlns:a16="http://schemas.microsoft.com/office/drawing/2014/main" id="{8871E088-83B5-4FF0-9205-B0DDF6186C7D}"/>
              </a:ext>
            </a:extLst>
          </p:cNvPr>
          <p:cNvPicPr>
            <a:picLocks noChangeAspect="1"/>
          </p:cNvPicPr>
          <p:nvPr/>
        </p:nvPicPr>
        <p:blipFill>
          <a:blip r:embed="rId4">
            <a:alphaModFix amt="50000"/>
          </a:blip>
          <a:srcRect l="3909" r="6521" b="4"/>
          <a:stretch/>
        </p:blipFill>
        <p:spPr>
          <a:xfrm>
            <a:off x="8087913" y="1670711"/>
            <a:ext cx="4085829" cy="4561416"/>
          </a:xfrm>
          <a:prstGeom prst="rect">
            <a:avLst/>
          </a:prstGeom>
        </p:spPr>
      </p:pic>
      <p:pic>
        <p:nvPicPr>
          <p:cNvPr id="6" name="Picture 5" descr="A fish and plastic bags in the ocean&#10;&#10;Description automatically generated">
            <a:extLst>
              <a:ext uri="{FF2B5EF4-FFF2-40B4-BE49-F238E27FC236}">
                <a16:creationId xmlns:a16="http://schemas.microsoft.com/office/drawing/2014/main" id="{FA52691B-1F98-FF79-7317-C3982D17CC51}"/>
              </a:ext>
            </a:extLst>
          </p:cNvPr>
          <p:cNvPicPr>
            <a:picLocks noChangeAspect="1"/>
          </p:cNvPicPr>
          <p:nvPr/>
        </p:nvPicPr>
        <p:blipFill>
          <a:blip r:embed="rId5">
            <a:alphaModFix amt="50000"/>
          </a:blip>
          <a:srcRect r="11465" b="4"/>
          <a:stretch/>
        </p:blipFill>
        <p:spPr>
          <a:xfrm>
            <a:off x="4056350" y="1670701"/>
            <a:ext cx="4038600" cy="4561416"/>
          </a:xfrm>
          <a:prstGeom prst="rect">
            <a:avLst/>
          </a:prstGeom>
        </p:spPr>
      </p:pic>
      <p:pic>
        <p:nvPicPr>
          <p:cNvPr id="7" name="Picture 6">
            <a:extLst>
              <a:ext uri="{FF2B5EF4-FFF2-40B4-BE49-F238E27FC236}">
                <a16:creationId xmlns:a16="http://schemas.microsoft.com/office/drawing/2014/main" id="{9D84720F-33FB-75F3-DB1F-EE463EC182D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6721" y="192374"/>
            <a:ext cx="1428509" cy="1340358"/>
          </a:xfrm>
          <a:prstGeom prst="rect">
            <a:avLst/>
          </a:prstGeom>
        </p:spPr>
      </p:pic>
      <p:pic>
        <p:nvPicPr>
          <p:cNvPr id="9" name="Picture 8">
            <a:extLst>
              <a:ext uri="{FF2B5EF4-FFF2-40B4-BE49-F238E27FC236}">
                <a16:creationId xmlns:a16="http://schemas.microsoft.com/office/drawing/2014/main" id="{4B6F579C-0FDF-4092-6828-A286566CC45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7153" y="5948396"/>
            <a:ext cx="1924441" cy="843330"/>
          </a:xfrm>
          <a:prstGeom prst="rect">
            <a:avLst/>
          </a:prstGeom>
        </p:spPr>
      </p:pic>
      <p:sp>
        <p:nvSpPr>
          <p:cNvPr id="10" name="Star: 32 Points 9">
            <a:extLst>
              <a:ext uri="{FF2B5EF4-FFF2-40B4-BE49-F238E27FC236}">
                <a16:creationId xmlns:a16="http://schemas.microsoft.com/office/drawing/2014/main" id="{A845ED41-FB39-44A8-F819-8DC86DF37630}"/>
              </a:ext>
            </a:extLst>
          </p:cNvPr>
          <p:cNvSpPr/>
          <p:nvPr/>
        </p:nvSpPr>
        <p:spPr>
          <a:xfrm rot="20155861">
            <a:off x="9344980" y="5047488"/>
            <a:ext cx="2523744" cy="1600200"/>
          </a:xfrm>
          <a:prstGeom prst="star32">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dirty="0">
                <a:solidFill>
                  <a:schemeClr val="tx1"/>
                </a:solidFill>
              </a:rPr>
              <a:t>Editable:</a:t>
            </a:r>
          </a:p>
          <a:p>
            <a:pPr algn="ctr"/>
            <a:r>
              <a:rPr lang="en-GB" dirty="0">
                <a:solidFill>
                  <a:schemeClr val="tx1"/>
                </a:solidFill>
              </a:rPr>
              <a:t>Feel free to Change &amp; Adapt!</a:t>
            </a:r>
          </a:p>
        </p:txBody>
      </p:sp>
      <p:sp>
        <p:nvSpPr>
          <p:cNvPr id="11" name="TextBox 10">
            <a:extLst>
              <a:ext uri="{FF2B5EF4-FFF2-40B4-BE49-F238E27FC236}">
                <a16:creationId xmlns:a16="http://schemas.microsoft.com/office/drawing/2014/main" id="{3D5EE14D-268D-3FAA-E0E7-7FE7E59B16DE}"/>
              </a:ext>
            </a:extLst>
          </p:cNvPr>
          <p:cNvSpPr txBox="1"/>
          <p:nvPr/>
        </p:nvSpPr>
        <p:spPr>
          <a:xfrm>
            <a:off x="3480628" y="6327250"/>
            <a:ext cx="5532120" cy="369332"/>
          </a:xfrm>
          <a:prstGeom prst="rect">
            <a:avLst/>
          </a:prstGeom>
          <a:noFill/>
        </p:spPr>
        <p:txBody>
          <a:bodyPr wrap="square" rtlCol="0">
            <a:spAutoFit/>
          </a:bodyPr>
          <a:lstStyle/>
          <a:p>
            <a:r>
              <a:rPr lang="en-GB" dirty="0"/>
              <a:t>Subscribe to </a:t>
            </a:r>
            <a:r>
              <a:rPr lang="en-GB" dirty="0">
                <a:hlinkClick r:id="rId8"/>
              </a:rPr>
              <a:t>www.mosssafari.com</a:t>
            </a:r>
            <a:r>
              <a:rPr lang="en-GB" dirty="0"/>
              <a:t> for free resources</a:t>
            </a:r>
          </a:p>
        </p:txBody>
      </p:sp>
      <p:pic>
        <p:nvPicPr>
          <p:cNvPr id="13" name="Picture 12">
            <a:extLst>
              <a:ext uri="{FF2B5EF4-FFF2-40B4-BE49-F238E27FC236}">
                <a16:creationId xmlns:a16="http://schemas.microsoft.com/office/drawing/2014/main" id="{A232C948-E1AC-1A66-43FC-8700D842204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20482121">
            <a:off x="844748" y="2295034"/>
            <a:ext cx="2391646" cy="3288513"/>
          </a:xfrm>
          <a:prstGeom prst="rect">
            <a:avLst/>
          </a:prstGeom>
        </p:spPr>
      </p:pic>
      <p:pic>
        <p:nvPicPr>
          <p:cNvPr id="8" name="Picture 7">
            <a:extLst>
              <a:ext uri="{FF2B5EF4-FFF2-40B4-BE49-F238E27FC236}">
                <a16:creationId xmlns:a16="http://schemas.microsoft.com/office/drawing/2014/main" id="{8F366FFF-6770-9D0C-6006-41E99D1F74E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9761562">
            <a:off x="4932076" y="2322872"/>
            <a:ext cx="2328977" cy="3175332"/>
          </a:xfrm>
          <a:prstGeom prst="rect">
            <a:avLst/>
          </a:prstGeom>
        </p:spPr>
      </p:pic>
      <p:sp>
        <p:nvSpPr>
          <p:cNvPr id="12" name="TextBox 11">
            <a:extLst>
              <a:ext uri="{FF2B5EF4-FFF2-40B4-BE49-F238E27FC236}">
                <a16:creationId xmlns:a16="http://schemas.microsoft.com/office/drawing/2014/main" id="{0A060665-A740-7BC1-B7E1-841B7390281C}"/>
              </a:ext>
            </a:extLst>
          </p:cNvPr>
          <p:cNvSpPr txBox="1"/>
          <p:nvPr/>
        </p:nvSpPr>
        <p:spPr>
          <a:xfrm>
            <a:off x="8908676" y="2796988"/>
            <a:ext cx="2474259" cy="1200329"/>
          </a:xfrm>
          <a:prstGeom prst="rect">
            <a:avLst/>
          </a:prstGeom>
          <a:solidFill>
            <a:srgbClr val="FFFF00"/>
          </a:solidFill>
        </p:spPr>
        <p:txBody>
          <a:bodyPr wrap="square" rtlCol="0">
            <a:spAutoFit/>
          </a:bodyPr>
          <a:lstStyle/>
          <a:p>
            <a:pPr algn="ctr"/>
            <a:endParaRPr lang="en-GB" dirty="0"/>
          </a:p>
          <a:p>
            <a:pPr algn="ctr"/>
            <a:r>
              <a:rPr lang="en-GB" dirty="0"/>
              <a:t>All coming soon to</a:t>
            </a:r>
          </a:p>
          <a:p>
            <a:pPr algn="ctr"/>
            <a:r>
              <a:rPr lang="en-GB" dirty="0">
                <a:hlinkClick r:id="rId8"/>
              </a:rPr>
              <a:t>www.mosssafari.com</a:t>
            </a:r>
            <a:endParaRPr lang="en-GB" dirty="0"/>
          </a:p>
          <a:p>
            <a:pPr algn="ctr"/>
            <a:endParaRPr lang="en-GB" dirty="0"/>
          </a:p>
        </p:txBody>
      </p:sp>
    </p:spTree>
    <p:extLst>
      <p:ext uri="{BB962C8B-B14F-4D97-AF65-F5344CB8AC3E}">
        <p14:creationId xmlns:p14="http://schemas.microsoft.com/office/powerpoint/2010/main" val="329049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BD7BE"/>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1856F8-0D0F-1C3B-B726-877C0AFD9798}"/>
              </a:ext>
            </a:extLst>
          </p:cNvPr>
          <p:cNvPicPr>
            <a:picLocks noChangeAspect="1"/>
          </p:cNvPicPr>
          <p:nvPr/>
        </p:nvPicPr>
        <p:blipFill>
          <a:blip r:embed="rId3">
            <a:alphaModFix amt="85000"/>
          </a:blip>
          <a:stretch>
            <a:fillRect/>
          </a:stretch>
        </p:blipFill>
        <p:spPr>
          <a:xfrm>
            <a:off x="14218" y="1776378"/>
            <a:ext cx="12192000" cy="4980318"/>
          </a:xfrm>
          <a:prstGeom prst="rect">
            <a:avLst/>
          </a:prstGeom>
        </p:spPr>
      </p:pic>
      <p:sp>
        <p:nvSpPr>
          <p:cNvPr id="12" name="Rectangle 11">
            <a:extLst>
              <a:ext uri="{FF2B5EF4-FFF2-40B4-BE49-F238E27FC236}">
                <a16:creationId xmlns:a16="http://schemas.microsoft.com/office/drawing/2014/main" id="{9B3EE521-0FCA-3ACD-6685-0FB60F8C215E}"/>
              </a:ext>
            </a:extLst>
          </p:cNvPr>
          <p:cNvSpPr/>
          <p:nvPr/>
        </p:nvSpPr>
        <p:spPr>
          <a:xfrm>
            <a:off x="0" y="1638597"/>
            <a:ext cx="5967167" cy="5118099"/>
          </a:xfrm>
          <a:prstGeom prst="rect">
            <a:avLst/>
          </a:prstGeom>
          <a:solidFill>
            <a:srgbClr val="CBD7BE"/>
          </a:solidFill>
          <a:ln>
            <a:solidFill>
              <a:srgbClr val="CBD7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5BB8872-D394-7F6D-DBB3-3B773D36FF3A}"/>
              </a:ext>
            </a:extLst>
          </p:cNvPr>
          <p:cNvSpPr>
            <a:spLocks noGrp="1"/>
          </p:cNvSpPr>
          <p:nvPr>
            <p:ph type="title"/>
          </p:nvPr>
        </p:nvSpPr>
        <p:spPr>
          <a:xfrm>
            <a:off x="1676400" y="207169"/>
            <a:ext cx="9058656" cy="1325563"/>
          </a:xfrm>
          <a:solidFill>
            <a:srgbClr val="F7EDD2"/>
          </a:solidFill>
        </p:spPr>
        <p:txBody>
          <a:bodyPr/>
          <a:lstStyle/>
          <a:p>
            <a:r>
              <a:rPr lang="en-GB" dirty="0"/>
              <a:t>Doing a Moss Safari? Share with us!</a:t>
            </a:r>
          </a:p>
        </p:txBody>
      </p:sp>
      <p:graphicFrame>
        <p:nvGraphicFramePr>
          <p:cNvPr id="4" name="Diagram 3">
            <a:extLst>
              <a:ext uri="{FF2B5EF4-FFF2-40B4-BE49-F238E27FC236}">
                <a16:creationId xmlns:a16="http://schemas.microsoft.com/office/drawing/2014/main" id="{7DE5C1FB-793E-CAFF-5C7B-2F64E23DDAF0}"/>
              </a:ext>
            </a:extLst>
          </p:cNvPr>
          <p:cNvGraphicFramePr/>
          <p:nvPr>
            <p:extLst>
              <p:ext uri="{D42A27DB-BD31-4B8C-83A1-F6EECF244321}">
                <p14:modId xmlns:p14="http://schemas.microsoft.com/office/powerpoint/2010/main" val="4102180379"/>
              </p:ext>
            </p:extLst>
          </p:nvPr>
        </p:nvGraphicFramePr>
        <p:xfrm>
          <a:off x="-1403931" y="1697740"/>
          <a:ext cx="8733025" cy="50481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a:extLst>
              <a:ext uri="{FF2B5EF4-FFF2-40B4-BE49-F238E27FC236}">
                <a16:creationId xmlns:a16="http://schemas.microsoft.com/office/drawing/2014/main" id="{4FBB308C-0A72-1FB4-FA44-E3817A5F519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5658" y="101304"/>
            <a:ext cx="1570742" cy="1473814"/>
          </a:xfrm>
          <a:prstGeom prst="rect">
            <a:avLst/>
          </a:prstGeom>
        </p:spPr>
      </p:pic>
      <p:pic>
        <p:nvPicPr>
          <p:cNvPr id="8" name="Picture 7">
            <a:extLst>
              <a:ext uri="{FF2B5EF4-FFF2-40B4-BE49-F238E27FC236}">
                <a16:creationId xmlns:a16="http://schemas.microsoft.com/office/drawing/2014/main" id="{9EA3B611-603E-68DB-2360-3C00743E633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508937" y="28418"/>
            <a:ext cx="1683063" cy="1683063"/>
          </a:xfrm>
          <a:prstGeom prst="rect">
            <a:avLst/>
          </a:prstGeom>
        </p:spPr>
      </p:pic>
      <p:sp>
        <p:nvSpPr>
          <p:cNvPr id="9" name="TextBox 8">
            <a:extLst>
              <a:ext uri="{FF2B5EF4-FFF2-40B4-BE49-F238E27FC236}">
                <a16:creationId xmlns:a16="http://schemas.microsoft.com/office/drawing/2014/main" id="{541EF6BC-46BD-659B-36BE-E500A2103F38}"/>
              </a:ext>
            </a:extLst>
          </p:cNvPr>
          <p:cNvSpPr txBox="1"/>
          <p:nvPr/>
        </p:nvSpPr>
        <p:spPr>
          <a:xfrm>
            <a:off x="10299729" y="1523856"/>
            <a:ext cx="2101478" cy="276999"/>
          </a:xfrm>
          <a:prstGeom prst="rect">
            <a:avLst/>
          </a:prstGeom>
          <a:noFill/>
        </p:spPr>
        <p:txBody>
          <a:bodyPr wrap="square" rtlCol="0">
            <a:spAutoFit/>
          </a:bodyPr>
          <a:lstStyle/>
          <a:p>
            <a:pPr algn="ctr"/>
            <a:r>
              <a:rPr lang="en-GB" sz="1200" dirty="0">
                <a:hlinkClick r:id="rId11"/>
              </a:rPr>
              <a:t>www.mosssafari.com</a:t>
            </a:r>
            <a:endParaRPr lang="en-GB" sz="1200" dirty="0"/>
          </a:p>
        </p:txBody>
      </p:sp>
    </p:spTree>
    <p:extLst>
      <p:ext uri="{BB962C8B-B14F-4D97-AF65-F5344CB8AC3E}">
        <p14:creationId xmlns:p14="http://schemas.microsoft.com/office/powerpoint/2010/main" val="353198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D0D95-BFE8-E85C-593A-AA5925519FF7}"/>
              </a:ext>
            </a:extLst>
          </p:cNvPr>
          <p:cNvSpPr>
            <a:spLocks noGrp="1"/>
          </p:cNvSpPr>
          <p:nvPr>
            <p:ph type="title"/>
          </p:nvPr>
        </p:nvSpPr>
        <p:spPr>
          <a:xfrm>
            <a:off x="2176272" y="389509"/>
            <a:ext cx="9177528" cy="1325563"/>
          </a:xfrm>
          <a:solidFill>
            <a:srgbClr val="F7EDD2"/>
          </a:solidFill>
        </p:spPr>
        <p:txBody>
          <a:bodyPr/>
          <a:lstStyle/>
          <a:p>
            <a:r>
              <a:rPr lang="en-GB" dirty="0"/>
              <a:t>Thank you and feedback</a:t>
            </a:r>
          </a:p>
        </p:txBody>
      </p:sp>
      <p:pic>
        <p:nvPicPr>
          <p:cNvPr id="4" name="Picture 3">
            <a:extLst>
              <a:ext uri="{FF2B5EF4-FFF2-40B4-BE49-F238E27FC236}">
                <a16:creationId xmlns:a16="http://schemas.microsoft.com/office/drawing/2014/main" id="{A20298FB-94A5-E429-B6E9-C85E3BE1709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5530" y="296535"/>
            <a:ext cx="1570742" cy="1473814"/>
          </a:xfrm>
          <a:prstGeom prst="rect">
            <a:avLst/>
          </a:prstGeom>
        </p:spPr>
      </p:pic>
      <p:sp>
        <p:nvSpPr>
          <p:cNvPr id="6" name="TextBox 5">
            <a:extLst>
              <a:ext uri="{FF2B5EF4-FFF2-40B4-BE49-F238E27FC236}">
                <a16:creationId xmlns:a16="http://schemas.microsoft.com/office/drawing/2014/main" id="{EE84663C-C9E1-CB89-4239-B80F886DECAA}"/>
              </a:ext>
            </a:extLst>
          </p:cNvPr>
          <p:cNvSpPr txBox="1"/>
          <p:nvPr/>
        </p:nvSpPr>
        <p:spPr>
          <a:xfrm>
            <a:off x="605530" y="6176963"/>
            <a:ext cx="6250167" cy="523220"/>
          </a:xfrm>
          <a:prstGeom prst="rect">
            <a:avLst/>
          </a:prstGeom>
          <a:noFill/>
        </p:spPr>
        <p:txBody>
          <a:bodyPr wrap="square">
            <a:spAutoFit/>
          </a:bodyPr>
          <a:lstStyle/>
          <a:p>
            <a:r>
              <a:rPr lang="en-GB" sz="2800" dirty="0">
                <a:hlinkClick r:id="rId3"/>
              </a:rPr>
              <a:t>https://forms.gle/eSZfe34yRpRY3Z8B7</a:t>
            </a:r>
            <a:endParaRPr lang="en-GB" sz="2800" dirty="0"/>
          </a:p>
        </p:txBody>
      </p:sp>
      <p:pic>
        <p:nvPicPr>
          <p:cNvPr id="8" name="Picture 7">
            <a:extLst>
              <a:ext uri="{FF2B5EF4-FFF2-40B4-BE49-F238E27FC236}">
                <a16:creationId xmlns:a16="http://schemas.microsoft.com/office/drawing/2014/main" id="{378E6225-6821-042F-48A9-AFF3B6611D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54314" y="2751903"/>
            <a:ext cx="3425060" cy="3425060"/>
          </a:xfrm>
          <a:prstGeom prst="rect">
            <a:avLst/>
          </a:prstGeom>
        </p:spPr>
      </p:pic>
      <p:sp>
        <p:nvSpPr>
          <p:cNvPr id="9" name="TextBox 8">
            <a:extLst>
              <a:ext uri="{FF2B5EF4-FFF2-40B4-BE49-F238E27FC236}">
                <a16:creationId xmlns:a16="http://schemas.microsoft.com/office/drawing/2014/main" id="{70ACD5F0-4CA7-0AF0-8B54-70651C90A1AF}"/>
              </a:ext>
            </a:extLst>
          </p:cNvPr>
          <p:cNvSpPr txBox="1"/>
          <p:nvPr/>
        </p:nvSpPr>
        <p:spPr>
          <a:xfrm>
            <a:off x="441761" y="1901170"/>
            <a:ext cx="6250167" cy="923330"/>
          </a:xfrm>
          <a:prstGeom prst="rect">
            <a:avLst/>
          </a:prstGeom>
          <a:noFill/>
        </p:spPr>
        <p:txBody>
          <a:bodyPr wrap="square" rtlCol="0">
            <a:spAutoFit/>
          </a:bodyPr>
          <a:lstStyle/>
          <a:p>
            <a:pPr algn="ctr"/>
            <a:r>
              <a:rPr lang="en-GB" dirty="0"/>
              <a:t>Instant Feedback Welcome – use the QR or link below  </a:t>
            </a:r>
          </a:p>
          <a:p>
            <a:pPr algn="ctr"/>
            <a:r>
              <a:rPr lang="en-GB" b="1" dirty="0"/>
              <a:t>Please don’t forget to mention Moss Safari in the </a:t>
            </a:r>
          </a:p>
          <a:p>
            <a:pPr algn="ctr"/>
            <a:r>
              <a:rPr lang="en-GB" b="1" dirty="0"/>
              <a:t>ASE Conference Feedback as well!</a:t>
            </a:r>
          </a:p>
        </p:txBody>
      </p:sp>
      <p:sp>
        <p:nvSpPr>
          <p:cNvPr id="11" name="Rectangle 10">
            <a:extLst>
              <a:ext uri="{FF2B5EF4-FFF2-40B4-BE49-F238E27FC236}">
                <a16:creationId xmlns:a16="http://schemas.microsoft.com/office/drawing/2014/main" id="{3E785C66-2B5C-C78C-01FE-B9391DB25F97}"/>
              </a:ext>
            </a:extLst>
          </p:cNvPr>
          <p:cNvSpPr/>
          <p:nvPr/>
        </p:nvSpPr>
        <p:spPr>
          <a:xfrm>
            <a:off x="7214616" y="1901170"/>
            <a:ext cx="4233672" cy="4799013"/>
          </a:xfrm>
          <a:prstGeom prst="rect">
            <a:avLst/>
          </a:prstGeom>
          <a:ln/>
        </p:spPr>
        <p:style>
          <a:lnRef idx="2">
            <a:schemeClr val="accent6"/>
          </a:lnRef>
          <a:fillRef idx="1">
            <a:schemeClr val="lt1"/>
          </a:fillRef>
          <a:effectRef idx="0">
            <a:schemeClr val="accent6"/>
          </a:effectRef>
          <a:fontRef idx="minor">
            <a:schemeClr val="dk1"/>
          </a:fontRef>
        </p:style>
        <p:txBody>
          <a:bodyPr rtlCol="0" anchor="t"/>
          <a:lstStyle/>
          <a:p>
            <a:pPr algn="ctr"/>
            <a:r>
              <a:rPr lang="en-GB" dirty="0">
                <a:solidFill>
                  <a:schemeClr val="tx1"/>
                </a:solidFill>
              </a:rPr>
              <a:t>Find out about Moss Safari Kits </a:t>
            </a:r>
          </a:p>
          <a:p>
            <a:pPr algn="ctr"/>
            <a:r>
              <a:rPr lang="en-GB" dirty="0">
                <a:solidFill>
                  <a:schemeClr val="tx1"/>
                </a:solidFill>
              </a:rPr>
              <a:t>and Resource Booklets at </a:t>
            </a:r>
            <a:r>
              <a:rPr lang="en-GB" dirty="0">
                <a:solidFill>
                  <a:schemeClr val="tx1"/>
                </a:solidFill>
                <a:hlinkClick r:id="rId5"/>
              </a:rPr>
              <a:t>www.mosssafari.com</a:t>
            </a: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p:txBody>
      </p:sp>
      <p:pic>
        <p:nvPicPr>
          <p:cNvPr id="12" name="Picture 11" descr="A microscope next to a sign&#10;&#10;Description automatically generated">
            <a:extLst>
              <a:ext uri="{FF2B5EF4-FFF2-40B4-BE49-F238E27FC236}">
                <a16:creationId xmlns:a16="http://schemas.microsoft.com/office/drawing/2014/main" id="{6791523C-EE6E-0284-3A4B-891EA13E5D3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61504" y="2777119"/>
            <a:ext cx="2337797" cy="2337797"/>
          </a:xfrm>
          <a:prstGeom prst="rect">
            <a:avLst/>
          </a:prstGeom>
        </p:spPr>
      </p:pic>
      <p:pic>
        <p:nvPicPr>
          <p:cNvPr id="13" name="Picture 2">
            <a:extLst>
              <a:ext uri="{FF2B5EF4-FFF2-40B4-BE49-F238E27FC236}">
                <a16:creationId xmlns:a16="http://schemas.microsoft.com/office/drawing/2014/main" id="{AC0EFC32-7CDC-6333-8C7C-8A3622FBAD9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407652" y="4712000"/>
            <a:ext cx="1756491" cy="175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670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18602</TotalTime>
  <Words>1775</Words>
  <Application>Microsoft Office PowerPoint</Application>
  <PresentationFormat>Widescreen</PresentationFormat>
  <Paragraphs>333</Paragraphs>
  <Slides>12</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Aptos</vt:lpstr>
      <vt:lpstr>Aptos Display</vt:lpstr>
      <vt:lpstr>Aptos Narrow</vt:lpstr>
      <vt:lpstr>Arial</vt:lpstr>
      <vt:lpstr>Google Sans</vt:lpstr>
      <vt:lpstr>Inter</vt:lpstr>
      <vt:lpstr>Wingdings</vt:lpstr>
      <vt:lpstr>Office Theme</vt:lpstr>
      <vt:lpstr>Change and Adapt:  British Science Week Special</vt:lpstr>
      <vt:lpstr>Welcome to Moss Safari ASE 2025</vt:lpstr>
      <vt:lpstr>What is Moss Safari?</vt:lpstr>
      <vt:lpstr>BBC Live Lesson: British Science Week 2024</vt:lpstr>
      <vt:lpstr>PowerPoint Presentation</vt:lpstr>
      <vt:lpstr>Big 5 Adapt and Change over Geological Time</vt:lpstr>
      <vt:lpstr>PowerPoint Presentation</vt:lpstr>
      <vt:lpstr>PowerPoint Presentation</vt:lpstr>
      <vt:lpstr>Change and Adapt 3: Urbanisation of tardigrades</vt:lpstr>
      <vt:lpstr>Resources for British Science Week 2025</vt:lpstr>
      <vt:lpstr>Doing a Moss Safari? Share with us!</vt:lpstr>
      <vt:lpstr>Thank you and 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Andy Chandler-Grevatt</dc:creator>
  <cp:lastModifiedBy>Andy Chandler-Grevatt</cp:lastModifiedBy>
  <cp:revision>5</cp:revision>
  <dcterms:created xsi:type="dcterms:W3CDTF">2024-12-09T15:51:53Z</dcterms:created>
  <dcterms:modified xsi:type="dcterms:W3CDTF">2025-01-11T07:52:48Z</dcterms:modified>
</cp:coreProperties>
</file>