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9" r:id="rId3"/>
    <p:sldId id="284" r:id="rId4"/>
    <p:sldId id="282" r:id="rId5"/>
    <p:sldId id="263" r:id="rId6"/>
    <p:sldId id="258" r:id="rId7"/>
    <p:sldId id="259" r:id="rId8"/>
    <p:sldId id="260" r:id="rId9"/>
    <p:sldId id="261" r:id="rId10"/>
    <p:sldId id="262" r:id="rId11"/>
    <p:sldId id="271" r:id="rId12"/>
    <p:sldId id="273" r:id="rId13"/>
    <p:sldId id="274" r:id="rId14"/>
    <p:sldId id="277" r:id="rId15"/>
    <p:sldId id="26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DF3A"/>
    <a:srgbClr val="81A4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059C2E-E69F-4E2A-BE9B-E08107804FB4}" v="1" dt="2025-01-10T11:22:28.3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75" d="100"/>
          <a:sy n="75" d="100"/>
        </p:scale>
        <p:origin x="648" y="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D66521-B25D-4BA6-BE9E-39134A6A2C7C}" type="doc">
      <dgm:prSet loTypeId="urn:microsoft.com/office/officeart/2005/8/layout/vList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96439E94-6521-4C4A-8578-3E5643AC6992}">
      <dgm:prSet custT="1"/>
      <dgm:spPr>
        <a:solidFill>
          <a:srgbClr val="81B921"/>
        </a:solidFill>
        <a:ln>
          <a:solidFill>
            <a:srgbClr val="FFCE12"/>
          </a:solidFill>
        </a:ln>
      </dgm:spPr>
      <dgm:t>
        <a:bodyPr/>
        <a:lstStyle/>
        <a:p>
          <a:pPr algn="ctr"/>
          <a:r>
            <a:rPr lang="en-GB" sz="2000" dirty="0">
              <a:solidFill>
                <a:schemeClr val="tx1"/>
              </a:solidFill>
              <a:latin typeface="+mj-lt"/>
            </a:rPr>
            <a:t>Education</a:t>
          </a:r>
          <a:endParaRPr lang="en-US" sz="2000" dirty="0">
            <a:solidFill>
              <a:schemeClr val="tx1"/>
            </a:solidFill>
            <a:latin typeface="+mj-lt"/>
          </a:endParaRPr>
        </a:p>
      </dgm:t>
    </dgm:pt>
    <dgm:pt modelId="{9E8D8CCE-53B2-4F4C-B7BD-8892DD4AB015}" type="parTrans" cxnId="{BE38300A-1510-43CC-BFF6-E3EF6D021995}">
      <dgm:prSet/>
      <dgm:spPr/>
      <dgm:t>
        <a:bodyPr/>
        <a:lstStyle/>
        <a:p>
          <a:pPr algn="ctr"/>
          <a:endParaRPr lang="en-US" sz="1600">
            <a:latin typeface="+mj-lt"/>
          </a:endParaRPr>
        </a:p>
      </dgm:t>
    </dgm:pt>
    <dgm:pt modelId="{123A8C8C-36D3-430C-A9CF-C9F5006F77D2}" type="sibTrans" cxnId="{BE38300A-1510-43CC-BFF6-E3EF6D021995}">
      <dgm:prSet/>
      <dgm:spPr/>
      <dgm:t>
        <a:bodyPr/>
        <a:lstStyle/>
        <a:p>
          <a:pPr algn="ctr"/>
          <a:endParaRPr lang="en-US" sz="1600">
            <a:latin typeface="+mj-lt"/>
          </a:endParaRPr>
        </a:p>
      </dgm:t>
    </dgm:pt>
    <dgm:pt modelId="{16D9E517-212E-4B70-83D2-3A5B647D38E9}">
      <dgm:prSet custT="1"/>
      <dgm:spPr>
        <a:solidFill>
          <a:srgbClr val="81B921"/>
        </a:solidFill>
        <a:ln>
          <a:solidFill>
            <a:srgbClr val="FFCE12"/>
          </a:solidFill>
        </a:ln>
      </dgm:spPr>
      <dgm:t>
        <a:bodyPr/>
        <a:lstStyle/>
        <a:p>
          <a:pPr algn="ctr"/>
          <a:r>
            <a:rPr lang="en-GB" sz="2000">
              <a:solidFill>
                <a:schemeClr val="tx1"/>
              </a:solidFill>
              <a:latin typeface="+mj-lt"/>
            </a:rPr>
            <a:t>Collaboration</a:t>
          </a:r>
          <a:endParaRPr lang="en-US" sz="2000">
            <a:solidFill>
              <a:schemeClr val="tx1"/>
            </a:solidFill>
            <a:latin typeface="+mj-lt"/>
          </a:endParaRPr>
        </a:p>
      </dgm:t>
    </dgm:pt>
    <dgm:pt modelId="{025A4FAC-2518-435B-A380-4577766AA6E9}" type="parTrans" cxnId="{4FA650C8-A813-4D02-AAD2-532FEB289E45}">
      <dgm:prSet/>
      <dgm:spPr/>
      <dgm:t>
        <a:bodyPr/>
        <a:lstStyle/>
        <a:p>
          <a:pPr algn="ctr"/>
          <a:endParaRPr lang="en-US" sz="1600">
            <a:latin typeface="+mj-lt"/>
          </a:endParaRPr>
        </a:p>
      </dgm:t>
    </dgm:pt>
    <dgm:pt modelId="{4A999744-B187-4C24-BB94-8703C8E7A957}" type="sibTrans" cxnId="{4FA650C8-A813-4D02-AAD2-532FEB289E45}">
      <dgm:prSet/>
      <dgm:spPr/>
      <dgm:t>
        <a:bodyPr/>
        <a:lstStyle/>
        <a:p>
          <a:pPr algn="ctr"/>
          <a:endParaRPr lang="en-US" sz="1600">
            <a:latin typeface="+mj-lt"/>
          </a:endParaRPr>
        </a:p>
      </dgm:t>
    </dgm:pt>
    <dgm:pt modelId="{72921245-B44D-4099-8961-3C4126E98C15}">
      <dgm:prSet custT="1"/>
      <dgm:spPr>
        <a:solidFill>
          <a:srgbClr val="81B921"/>
        </a:solidFill>
        <a:ln>
          <a:solidFill>
            <a:srgbClr val="FFCE12"/>
          </a:solidFill>
        </a:ln>
      </dgm:spPr>
      <dgm:t>
        <a:bodyPr/>
        <a:lstStyle/>
        <a:p>
          <a:pPr algn="ctr"/>
          <a:r>
            <a:rPr lang="en-GB" sz="2000">
              <a:solidFill>
                <a:schemeClr val="tx1"/>
              </a:solidFill>
              <a:latin typeface="+mj-lt"/>
            </a:rPr>
            <a:t>Accessible resources</a:t>
          </a:r>
          <a:endParaRPr lang="en-US" sz="2000">
            <a:solidFill>
              <a:schemeClr val="tx1"/>
            </a:solidFill>
            <a:latin typeface="+mj-lt"/>
          </a:endParaRPr>
        </a:p>
      </dgm:t>
    </dgm:pt>
    <dgm:pt modelId="{332DE288-9727-4EAD-8A2B-4AF07F3F5249}" type="parTrans" cxnId="{E07C13C8-EB93-4B7A-9E43-B8BE4E28D954}">
      <dgm:prSet/>
      <dgm:spPr/>
      <dgm:t>
        <a:bodyPr/>
        <a:lstStyle/>
        <a:p>
          <a:pPr algn="ctr"/>
          <a:endParaRPr lang="en-US" sz="1600">
            <a:latin typeface="+mj-lt"/>
          </a:endParaRPr>
        </a:p>
      </dgm:t>
    </dgm:pt>
    <dgm:pt modelId="{A0D3DEA9-5A9C-4A6E-81ED-D8C5C5818727}" type="sibTrans" cxnId="{E07C13C8-EB93-4B7A-9E43-B8BE4E28D954}">
      <dgm:prSet/>
      <dgm:spPr/>
      <dgm:t>
        <a:bodyPr/>
        <a:lstStyle/>
        <a:p>
          <a:pPr algn="ctr"/>
          <a:endParaRPr lang="en-US" sz="1600">
            <a:latin typeface="+mj-lt"/>
          </a:endParaRPr>
        </a:p>
      </dgm:t>
    </dgm:pt>
    <dgm:pt modelId="{A6680C8A-E4FF-45DD-8B17-8E175A2EAD75}">
      <dgm:prSet custT="1"/>
      <dgm:spPr>
        <a:solidFill>
          <a:srgbClr val="81B921"/>
        </a:solidFill>
        <a:ln>
          <a:solidFill>
            <a:srgbClr val="FFCE12"/>
          </a:solidFill>
        </a:ln>
      </dgm:spPr>
      <dgm:t>
        <a:bodyPr/>
        <a:lstStyle/>
        <a:p>
          <a:pPr algn="ctr"/>
          <a:r>
            <a:rPr lang="en-GB" sz="2000" dirty="0">
              <a:solidFill>
                <a:schemeClr val="tx1"/>
              </a:solidFill>
              <a:latin typeface="+mj-lt"/>
            </a:rPr>
            <a:t>Outreach in schools</a:t>
          </a:r>
          <a:endParaRPr lang="en-US" sz="2000" dirty="0">
            <a:solidFill>
              <a:schemeClr val="tx1"/>
            </a:solidFill>
            <a:latin typeface="+mj-lt"/>
          </a:endParaRPr>
        </a:p>
      </dgm:t>
    </dgm:pt>
    <dgm:pt modelId="{ECCF98A8-D9D4-4777-825D-1B58B6E5FD37}" type="parTrans" cxnId="{3B0CD8F3-ED1E-429B-9377-0C1EB0624B55}">
      <dgm:prSet/>
      <dgm:spPr/>
      <dgm:t>
        <a:bodyPr/>
        <a:lstStyle/>
        <a:p>
          <a:pPr algn="ctr"/>
          <a:endParaRPr lang="en-US" sz="1600">
            <a:latin typeface="+mj-lt"/>
          </a:endParaRPr>
        </a:p>
      </dgm:t>
    </dgm:pt>
    <dgm:pt modelId="{AE829C1A-7952-4C24-9A06-AC8847263EE0}" type="sibTrans" cxnId="{3B0CD8F3-ED1E-429B-9377-0C1EB0624B55}">
      <dgm:prSet/>
      <dgm:spPr/>
      <dgm:t>
        <a:bodyPr/>
        <a:lstStyle/>
        <a:p>
          <a:pPr algn="ctr"/>
          <a:endParaRPr lang="en-US" sz="1600">
            <a:latin typeface="+mj-lt"/>
          </a:endParaRPr>
        </a:p>
      </dgm:t>
    </dgm:pt>
    <dgm:pt modelId="{8660D81B-51B4-48DA-932E-1AEE573F350B}">
      <dgm:prSet custT="1"/>
      <dgm:spPr>
        <a:solidFill>
          <a:srgbClr val="81B921"/>
        </a:solidFill>
        <a:ln>
          <a:solidFill>
            <a:srgbClr val="FFCE12"/>
          </a:solidFill>
        </a:ln>
      </dgm:spPr>
      <dgm:t>
        <a:bodyPr/>
        <a:lstStyle/>
        <a:p>
          <a:pPr algn="ctr"/>
          <a:r>
            <a:rPr lang="en-GB" sz="2000" dirty="0">
              <a:solidFill>
                <a:schemeClr val="tx1"/>
              </a:solidFill>
              <a:latin typeface="+mj-lt"/>
            </a:rPr>
            <a:t>Public engagement</a:t>
          </a:r>
          <a:endParaRPr lang="en-US" sz="2000" dirty="0">
            <a:solidFill>
              <a:schemeClr val="tx1"/>
            </a:solidFill>
            <a:latin typeface="+mj-lt"/>
          </a:endParaRPr>
        </a:p>
      </dgm:t>
    </dgm:pt>
    <dgm:pt modelId="{9C0624B2-5C26-4463-BFC8-5C7B332D024B}" type="parTrans" cxnId="{B52E56A3-1A6C-4A6E-A803-77BEF7C8621D}">
      <dgm:prSet/>
      <dgm:spPr/>
      <dgm:t>
        <a:bodyPr/>
        <a:lstStyle/>
        <a:p>
          <a:pPr algn="ctr"/>
          <a:endParaRPr lang="en-US" sz="1600">
            <a:latin typeface="+mj-lt"/>
          </a:endParaRPr>
        </a:p>
      </dgm:t>
    </dgm:pt>
    <dgm:pt modelId="{0FFA35D4-0093-4D36-B012-9EEE6D1AB465}" type="sibTrans" cxnId="{B52E56A3-1A6C-4A6E-A803-77BEF7C8621D}">
      <dgm:prSet/>
      <dgm:spPr/>
      <dgm:t>
        <a:bodyPr/>
        <a:lstStyle/>
        <a:p>
          <a:pPr algn="ctr"/>
          <a:endParaRPr lang="en-US" sz="1600">
            <a:latin typeface="+mj-lt"/>
          </a:endParaRPr>
        </a:p>
      </dgm:t>
    </dgm:pt>
    <dgm:pt modelId="{6157006D-26D8-4A51-BA07-BF59F1FAA9A8}" type="pres">
      <dgm:prSet presAssocID="{65D66521-B25D-4BA6-BE9E-39134A6A2C7C}" presName="linear" presStyleCnt="0">
        <dgm:presLayoutVars>
          <dgm:animLvl val="lvl"/>
          <dgm:resizeHandles val="exact"/>
        </dgm:presLayoutVars>
      </dgm:prSet>
      <dgm:spPr/>
    </dgm:pt>
    <dgm:pt modelId="{F30BBD4D-0601-47AA-903C-28C5F386ADBD}" type="pres">
      <dgm:prSet presAssocID="{96439E94-6521-4C4A-8578-3E5643AC6992}" presName="parentText" presStyleLbl="node1" presStyleIdx="0" presStyleCnt="5" custLinFactY="-1692" custLinFactNeighborX="0" custLinFactNeighborY="-100000">
        <dgm:presLayoutVars>
          <dgm:chMax val="0"/>
          <dgm:bulletEnabled val="1"/>
        </dgm:presLayoutVars>
      </dgm:prSet>
      <dgm:spPr/>
    </dgm:pt>
    <dgm:pt modelId="{424F516F-34DB-4E97-80B7-564F8555DB07}" type="pres">
      <dgm:prSet presAssocID="{123A8C8C-36D3-430C-A9CF-C9F5006F77D2}" presName="spacer" presStyleCnt="0"/>
      <dgm:spPr/>
    </dgm:pt>
    <dgm:pt modelId="{0B8B2439-4F67-4173-B33E-66EB4967E3D6}" type="pres">
      <dgm:prSet presAssocID="{16D9E517-212E-4B70-83D2-3A5B647D38E9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E29150F6-7B55-4070-A7E5-1425F5C7C0ED}" type="pres">
      <dgm:prSet presAssocID="{4A999744-B187-4C24-BB94-8703C8E7A957}" presName="spacer" presStyleCnt="0"/>
      <dgm:spPr/>
    </dgm:pt>
    <dgm:pt modelId="{6A4ECBB7-4642-4B48-A8B9-533BFE376599}" type="pres">
      <dgm:prSet presAssocID="{72921245-B44D-4099-8961-3C4126E98C15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15CE6DB1-DB72-4C59-A31F-8B02D908F756}" type="pres">
      <dgm:prSet presAssocID="{A0D3DEA9-5A9C-4A6E-81ED-D8C5C5818727}" presName="spacer" presStyleCnt="0"/>
      <dgm:spPr/>
    </dgm:pt>
    <dgm:pt modelId="{9260783E-2E87-45CD-8B53-B3A55F08C062}" type="pres">
      <dgm:prSet presAssocID="{A6680C8A-E4FF-45DD-8B17-8E175A2EAD75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C1F58FF0-DF8F-4EF8-9195-E1D8555528CD}" type="pres">
      <dgm:prSet presAssocID="{AE829C1A-7952-4C24-9A06-AC8847263EE0}" presName="spacer" presStyleCnt="0"/>
      <dgm:spPr/>
    </dgm:pt>
    <dgm:pt modelId="{F0DEB0B4-A8CF-4533-A051-577E7DADD61B}" type="pres">
      <dgm:prSet presAssocID="{8660D81B-51B4-48DA-932E-1AEE573F350B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BE38300A-1510-43CC-BFF6-E3EF6D021995}" srcId="{65D66521-B25D-4BA6-BE9E-39134A6A2C7C}" destId="{96439E94-6521-4C4A-8578-3E5643AC6992}" srcOrd="0" destOrd="0" parTransId="{9E8D8CCE-53B2-4F4C-B7BD-8892DD4AB015}" sibTransId="{123A8C8C-36D3-430C-A9CF-C9F5006F77D2}"/>
    <dgm:cxn modelId="{B85AC829-E9F5-4368-A2DE-A266A4B4E586}" type="presOf" srcId="{65D66521-B25D-4BA6-BE9E-39134A6A2C7C}" destId="{6157006D-26D8-4A51-BA07-BF59F1FAA9A8}" srcOrd="0" destOrd="0" presId="urn:microsoft.com/office/officeart/2005/8/layout/vList2"/>
    <dgm:cxn modelId="{CFBE432A-3C80-490F-92F5-EE737B7FF904}" type="presOf" srcId="{8660D81B-51B4-48DA-932E-1AEE573F350B}" destId="{F0DEB0B4-A8CF-4533-A051-577E7DADD61B}" srcOrd="0" destOrd="0" presId="urn:microsoft.com/office/officeart/2005/8/layout/vList2"/>
    <dgm:cxn modelId="{2B1FDF30-B6A8-4763-B8FF-C881FE96B8FE}" type="presOf" srcId="{16D9E517-212E-4B70-83D2-3A5B647D38E9}" destId="{0B8B2439-4F67-4173-B33E-66EB4967E3D6}" srcOrd="0" destOrd="0" presId="urn:microsoft.com/office/officeart/2005/8/layout/vList2"/>
    <dgm:cxn modelId="{D65C715F-6DC1-48BF-83DC-66ABB3D6CD8C}" type="presOf" srcId="{72921245-B44D-4099-8961-3C4126E98C15}" destId="{6A4ECBB7-4642-4B48-A8B9-533BFE376599}" srcOrd="0" destOrd="0" presId="urn:microsoft.com/office/officeart/2005/8/layout/vList2"/>
    <dgm:cxn modelId="{27BE4B8B-6FE1-4D1B-A767-7C44B32671EA}" type="presOf" srcId="{A6680C8A-E4FF-45DD-8B17-8E175A2EAD75}" destId="{9260783E-2E87-45CD-8B53-B3A55F08C062}" srcOrd="0" destOrd="0" presId="urn:microsoft.com/office/officeart/2005/8/layout/vList2"/>
    <dgm:cxn modelId="{B52E56A3-1A6C-4A6E-A803-77BEF7C8621D}" srcId="{65D66521-B25D-4BA6-BE9E-39134A6A2C7C}" destId="{8660D81B-51B4-48DA-932E-1AEE573F350B}" srcOrd="4" destOrd="0" parTransId="{9C0624B2-5C26-4463-BFC8-5C7B332D024B}" sibTransId="{0FFA35D4-0093-4D36-B012-9EEE6D1AB465}"/>
    <dgm:cxn modelId="{07E527AD-D7C6-4F90-AEB8-02A1411295D7}" type="presOf" srcId="{96439E94-6521-4C4A-8578-3E5643AC6992}" destId="{F30BBD4D-0601-47AA-903C-28C5F386ADBD}" srcOrd="0" destOrd="0" presId="urn:microsoft.com/office/officeart/2005/8/layout/vList2"/>
    <dgm:cxn modelId="{E07C13C8-EB93-4B7A-9E43-B8BE4E28D954}" srcId="{65D66521-B25D-4BA6-BE9E-39134A6A2C7C}" destId="{72921245-B44D-4099-8961-3C4126E98C15}" srcOrd="2" destOrd="0" parTransId="{332DE288-9727-4EAD-8A2B-4AF07F3F5249}" sibTransId="{A0D3DEA9-5A9C-4A6E-81ED-D8C5C5818727}"/>
    <dgm:cxn modelId="{4FA650C8-A813-4D02-AAD2-532FEB289E45}" srcId="{65D66521-B25D-4BA6-BE9E-39134A6A2C7C}" destId="{16D9E517-212E-4B70-83D2-3A5B647D38E9}" srcOrd="1" destOrd="0" parTransId="{025A4FAC-2518-435B-A380-4577766AA6E9}" sibTransId="{4A999744-B187-4C24-BB94-8703C8E7A957}"/>
    <dgm:cxn modelId="{3B0CD8F3-ED1E-429B-9377-0C1EB0624B55}" srcId="{65D66521-B25D-4BA6-BE9E-39134A6A2C7C}" destId="{A6680C8A-E4FF-45DD-8B17-8E175A2EAD75}" srcOrd="3" destOrd="0" parTransId="{ECCF98A8-D9D4-4777-825D-1B58B6E5FD37}" sibTransId="{AE829C1A-7952-4C24-9A06-AC8847263EE0}"/>
    <dgm:cxn modelId="{F918AD71-84AF-4E67-92F9-11C5B8AA428A}" type="presParOf" srcId="{6157006D-26D8-4A51-BA07-BF59F1FAA9A8}" destId="{F30BBD4D-0601-47AA-903C-28C5F386ADBD}" srcOrd="0" destOrd="0" presId="urn:microsoft.com/office/officeart/2005/8/layout/vList2"/>
    <dgm:cxn modelId="{822CA29E-F4A4-4FF3-8B4A-6395CBF97FD6}" type="presParOf" srcId="{6157006D-26D8-4A51-BA07-BF59F1FAA9A8}" destId="{424F516F-34DB-4E97-80B7-564F8555DB07}" srcOrd="1" destOrd="0" presId="urn:microsoft.com/office/officeart/2005/8/layout/vList2"/>
    <dgm:cxn modelId="{6254E3C8-F812-4FB8-8055-C88826EDFD85}" type="presParOf" srcId="{6157006D-26D8-4A51-BA07-BF59F1FAA9A8}" destId="{0B8B2439-4F67-4173-B33E-66EB4967E3D6}" srcOrd="2" destOrd="0" presId="urn:microsoft.com/office/officeart/2005/8/layout/vList2"/>
    <dgm:cxn modelId="{74B94848-99D9-4C06-ACBD-AAC64C93DA4A}" type="presParOf" srcId="{6157006D-26D8-4A51-BA07-BF59F1FAA9A8}" destId="{E29150F6-7B55-4070-A7E5-1425F5C7C0ED}" srcOrd="3" destOrd="0" presId="urn:microsoft.com/office/officeart/2005/8/layout/vList2"/>
    <dgm:cxn modelId="{A5103A3C-79EB-43A1-BCD3-A819CBBACD6B}" type="presParOf" srcId="{6157006D-26D8-4A51-BA07-BF59F1FAA9A8}" destId="{6A4ECBB7-4642-4B48-A8B9-533BFE376599}" srcOrd="4" destOrd="0" presId="urn:microsoft.com/office/officeart/2005/8/layout/vList2"/>
    <dgm:cxn modelId="{757AF7AC-8189-4288-B007-D5B3C55BF17E}" type="presParOf" srcId="{6157006D-26D8-4A51-BA07-BF59F1FAA9A8}" destId="{15CE6DB1-DB72-4C59-A31F-8B02D908F756}" srcOrd="5" destOrd="0" presId="urn:microsoft.com/office/officeart/2005/8/layout/vList2"/>
    <dgm:cxn modelId="{5C2B438B-03D7-4221-AC0F-9FF58AB980FA}" type="presParOf" srcId="{6157006D-26D8-4A51-BA07-BF59F1FAA9A8}" destId="{9260783E-2E87-45CD-8B53-B3A55F08C062}" srcOrd="6" destOrd="0" presId="urn:microsoft.com/office/officeart/2005/8/layout/vList2"/>
    <dgm:cxn modelId="{7BBC50B2-B6FE-434D-ADB1-DD18B6EB636B}" type="presParOf" srcId="{6157006D-26D8-4A51-BA07-BF59F1FAA9A8}" destId="{C1F58FF0-DF8F-4EF8-9195-E1D8555528CD}" srcOrd="7" destOrd="0" presId="urn:microsoft.com/office/officeart/2005/8/layout/vList2"/>
    <dgm:cxn modelId="{81B116C5-BD91-4E90-B1D9-E99369E1B830}" type="presParOf" srcId="{6157006D-26D8-4A51-BA07-BF59F1FAA9A8}" destId="{F0DEB0B4-A8CF-4533-A051-577E7DADD61B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2B71AC-C7F8-4B74-9D2B-517E6954F881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GB"/>
        </a:p>
      </dgm:t>
    </dgm:pt>
    <dgm:pt modelId="{1E55CDA7-7E43-4947-B165-4406D2C24435}">
      <dgm:prSet phldrT="[Text]"/>
      <dgm:spPr/>
      <dgm:t>
        <a:bodyPr/>
        <a:lstStyle/>
        <a:p>
          <a:r>
            <a:rPr lang="en-GB" dirty="0"/>
            <a:t>Pipette: suck and see</a:t>
          </a:r>
        </a:p>
      </dgm:t>
    </dgm:pt>
    <dgm:pt modelId="{D5AD1C9B-C2BF-4138-B74C-C853ACE2AD4A}" type="parTrans" cxnId="{7FA28F7E-76C5-4F27-94F8-E090F014816B}">
      <dgm:prSet/>
      <dgm:spPr/>
      <dgm:t>
        <a:bodyPr/>
        <a:lstStyle/>
        <a:p>
          <a:endParaRPr lang="en-GB"/>
        </a:p>
      </dgm:t>
    </dgm:pt>
    <dgm:pt modelId="{FBDB88DD-668C-4A20-9D71-7DD2BB962DC9}" type="sibTrans" cxnId="{7FA28F7E-76C5-4F27-94F8-E090F014816B}">
      <dgm:prSet/>
      <dgm:spPr/>
      <dgm:t>
        <a:bodyPr/>
        <a:lstStyle/>
        <a:p>
          <a:endParaRPr lang="en-GB"/>
        </a:p>
      </dgm:t>
    </dgm:pt>
    <dgm:pt modelId="{77C20451-CFE4-4052-B66A-FFF40A02AF75}">
      <dgm:prSet phldrT="[Text]"/>
      <dgm:spPr/>
      <dgm:t>
        <a:bodyPr/>
        <a:lstStyle/>
        <a:p>
          <a:r>
            <a:rPr lang="en-GB" dirty="0"/>
            <a:t>Basic moss squeeze</a:t>
          </a:r>
        </a:p>
      </dgm:t>
    </dgm:pt>
    <dgm:pt modelId="{95A73B62-F962-4334-82EA-D4032F2AE906}" type="parTrans" cxnId="{71C2CD2E-8A83-42A7-B19F-1438D7844F09}">
      <dgm:prSet/>
      <dgm:spPr/>
      <dgm:t>
        <a:bodyPr/>
        <a:lstStyle/>
        <a:p>
          <a:endParaRPr lang="en-GB"/>
        </a:p>
      </dgm:t>
    </dgm:pt>
    <dgm:pt modelId="{1FAE2D00-E63C-4557-BBDC-E29A6AFA3553}" type="sibTrans" cxnId="{71C2CD2E-8A83-42A7-B19F-1438D7844F09}">
      <dgm:prSet/>
      <dgm:spPr/>
      <dgm:t>
        <a:bodyPr/>
        <a:lstStyle/>
        <a:p>
          <a:endParaRPr lang="en-GB"/>
        </a:p>
      </dgm:t>
    </dgm:pt>
    <dgm:pt modelId="{A1D8914A-EBF1-4CE1-BC11-5945D06F6A5E}">
      <dgm:prSet phldrT="[Text]"/>
      <dgm:spPr/>
      <dgm:t>
        <a:bodyPr/>
        <a:lstStyle/>
        <a:p>
          <a:r>
            <a:rPr lang="en-GB" dirty="0"/>
            <a:t>Moss squeeze and filter</a:t>
          </a:r>
        </a:p>
      </dgm:t>
    </dgm:pt>
    <dgm:pt modelId="{46302D98-AFEA-4B47-8A29-592C94EA6DA5}" type="parTrans" cxnId="{DFE114C7-5798-420F-A5BE-4CC3BE3F3B1C}">
      <dgm:prSet/>
      <dgm:spPr/>
      <dgm:t>
        <a:bodyPr/>
        <a:lstStyle/>
        <a:p>
          <a:endParaRPr lang="en-GB"/>
        </a:p>
      </dgm:t>
    </dgm:pt>
    <dgm:pt modelId="{B02FB67B-A2A1-4C1A-94D6-5349BE179C96}" type="sibTrans" cxnId="{DFE114C7-5798-420F-A5BE-4CC3BE3F3B1C}">
      <dgm:prSet/>
      <dgm:spPr/>
      <dgm:t>
        <a:bodyPr/>
        <a:lstStyle/>
        <a:p>
          <a:endParaRPr lang="en-GB"/>
        </a:p>
      </dgm:t>
    </dgm:pt>
    <dgm:pt modelId="{BC1750B4-6AC6-4041-BCCD-D093C47094BD}">
      <dgm:prSet phldrT="[Text]"/>
      <dgm:spPr/>
      <dgm:t>
        <a:bodyPr/>
        <a:lstStyle/>
        <a:p>
          <a:r>
            <a:rPr lang="en-GB" dirty="0"/>
            <a:t>Moss gravity collection</a:t>
          </a:r>
        </a:p>
      </dgm:t>
    </dgm:pt>
    <dgm:pt modelId="{C33FF3E3-25E8-4CD9-88FD-FE5B005DB1ED}" type="parTrans" cxnId="{1C988AD4-35AE-41C3-8F4A-DC0B1A278BC5}">
      <dgm:prSet/>
      <dgm:spPr/>
      <dgm:t>
        <a:bodyPr/>
        <a:lstStyle/>
        <a:p>
          <a:endParaRPr lang="en-GB"/>
        </a:p>
      </dgm:t>
    </dgm:pt>
    <dgm:pt modelId="{63777DB8-A751-4DDC-A5CC-D6F6CB740979}" type="sibTrans" cxnId="{1C988AD4-35AE-41C3-8F4A-DC0B1A278BC5}">
      <dgm:prSet/>
      <dgm:spPr/>
      <dgm:t>
        <a:bodyPr/>
        <a:lstStyle/>
        <a:p>
          <a:endParaRPr lang="en-GB"/>
        </a:p>
      </dgm:t>
    </dgm:pt>
    <dgm:pt modelId="{DDC5A334-EED1-4F82-A7B0-63EE8A787AB9}" type="pres">
      <dgm:prSet presAssocID="{ED2B71AC-C7F8-4B74-9D2B-517E6954F881}" presName="linear" presStyleCnt="0">
        <dgm:presLayoutVars>
          <dgm:dir/>
          <dgm:animLvl val="lvl"/>
          <dgm:resizeHandles val="exact"/>
        </dgm:presLayoutVars>
      </dgm:prSet>
      <dgm:spPr/>
    </dgm:pt>
    <dgm:pt modelId="{8BDFB352-5A45-49AE-A359-727A46B3EEF5}" type="pres">
      <dgm:prSet presAssocID="{1E55CDA7-7E43-4947-B165-4406D2C24435}" presName="parentLin" presStyleCnt="0"/>
      <dgm:spPr/>
    </dgm:pt>
    <dgm:pt modelId="{017B7802-A890-47BD-8957-6A7E89D79DF0}" type="pres">
      <dgm:prSet presAssocID="{1E55CDA7-7E43-4947-B165-4406D2C24435}" presName="parentLeftMargin" presStyleLbl="node1" presStyleIdx="0" presStyleCnt="4"/>
      <dgm:spPr/>
    </dgm:pt>
    <dgm:pt modelId="{CEFCAFAD-A950-4E92-B0F7-D2D48C6B4282}" type="pres">
      <dgm:prSet presAssocID="{1E55CDA7-7E43-4947-B165-4406D2C2443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E0681BD-DC90-4C15-B405-7A8B9D1A3302}" type="pres">
      <dgm:prSet presAssocID="{1E55CDA7-7E43-4947-B165-4406D2C24435}" presName="negativeSpace" presStyleCnt="0"/>
      <dgm:spPr/>
    </dgm:pt>
    <dgm:pt modelId="{5C254155-1618-4115-AB78-AEE7B4EDF127}" type="pres">
      <dgm:prSet presAssocID="{1E55CDA7-7E43-4947-B165-4406D2C24435}" presName="childText" presStyleLbl="conFgAcc1" presStyleIdx="0" presStyleCnt="4">
        <dgm:presLayoutVars>
          <dgm:bulletEnabled val="1"/>
        </dgm:presLayoutVars>
      </dgm:prSet>
      <dgm:spPr/>
    </dgm:pt>
    <dgm:pt modelId="{5373DB9C-21F7-4330-9535-283E45FF0BAE}" type="pres">
      <dgm:prSet presAssocID="{FBDB88DD-668C-4A20-9D71-7DD2BB962DC9}" presName="spaceBetweenRectangles" presStyleCnt="0"/>
      <dgm:spPr/>
    </dgm:pt>
    <dgm:pt modelId="{D33E0F52-1323-425A-A94B-C64F95CFE3BD}" type="pres">
      <dgm:prSet presAssocID="{77C20451-CFE4-4052-B66A-FFF40A02AF75}" presName="parentLin" presStyleCnt="0"/>
      <dgm:spPr/>
    </dgm:pt>
    <dgm:pt modelId="{ADA81179-D953-4923-A583-1D75B7195689}" type="pres">
      <dgm:prSet presAssocID="{77C20451-CFE4-4052-B66A-FFF40A02AF75}" presName="parentLeftMargin" presStyleLbl="node1" presStyleIdx="0" presStyleCnt="4"/>
      <dgm:spPr/>
    </dgm:pt>
    <dgm:pt modelId="{FD9803F9-6F82-4751-BCFF-2456FACCC75F}" type="pres">
      <dgm:prSet presAssocID="{77C20451-CFE4-4052-B66A-FFF40A02AF7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86360C5-C4D3-41D9-9F45-68716B798B56}" type="pres">
      <dgm:prSet presAssocID="{77C20451-CFE4-4052-B66A-FFF40A02AF75}" presName="negativeSpace" presStyleCnt="0"/>
      <dgm:spPr/>
    </dgm:pt>
    <dgm:pt modelId="{159891B4-0ED5-4882-8715-A10C6C6DDB21}" type="pres">
      <dgm:prSet presAssocID="{77C20451-CFE4-4052-B66A-FFF40A02AF75}" presName="childText" presStyleLbl="conFgAcc1" presStyleIdx="1" presStyleCnt="4">
        <dgm:presLayoutVars>
          <dgm:bulletEnabled val="1"/>
        </dgm:presLayoutVars>
      </dgm:prSet>
      <dgm:spPr/>
    </dgm:pt>
    <dgm:pt modelId="{11AE9A0B-971F-411A-9B27-12544A2952D3}" type="pres">
      <dgm:prSet presAssocID="{1FAE2D00-E63C-4557-BBDC-E29A6AFA3553}" presName="spaceBetweenRectangles" presStyleCnt="0"/>
      <dgm:spPr/>
    </dgm:pt>
    <dgm:pt modelId="{509FE7C4-8D62-41F8-851B-436B34D6312A}" type="pres">
      <dgm:prSet presAssocID="{A1D8914A-EBF1-4CE1-BC11-5945D06F6A5E}" presName="parentLin" presStyleCnt="0"/>
      <dgm:spPr/>
    </dgm:pt>
    <dgm:pt modelId="{9F43E25E-52C2-4DA7-A6CC-446A358618AD}" type="pres">
      <dgm:prSet presAssocID="{A1D8914A-EBF1-4CE1-BC11-5945D06F6A5E}" presName="parentLeftMargin" presStyleLbl="node1" presStyleIdx="1" presStyleCnt="4"/>
      <dgm:spPr/>
    </dgm:pt>
    <dgm:pt modelId="{C99147B3-B07F-4F07-9830-93EC8F0B66D2}" type="pres">
      <dgm:prSet presAssocID="{A1D8914A-EBF1-4CE1-BC11-5945D06F6A5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B863C68-6EA1-45DE-8F40-A28A093E8534}" type="pres">
      <dgm:prSet presAssocID="{A1D8914A-EBF1-4CE1-BC11-5945D06F6A5E}" presName="negativeSpace" presStyleCnt="0"/>
      <dgm:spPr/>
    </dgm:pt>
    <dgm:pt modelId="{FA8A37F8-D7FD-4F6E-9BE9-44E11A2AAB07}" type="pres">
      <dgm:prSet presAssocID="{A1D8914A-EBF1-4CE1-BC11-5945D06F6A5E}" presName="childText" presStyleLbl="conFgAcc1" presStyleIdx="2" presStyleCnt="4">
        <dgm:presLayoutVars>
          <dgm:bulletEnabled val="1"/>
        </dgm:presLayoutVars>
      </dgm:prSet>
      <dgm:spPr/>
    </dgm:pt>
    <dgm:pt modelId="{03D2EE17-CE0C-49AE-8258-E3A9F5A26D2E}" type="pres">
      <dgm:prSet presAssocID="{B02FB67B-A2A1-4C1A-94D6-5349BE179C96}" presName="spaceBetweenRectangles" presStyleCnt="0"/>
      <dgm:spPr/>
    </dgm:pt>
    <dgm:pt modelId="{7E76D24F-376F-4D83-818C-0DA7ACAA9739}" type="pres">
      <dgm:prSet presAssocID="{BC1750B4-6AC6-4041-BCCD-D093C47094BD}" presName="parentLin" presStyleCnt="0"/>
      <dgm:spPr/>
    </dgm:pt>
    <dgm:pt modelId="{C1A097A2-2887-4B66-AD9A-C8E04C0B6477}" type="pres">
      <dgm:prSet presAssocID="{BC1750B4-6AC6-4041-BCCD-D093C47094BD}" presName="parentLeftMargin" presStyleLbl="node1" presStyleIdx="2" presStyleCnt="4"/>
      <dgm:spPr/>
    </dgm:pt>
    <dgm:pt modelId="{5F7F8B8B-7239-49E5-AF25-5BAF331C07F5}" type="pres">
      <dgm:prSet presAssocID="{BC1750B4-6AC6-4041-BCCD-D093C47094BD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7D18B96A-9963-4C9D-A7EB-1F947C6A42BB}" type="pres">
      <dgm:prSet presAssocID="{BC1750B4-6AC6-4041-BCCD-D093C47094BD}" presName="negativeSpace" presStyleCnt="0"/>
      <dgm:spPr/>
    </dgm:pt>
    <dgm:pt modelId="{2C074545-76B5-41F2-897A-3637025BDF8A}" type="pres">
      <dgm:prSet presAssocID="{BC1750B4-6AC6-4041-BCCD-D093C47094BD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9CA2A014-057B-46E7-9656-6242149D7398}" type="presOf" srcId="{BC1750B4-6AC6-4041-BCCD-D093C47094BD}" destId="{C1A097A2-2887-4B66-AD9A-C8E04C0B6477}" srcOrd="0" destOrd="0" presId="urn:microsoft.com/office/officeart/2005/8/layout/list1"/>
    <dgm:cxn modelId="{C64F4824-15EB-4A80-AC1E-1D189DE855B8}" type="presOf" srcId="{ED2B71AC-C7F8-4B74-9D2B-517E6954F881}" destId="{DDC5A334-EED1-4F82-A7B0-63EE8A787AB9}" srcOrd="0" destOrd="0" presId="urn:microsoft.com/office/officeart/2005/8/layout/list1"/>
    <dgm:cxn modelId="{71C2CD2E-8A83-42A7-B19F-1438D7844F09}" srcId="{ED2B71AC-C7F8-4B74-9D2B-517E6954F881}" destId="{77C20451-CFE4-4052-B66A-FFF40A02AF75}" srcOrd="1" destOrd="0" parTransId="{95A73B62-F962-4334-82EA-D4032F2AE906}" sibTransId="{1FAE2D00-E63C-4557-BBDC-E29A6AFA3553}"/>
    <dgm:cxn modelId="{B354D556-B1F5-4878-BF66-49D064A997C1}" type="presOf" srcId="{77C20451-CFE4-4052-B66A-FFF40A02AF75}" destId="{ADA81179-D953-4923-A583-1D75B7195689}" srcOrd="0" destOrd="0" presId="urn:microsoft.com/office/officeart/2005/8/layout/list1"/>
    <dgm:cxn modelId="{7FA28F7E-76C5-4F27-94F8-E090F014816B}" srcId="{ED2B71AC-C7F8-4B74-9D2B-517E6954F881}" destId="{1E55CDA7-7E43-4947-B165-4406D2C24435}" srcOrd="0" destOrd="0" parTransId="{D5AD1C9B-C2BF-4138-B74C-C853ACE2AD4A}" sibTransId="{FBDB88DD-668C-4A20-9D71-7DD2BB962DC9}"/>
    <dgm:cxn modelId="{2CF26984-D9AA-4F3F-AD6C-4A0B723E6A16}" type="presOf" srcId="{A1D8914A-EBF1-4CE1-BC11-5945D06F6A5E}" destId="{9F43E25E-52C2-4DA7-A6CC-446A358618AD}" srcOrd="0" destOrd="0" presId="urn:microsoft.com/office/officeart/2005/8/layout/list1"/>
    <dgm:cxn modelId="{AE49BB9C-FB3D-4C7D-BF0F-077F7F97D68F}" type="presOf" srcId="{1E55CDA7-7E43-4947-B165-4406D2C24435}" destId="{017B7802-A890-47BD-8957-6A7E89D79DF0}" srcOrd="0" destOrd="0" presId="urn:microsoft.com/office/officeart/2005/8/layout/list1"/>
    <dgm:cxn modelId="{4A4DAAA0-ACB2-4508-8DFD-3354D3AE25B3}" type="presOf" srcId="{BC1750B4-6AC6-4041-BCCD-D093C47094BD}" destId="{5F7F8B8B-7239-49E5-AF25-5BAF331C07F5}" srcOrd="1" destOrd="0" presId="urn:microsoft.com/office/officeart/2005/8/layout/list1"/>
    <dgm:cxn modelId="{51A75DB2-4B94-4DD9-A9C7-6B7745938185}" type="presOf" srcId="{A1D8914A-EBF1-4CE1-BC11-5945D06F6A5E}" destId="{C99147B3-B07F-4F07-9830-93EC8F0B66D2}" srcOrd="1" destOrd="0" presId="urn:microsoft.com/office/officeart/2005/8/layout/list1"/>
    <dgm:cxn modelId="{DFE114C7-5798-420F-A5BE-4CC3BE3F3B1C}" srcId="{ED2B71AC-C7F8-4B74-9D2B-517E6954F881}" destId="{A1D8914A-EBF1-4CE1-BC11-5945D06F6A5E}" srcOrd="2" destOrd="0" parTransId="{46302D98-AFEA-4B47-8A29-592C94EA6DA5}" sibTransId="{B02FB67B-A2A1-4C1A-94D6-5349BE179C96}"/>
    <dgm:cxn modelId="{1C988AD4-35AE-41C3-8F4A-DC0B1A278BC5}" srcId="{ED2B71AC-C7F8-4B74-9D2B-517E6954F881}" destId="{BC1750B4-6AC6-4041-BCCD-D093C47094BD}" srcOrd="3" destOrd="0" parTransId="{C33FF3E3-25E8-4CD9-88FD-FE5B005DB1ED}" sibTransId="{63777DB8-A751-4DDC-A5CC-D6F6CB740979}"/>
    <dgm:cxn modelId="{B308EBD8-6383-448B-B579-060BE9A1FA81}" type="presOf" srcId="{1E55CDA7-7E43-4947-B165-4406D2C24435}" destId="{CEFCAFAD-A950-4E92-B0F7-D2D48C6B4282}" srcOrd="1" destOrd="0" presId="urn:microsoft.com/office/officeart/2005/8/layout/list1"/>
    <dgm:cxn modelId="{D6F7B1FC-82DC-4F99-BAD6-582A1B1F151E}" type="presOf" srcId="{77C20451-CFE4-4052-B66A-FFF40A02AF75}" destId="{FD9803F9-6F82-4751-BCFF-2456FACCC75F}" srcOrd="1" destOrd="0" presId="urn:microsoft.com/office/officeart/2005/8/layout/list1"/>
    <dgm:cxn modelId="{4BC9F979-158C-46B9-BC58-E905241E41F8}" type="presParOf" srcId="{DDC5A334-EED1-4F82-A7B0-63EE8A787AB9}" destId="{8BDFB352-5A45-49AE-A359-727A46B3EEF5}" srcOrd="0" destOrd="0" presId="urn:microsoft.com/office/officeart/2005/8/layout/list1"/>
    <dgm:cxn modelId="{86DB0119-E625-493C-8C49-4C4FBC72FC74}" type="presParOf" srcId="{8BDFB352-5A45-49AE-A359-727A46B3EEF5}" destId="{017B7802-A890-47BD-8957-6A7E89D79DF0}" srcOrd="0" destOrd="0" presId="urn:microsoft.com/office/officeart/2005/8/layout/list1"/>
    <dgm:cxn modelId="{9791F1B9-EA3C-447F-B177-7E3189AE114A}" type="presParOf" srcId="{8BDFB352-5A45-49AE-A359-727A46B3EEF5}" destId="{CEFCAFAD-A950-4E92-B0F7-D2D48C6B4282}" srcOrd="1" destOrd="0" presId="urn:microsoft.com/office/officeart/2005/8/layout/list1"/>
    <dgm:cxn modelId="{14A60908-B1D7-4742-B272-2ED3C2C7D9ED}" type="presParOf" srcId="{DDC5A334-EED1-4F82-A7B0-63EE8A787AB9}" destId="{EE0681BD-DC90-4C15-B405-7A8B9D1A3302}" srcOrd="1" destOrd="0" presId="urn:microsoft.com/office/officeart/2005/8/layout/list1"/>
    <dgm:cxn modelId="{50B8C85A-CA5B-4546-8FCA-C47F6C4DFBFF}" type="presParOf" srcId="{DDC5A334-EED1-4F82-A7B0-63EE8A787AB9}" destId="{5C254155-1618-4115-AB78-AEE7B4EDF127}" srcOrd="2" destOrd="0" presId="urn:microsoft.com/office/officeart/2005/8/layout/list1"/>
    <dgm:cxn modelId="{E8796CA9-4E47-4D75-B660-4B0A354F8C3B}" type="presParOf" srcId="{DDC5A334-EED1-4F82-A7B0-63EE8A787AB9}" destId="{5373DB9C-21F7-4330-9535-283E45FF0BAE}" srcOrd="3" destOrd="0" presId="urn:microsoft.com/office/officeart/2005/8/layout/list1"/>
    <dgm:cxn modelId="{EEDAA053-18C9-41E3-A2A4-843E3ABAD27F}" type="presParOf" srcId="{DDC5A334-EED1-4F82-A7B0-63EE8A787AB9}" destId="{D33E0F52-1323-425A-A94B-C64F95CFE3BD}" srcOrd="4" destOrd="0" presId="urn:microsoft.com/office/officeart/2005/8/layout/list1"/>
    <dgm:cxn modelId="{D4F43928-C85E-469B-A0B4-50284345D7AF}" type="presParOf" srcId="{D33E0F52-1323-425A-A94B-C64F95CFE3BD}" destId="{ADA81179-D953-4923-A583-1D75B7195689}" srcOrd="0" destOrd="0" presId="urn:microsoft.com/office/officeart/2005/8/layout/list1"/>
    <dgm:cxn modelId="{0F58B176-CFD9-4371-B5F6-58E9D9C90D18}" type="presParOf" srcId="{D33E0F52-1323-425A-A94B-C64F95CFE3BD}" destId="{FD9803F9-6F82-4751-BCFF-2456FACCC75F}" srcOrd="1" destOrd="0" presId="urn:microsoft.com/office/officeart/2005/8/layout/list1"/>
    <dgm:cxn modelId="{75418407-4A66-45BC-872C-4FE3D9EBBBCF}" type="presParOf" srcId="{DDC5A334-EED1-4F82-A7B0-63EE8A787AB9}" destId="{086360C5-C4D3-41D9-9F45-68716B798B56}" srcOrd="5" destOrd="0" presId="urn:microsoft.com/office/officeart/2005/8/layout/list1"/>
    <dgm:cxn modelId="{A6359A67-2C22-4C96-B338-2598833186C1}" type="presParOf" srcId="{DDC5A334-EED1-4F82-A7B0-63EE8A787AB9}" destId="{159891B4-0ED5-4882-8715-A10C6C6DDB21}" srcOrd="6" destOrd="0" presId="urn:microsoft.com/office/officeart/2005/8/layout/list1"/>
    <dgm:cxn modelId="{61BA3593-439A-4866-BA91-BC0BEA65419D}" type="presParOf" srcId="{DDC5A334-EED1-4F82-A7B0-63EE8A787AB9}" destId="{11AE9A0B-971F-411A-9B27-12544A2952D3}" srcOrd="7" destOrd="0" presId="urn:microsoft.com/office/officeart/2005/8/layout/list1"/>
    <dgm:cxn modelId="{4BA2CC25-B9FB-48DD-8738-A93E61CF2CD8}" type="presParOf" srcId="{DDC5A334-EED1-4F82-A7B0-63EE8A787AB9}" destId="{509FE7C4-8D62-41F8-851B-436B34D6312A}" srcOrd="8" destOrd="0" presId="urn:microsoft.com/office/officeart/2005/8/layout/list1"/>
    <dgm:cxn modelId="{9E2F4A17-A051-48A9-88A0-15678AC18AF2}" type="presParOf" srcId="{509FE7C4-8D62-41F8-851B-436B34D6312A}" destId="{9F43E25E-52C2-4DA7-A6CC-446A358618AD}" srcOrd="0" destOrd="0" presId="urn:microsoft.com/office/officeart/2005/8/layout/list1"/>
    <dgm:cxn modelId="{2705F734-7F5C-4DA0-8815-6694EFB3B765}" type="presParOf" srcId="{509FE7C4-8D62-41F8-851B-436B34D6312A}" destId="{C99147B3-B07F-4F07-9830-93EC8F0B66D2}" srcOrd="1" destOrd="0" presId="urn:microsoft.com/office/officeart/2005/8/layout/list1"/>
    <dgm:cxn modelId="{B62AF5BD-F7B5-4551-BA4A-C18DD2BBBAAF}" type="presParOf" srcId="{DDC5A334-EED1-4F82-A7B0-63EE8A787AB9}" destId="{5B863C68-6EA1-45DE-8F40-A28A093E8534}" srcOrd="9" destOrd="0" presId="urn:microsoft.com/office/officeart/2005/8/layout/list1"/>
    <dgm:cxn modelId="{29EFA0AF-A2F5-4B84-B105-47EE23E66DDF}" type="presParOf" srcId="{DDC5A334-EED1-4F82-A7B0-63EE8A787AB9}" destId="{FA8A37F8-D7FD-4F6E-9BE9-44E11A2AAB07}" srcOrd="10" destOrd="0" presId="urn:microsoft.com/office/officeart/2005/8/layout/list1"/>
    <dgm:cxn modelId="{5A7D1561-498E-4859-9962-5088947D741A}" type="presParOf" srcId="{DDC5A334-EED1-4F82-A7B0-63EE8A787AB9}" destId="{03D2EE17-CE0C-49AE-8258-E3A9F5A26D2E}" srcOrd="11" destOrd="0" presId="urn:microsoft.com/office/officeart/2005/8/layout/list1"/>
    <dgm:cxn modelId="{1F0FF257-D735-4987-A1DC-65910C11D114}" type="presParOf" srcId="{DDC5A334-EED1-4F82-A7B0-63EE8A787AB9}" destId="{7E76D24F-376F-4D83-818C-0DA7ACAA9739}" srcOrd="12" destOrd="0" presId="urn:microsoft.com/office/officeart/2005/8/layout/list1"/>
    <dgm:cxn modelId="{F8868801-09FE-4B55-A48A-DCA644A5D7E6}" type="presParOf" srcId="{7E76D24F-376F-4D83-818C-0DA7ACAA9739}" destId="{C1A097A2-2887-4B66-AD9A-C8E04C0B6477}" srcOrd="0" destOrd="0" presId="urn:microsoft.com/office/officeart/2005/8/layout/list1"/>
    <dgm:cxn modelId="{2BBCE7D7-B414-48E8-A351-6565AC878EB2}" type="presParOf" srcId="{7E76D24F-376F-4D83-818C-0DA7ACAA9739}" destId="{5F7F8B8B-7239-49E5-AF25-5BAF331C07F5}" srcOrd="1" destOrd="0" presId="urn:microsoft.com/office/officeart/2005/8/layout/list1"/>
    <dgm:cxn modelId="{EDDE593A-8D10-47EF-816B-344891FC9E4D}" type="presParOf" srcId="{DDC5A334-EED1-4F82-A7B0-63EE8A787AB9}" destId="{7D18B96A-9963-4C9D-A7EB-1F947C6A42BB}" srcOrd="13" destOrd="0" presId="urn:microsoft.com/office/officeart/2005/8/layout/list1"/>
    <dgm:cxn modelId="{72D70A2A-C817-4E7D-8220-537E2795D20C}" type="presParOf" srcId="{DDC5A334-EED1-4F82-A7B0-63EE8A787AB9}" destId="{2C074545-76B5-41F2-897A-3637025BDF8A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0BBD4D-0601-47AA-903C-28C5F386ADBD}">
      <dsp:nvSpPr>
        <dsp:cNvPr id="0" name=""/>
        <dsp:cNvSpPr/>
      </dsp:nvSpPr>
      <dsp:spPr>
        <a:xfrm>
          <a:off x="0" y="0"/>
          <a:ext cx="3375159" cy="561600"/>
        </a:xfrm>
        <a:prstGeom prst="roundRect">
          <a:avLst/>
        </a:prstGeom>
        <a:solidFill>
          <a:srgbClr val="81B921"/>
        </a:solidFill>
        <a:ln w="19050" cap="flat" cmpd="sng" algn="ctr">
          <a:solidFill>
            <a:srgbClr val="FFCE1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tx1"/>
              </a:solidFill>
              <a:latin typeface="+mj-lt"/>
            </a:rPr>
            <a:t>Education</a:t>
          </a:r>
          <a:endParaRPr lang="en-US" sz="2000" kern="1200" dirty="0">
            <a:solidFill>
              <a:schemeClr val="tx1"/>
            </a:solidFill>
            <a:latin typeface="+mj-lt"/>
          </a:endParaRPr>
        </a:p>
      </dsp:txBody>
      <dsp:txXfrm>
        <a:off x="27415" y="27415"/>
        <a:ext cx="3320329" cy="506770"/>
      </dsp:txXfrm>
    </dsp:sp>
    <dsp:sp modelId="{0B8B2439-4F67-4173-B33E-66EB4967E3D6}">
      <dsp:nvSpPr>
        <dsp:cNvPr id="0" name=""/>
        <dsp:cNvSpPr/>
      </dsp:nvSpPr>
      <dsp:spPr>
        <a:xfrm>
          <a:off x="0" y="658622"/>
          <a:ext cx="3375159" cy="561600"/>
        </a:xfrm>
        <a:prstGeom prst="roundRect">
          <a:avLst/>
        </a:prstGeom>
        <a:solidFill>
          <a:srgbClr val="81B921"/>
        </a:solidFill>
        <a:ln w="19050" cap="flat" cmpd="sng" algn="ctr">
          <a:solidFill>
            <a:srgbClr val="FFCE1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solidFill>
                <a:schemeClr val="tx1"/>
              </a:solidFill>
              <a:latin typeface="+mj-lt"/>
            </a:rPr>
            <a:t>Collaboration</a:t>
          </a:r>
          <a:endParaRPr lang="en-US" sz="2000" kern="1200">
            <a:solidFill>
              <a:schemeClr val="tx1"/>
            </a:solidFill>
            <a:latin typeface="+mj-lt"/>
          </a:endParaRPr>
        </a:p>
      </dsp:txBody>
      <dsp:txXfrm>
        <a:off x="27415" y="686037"/>
        <a:ext cx="3320329" cy="506770"/>
      </dsp:txXfrm>
    </dsp:sp>
    <dsp:sp modelId="{6A4ECBB7-4642-4B48-A8B9-533BFE376599}">
      <dsp:nvSpPr>
        <dsp:cNvPr id="0" name=""/>
        <dsp:cNvSpPr/>
      </dsp:nvSpPr>
      <dsp:spPr>
        <a:xfrm>
          <a:off x="0" y="1306622"/>
          <a:ext cx="3375159" cy="561600"/>
        </a:xfrm>
        <a:prstGeom prst="roundRect">
          <a:avLst/>
        </a:prstGeom>
        <a:solidFill>
          <a:srgbClr val="81B921"/>
        </a:solidFill>
        <a:ln w="19050" cap="flat" cmpd="sng" algn="ctr">
          <a:solidFill>
            <a:srgbClr val="FFCE1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solidFill>
                <a:schemeClr val="tx1"/>
              </a:solidFill>
              <a:latin typeface="+mj-lt"/>
            </a:rPr>
            <a:t>Accessible resources</a:t>
          </a:r>
          <a:endParaRPr lang="en-US" sz="2000" kern="1200">
            <a:solidFill>
              <a:schemeClr val="tx1"/>
            </a:solidFill>
            <a:latin typeface="+mj-lt"/>
          </a:endParaRPr>
        </a:p>
      </dsp:txBody>
      <dsp:txXfrm>
        <a:off x="27415" y="1334037"/>
        <a:ext cx="3320329" cy="506770"/>
      </dsp:txXfrm>
    </dsp:sp>
    <dsp:sp modelId="{9260783E-2E87-45CD-8B53-B3A55F08C062}">
      <dsp:nvSpPr>
        <dsp:cNvPr id="0" name=""/>
        <dsp:cNvSpPr/>
      </dsp:nvSpPr>
      <dsp:spPr>
        <a:xfrm>
          <a:off x="0" y="1954622"/>
          <a:ext cx="3375159" cy="561600"/>
        </a:xfrm>
        <a:prstGeom prst="roundRect">
          <a:avLst/>
        </a:prstGeom>
        <a:solidFill>
          <a:srgbClr val="81B921"/>
        </a:solidFill>
        <a:ln w="19050" cap="flat" cmpd="sng" algn="ctr">
          <a:solidFill>
            <a:srgbClr val="FFCE1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tx1"/>
              </a:solidFill>
              <a:latin typeface="+mj-lt"/>
            </a:rPr>
            <a:t>Outreach in schools</a:t>
          </a:r>
          <a:endParaRPr lang="en-US" sz="2000" kern="1200" dirty="0">
            <a:solidFill>
              <a:schemeClr val="tx1"/>
            </a:solidFill>
            <a:latin typeface="+mj-lt"/>
          </a:endParaRPr>
        </a:p>
      </dsp:txBody>
      <dsp:txXfrm>
        <a:off x="27415" y="1982037"/>
        <a:ext cx="3320329" cy="506770"/>
      </dsp:txXfrm>
    </dsp:sp>
    <dsp:sp modelId="{F0DEB0B4-A8CF-4533-A051-577E7DADD61B}">
      <dsp:nvSpPr>
        <dsp:cNvPr id="0" name=""/>
        <dsp:cNvSpPr/>
      </dsp:nvSpPr>
      <dsp:spPr>
        <a:xfrm>
          <a:off x="0" y="2602622"/>
          <a:ext cx="3375159" cy="561600"/>
        </a:xfrm>
        <a:prstGeom prst="roundRect">
          <a:avLst/>
        </a:prstGeom>
        <a:solidFill>
          <a:srgbClr val="81B921"/>
        </a:solidFill>
        <a:ln w="19050" cap="flat" cmpd="sng" algn="ctr">
          <a:solidFill>
            <a:srgbClr val="FFCE1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tx1"/>
              </a:solidFill>
              <a:latin typeface="+mj-lt"/>
            </a:rPr>
            <a:t>Public engagement</a:t>
          </a:r>
          <a:endParaRPr lang="en-US" sz="2000" kern="1200" dirty="0">
            <a:solidFill>
              <a:schemeClr val="tx1"/>
            </a:solidFill>
            <a:latin typeface="+mj-lt"/>
          </a:endParaRPr>
        </a:p>
      </dsp:txBody>
      <dsp:txXfrm>
        <a:off x="27415" y="2630037"/>
        <a:ext cx="3320329" cy="5067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254155-1618-4115-AB78-AEE7B4EDF127}">
      <dsp:nvSpPr>
        <dsp:cNvPr id="0" name=""/>
        <dsp:cNvSpPr/>
      </dsp:nvSpPr>
      <dsp:spPr>
        <a:xfrm>
          <a:off x="0" y="417429"/>
          <a:ext cx="105156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FCAFAD-A950-4E92-B0F7-D2D48C6B4282}">
      <dsp:nvSpPr>
        <dsp:cNvPr id="0" name=""/>
        <dsp:cNvSpPr/>
      </dsp:nvSpPr>
      <dsp:spPr>
        <a:xfrm>
          <a:off x="525780" y="63189"/>
          <a:ext cx="7360920" cy="7084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Pipette: suck and see</a:t>
          </a:r>
        </a:p>
      </dsp:txBody>
      <dsp:txXfrm>
        <a:off x="560365" y="97774"/>
        <a:ext cx="7291750" cy="639310"/>
      </dsp:txXfrm>
    </dsp:sp>
    <dsp:sp modelId="{159891B4-0ED5-4882-8715-A10C6C6DDB21}">
      <dsp:nvSpPr>
        <dsp:cNvPr id="0" name=""/>
        <dsp:cNvSpPr/>
      </dsp:nvSpPr>
      <dsp:spPr>
        <a:xfrm>
          <a:off x="0" y="1506069"/>
          <a:ext cx="105156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9803F9-6F82-4751-BCFF-2456FACCC75F}">
      <dsp:nvSpPr>
        <dsp:cNvPr id="0" name=""/>
        <dsp:cNvSpPr/>
      </dsp:nvSpPr>
      <dsp:spPr>
        <a:xfrm>
          <a:off x="525780" y="1151829"/>
          <a:ext cx="7360920" cy="7084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Basic moss squeeze</a:t>
          </a:r>
        </a:p>
      </dsp:txBody>
      <dsp:txXfrm>
        <a:off x="560365" y="1186414"/>
        <a:ext cx="7291750" cy="639310"/>
      </dsp:txXfrm>
    </dsp:sp>
    <dsp:sp modelId="{FA8A37F8-D7FD-4F6E-9BE9-44E11A2AAB07}">
      <dsp:nvSpPr>
        <dsp:cNvPr id="0" name=""/>
        <dsp:cNvSpPr/>
      </dsp:nvSpPr>
      <dsp:spPr>
        <a:xfrm>
          <a:off x="0" y="2594709"/>
          <a:ext cx="105156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9147B3-B07F-4F07-9830-93EC8F0B66D2}">
      <dsp:nvSpPr>
        <dsp:cNvPr id="0" name=""/>
        <dsp:cNvSpPr/>
      </dsp:nvSpPr>
      <dsp:spPr>
        <a:xfrm>
          <a:off x="525780" y="2240469"/>
          <a:ext cx="7360920" cy="7084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Moss squeeze and filter</a:t>
          </a:r>
        </a:p>
      </dsp:txBody>
      <dsp:txXfrm>
        <a:off x="560365" y="2275054"/>
        <a:ext cx="7291750" cy="639310"/>
      </dsp:txXfrm>
    </dsp:sp>
    <dsp:sp modelId="{2C074545-76B5-41F2-897A-3637025BDF8A}">
      <dsp:nvSpPr>
        <dsp:cNvPr id="0" name=""/>
        <dsp:cNvSpPr/>
      </dsp:nvSpPr>
      <dsp:spPr>
        <a:xfrm>
          <a:off x="0" y="3683349"/>
          <a:ext cx="105156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7F8B8B-7239-49E5-AF25-5BAF331C07F5}">
      <dsp:nvSpPr>
        <dsp:cNvPr id="0" name=""/>
        <dsp:cNvSpPr/>
      </dsp:nvSpPr>
      <dsp:spPr>
        <a:xfrm>
          <a:off x="525780" y="3329109"/>
          <a:ext cx="7360920" cy="7084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Moss gravity collection</a:t>
          </a:r>
        </a:p>
      </dsp:txBody>
      <dsp:txXfrm>
        <a:off x="560365" y="3363694"/>
        <a:ext cx="7291750" cy="639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7D5B23-E176-40E4-8BCD-7A899B0643C4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00FD1C-7320-46DA-B984-5969C1DD6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3737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00FD1C-7320-46DA-B984-5969C1DD6A4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9875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GB" b="1" i="0" dirty="0">
                <a:solidFill>
                  <a:srgbClr val="0B0C0C"/>
                </a:solidFill>
                <a:effectLst/>
                <a:highlight>
                  <a:srgbClr val="FFFFFF"/>
                </a:highlight>
                <a:latin typeface="GDS Transport"/>
              </a:rPr>
              <a:t>Evolution and inheritance</a:t>
            </a:r>
          </a:p>
          <a:p>
            <a:pPr algn="l"/>
            <a:r>
              <a:rPr lang="en-GB" b="0" i="0" dirty="0">
                <a:solidFill>
                  <a:srgbClr val="0B0C0C"/>
                </a:solidFill>
                <a:effectLst/>
                <a:highlight>
                  <a:srgbClr val="FFFFFF"/>
                </a:highlight>
                <a:latin typeface="GDS Transport"/>
              </a:rPr>
              <a:t>Pupils should be taught to: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B0C0C"/>
                </a:solidFill>
                <a:effectLst/>
                <a:highlight>
                  <a:srgbClr val="FFFFFF"/>
                </a:highlight>
                <a:latin typeface="GDS Transport"/>
              </a:rPr>
              <a:t>recognise that living things have changed over time and that fossils provide information about living things that inhabited the Earth millions of years ago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B0C0C"/>
                </a:solidFill>
                <a:effectLst/>
                <a:highlight>
                  <a:srgbClr val="FFFFFF"/>
                </a:highlight>
                <a:latin typeface="GDS Transport"/>
              </a:rPr>
              <a:t>recognise that living things produce offspring of the same kind, but normally offspring vary and are not identical to their parents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B0C0C"/>
                </a:solidFill>
                <a:effectLst/>
                <a:highlight>
                  <a:srgbClr val="FFFFFF"/>
                </a:highlight>
                <a:latin typeface="GDS Transport"/>
              </a:rPr>
              <a:t>identify how animals and plants are adapted to suit their environment in different ways and that adaptation may lead to evolution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009978-5D86-4D6A-A7DC-998288D5B11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113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094ABD-F53D-49FF-9329-30D193E885D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76561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00FD1C-7320-46DA-B984-5969C1DD6A4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8091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00FD1C-7320-46DA-B984-5969C1DD6A4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1811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00FD1C-7320-46DA-B984-5969C1DD6A4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6380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71AEB-5EC2-CFD0-58CC-7A733678A4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3BAF92-12C2-00C9-9BC0-8AA35A8271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9285A-C020-6F7B-702C-B4894FB0A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9D86-1087-409D-BCBF-E82B670157C9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EE2B24-6A57-D750-F33C-625E8F693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4416A4-3A92-EE46-17C2-72BE1931D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2DC7-90DF-4EFB-A800-3DD97B528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1645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6A94D-8117-573A-7CC4-F355A105C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4D5ED-B0FC-9607-CABF-7EAE9BD00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9706D7-F607-A88D-A1D5-88DB9F938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9D86-1087-409D-BCBF-E82B670157C9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82092-5A4E-B9EA-6256-AA55514F2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B78BAA-5FF4-15F9-7E8E-138047B67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2DC7-90DF-4EFB-A800-3DD97B528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3110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543AA-4D65-A7DC-D695-6A519108E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B1DB91-EE89-750E-A922-DF08C878F5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5564CD-96AE-D5C9-2605-4779936DE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9D86-1087-409D-BCBF-E82B670157C9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921C1F-8F2A-56DA-F53B-A26776BC2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5F2E2F-BD7B-B188-75C8-9E14D59FB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2DC7-90DF-4EFB-A800-3DD97B528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1453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30271-E4E4-D45F-DC49-9D1224403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13FE4-3B08-17B3-F8D3-94CAFDB55A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A54683-0846-5E8E-1DA7-FD00B6CB49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44D993-B466-31F3-CFCF-66D06D99B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9D86-1087-409D-BCBF-E82B670157C9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C787DB-7294-73AA-4339-F2A789AB8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C214EC-AEC3-18AD-739A-5CAB3108C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2DC7-90DF-4EFB-A800-3DD97B528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52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13E7F-9BC5-3A14-74EB-9DB43A52B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6084CD-708B-16CE-1976-A46F6FC810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46D418-D00A-0CF5-3A54-21860288BF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7A6854-42D6-94F7-A5EF-5EA62C9CD0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D38A3-65C1-B2D8-30A3-D223520ABC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112F1D-C01F-989E-8C5D-56B2F34F8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9D86-1087-409D-BCBF-E82B670157C9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9DB43E-6E7E-6030-40B9-2598C2C30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80D9B9-DBEA-DD95-8EAE-C6A99D096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2DC7-90DF-4EFB-A800-3DD97B528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855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D5133-E7DA-5590-15DE-7A54987E8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2CD1F0-2EFE-38C4-6EC4-5DBD6831B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9D86-1087-409D-BCBF-E82B670157C9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25AE6B-6DC3-8F48-D10D-2DF602F2F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2D44B2-6445-40C4-580A-318B7B79B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2DC7-90DF-4EFB-A800-3DD97B528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1771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53122A-4BA4-4685-1030-F9E95ABA3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9D86-1087-409D-BCBF-E82B670157C9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42EA91-955E-69B5-F4B7-27C0D3579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37CD1-A0C9-3EDD-30EE-C22351E4D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2DC7-90DF-4EFB-A800-3DD97B528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9267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A0DA3-8ED5-F3F4-9888-CC9F0CDF0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F8CE6-A4DF-7A46-29EC-5C464CE19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CC610-01A4-7570-B481-D1E133EAD8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A424A4-7014-97D4-CB7D-F8D9DB770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9D86-1087-409D-BCBF-E82B670157C9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2E25F7-90B4-3744-D42A-37503F818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C8C33F-670D-B522-2966-0FE0C3F82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2DC7-90DF-4EFB-A800-3DD97B528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8130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E8FA0-19C0-AF97-B2C9-436412946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826557-FBB7-8326-54F7-56C0CF5E02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960EF8-98EF-111D-D2AF-9597EDC29B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F55389-29FD-D2AE-3E42-0392BE377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9D86-1087-409D-BCBF-E82B670157C9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8CC768-7A5A-F763-2DCA-F7D4E0CF8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D96C36-29BF-0A8A-9335-66C8B77B6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2DC7-90DF-4EFB-A800-3DD97B528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6951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23AEB-B8AD-9FB2-2EE8-45532A7C2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EBED7F-7A00-0417-FE3A-7DE0702432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51C35-3E7D-D04D-0600-BC4C97D8E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9D86-1087-409D-BCBF-E82B670157C9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D8FFFD-6EBE-13D6-61EA-145B65798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5F1DB8-83D0-7AC6-585D-995F23920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2DC7-90DF-4EFB-A800-3DD97B528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3709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7F357E-7E87-EC58-0E31-C67FCB3C5C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5F847-70DA-4FA1-6D2F-47151A8216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76FB69-DED4-B4B4-619E-E6D291BAA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9D86-1087-409D-BCBF-E82B670157C9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7DDBB8-40D6-57EB-E7CA-4199F4DA8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BC0D15-76B3-4A1E-5223-33D99B8D0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2DC7-90DF-4EFB-A800-3DD97B528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2745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90D29B-36DA-418B-A14B-7024CB6E5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E0DEB3-2EFB-9C66-24D8-FE29F8124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229438-7A06-C28D-4F42-34CD8DF1A3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E09D86-1087-409D-BCBF-E82B670157C9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F220AF-7BF8-ACF1-B65E-04F62DC290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9EF95-A059-1013-7C0F-07EF4236C3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982DC7-90DF-4EFB-A800-3DD97B528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2145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://www.mosssafari.com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18" Type="http://schemas.openxmlformats.org/officeDocument/2006/relationships/image" Target="../media/image21.png"/><Relationship Id="rId3" Type="http://schemas.openxmlformats.org/officeDocument/2006/relationships/image" Target="../media/image1.jpg"/><Relationship Id="rId21" Type="http://schemas.openxmlformats.org/officeDocument/2006/relationships/diagramQuickStyle" Target="../diagrams/quickStyle1.xml"/><Relationship Id="rId7" Type="http://schemas.openxmlformats.org/officeDocument/2006/relationships/image" Target="../media/image10.jpeg"/><Relationship Id="rId12" Type="http://schemas.openxmlformats.org/officeDocument/2006/relationships/image" Target="../media/image15.png"/><Relationship Id="rId17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9.jpeg"/><Relationship Id="rId20" Type="http://schemas.openxmlformats.org/officeDocument/2006/relationships/diagramLayout" Target="../diagrams/layou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jpeg"/><Relationship Id="rId5" Type="http://schemas.openxmlformats.org/officeDocument/2006/relationships/image" Target="../media/image8.png"/><Relationship Id="rId15" Type="http://schemas.openxmlformats.org/officeDocument/2006/relationships/image" Target="../media/image18.jpeg"/><Relationship Id="rId23" Type="http://schemas.microsoft.com/office/2007/relationships/diagramDrawing" Target="../diagrams/drawing1.xml"/><Relationship Id="rId10" Type="http://schemas.openxmlformats.org/officeDocument/2006/relationships/image" Target="../media/image13.jpeg"/><Relationship Id="rId19" Type="http://schemas.openxmlformats.org/officeDocument/2006/relationships/diagramData" Target="../diagrams/data1.xml"/><Relationship Id="rId4" Type="http://schemas.openxmlformats.org/officeDocument/2006/relationships/image" Target="../media/image7.jpeg"/><Relationship Id="rId9" Type="http://schemas.openxmlformats.org/officeDocument/2006/relationships/image" Target="../media/image12.jpeg"/><Relationship Id="rId14" Type="http://schemas.openxmlformats.org/officeDocument/2006/relationships/image" Target="../media/image17.jpeg"/><Relationship Id="rId22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png"/><Relationship Id="rId3" Type="http://schemas.openxmlformats.org/officeDocument/2006/relationships/image" Target="../media/image23.jpeg"/><Relationship Id="rId7" Type="http://schemas.microsoft.com/office/2007/relationships/hdphoto" Target="../media/hdphoto1.wdp"/><Relationship Id="rId12" Type="http://schemas.openxmlformats.org/officeDocument/2006/relationships/image" Target="../media/image30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29.png"/><Relationship Id="rId5" Type="http://schemas.openxmlformats.org/officeDocument/2006/relationships/image" Target="../media/image25.png"/><Relationship Id="rId10" Type="http://schemas.openxmlformats.org/officeDocument/2006/relationships/image" Target="../media/image28.png"/><Relationship Id="rId4" Type="http://schemas.openxmlformats.org/officeDocument/2006/relationships/image" Target="../media/image24.jpeg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eSZfe34yRpRY3Z8B7" TargetMode="External"/><Relationship Id="rId7" Type="http://schemas.openxmlformats.org/officeDocument/2006/relationships/image" Target="../media/image45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hyperlink" Target="http://www.mosssafari.com/" TargetMode="External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8.png"/><Relationship Id="rId7" Type="http://schemas.openxmlformats.org/officeDocument/2006/relationships/hyperlink" Target="https://vittaeducation.com/moss-safari/" TargetMode="Externa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Relationship Id="rId9" Type="http://schemas.openxmlformats.org/officeDocument/2006/relationships/hyperlink" Target="https://vittaeducation.com/product/duralab-df-100-classic-monocular-microscop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lose-up of green moss">
            <a:extLst>
              <a:ext uri="{FF2B5EF4-FFF2-40B4-BE49-F238E27FC236}">
                <a16:creationId xmlns:a16="http://schemas.microsoft.com/office/drawing/2014/main" id="{5CC030DD-868F-3DB0-AF4B-0D682BD4F4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03516"/>
            <a:ext cx="12192000" cy="885444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B0222B5-B739-82A9-5CCC-C5585AE12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344663" y="-4344657"/>
            <a:ext cx="3512260" cy="12201589"/>
          </a:xfrm>
          <a:prstGeom prst="rect">
            <a:avLst/>
          </a:prstGeom>
          <a:gradFill flip="none" rotWithShape="1">
            <a:gsLst>
              <a:gs pos="10000">
                <a:srgbClr val="000000">
                  <a:alpha val="0"/>
                </a:srgbClr>
              </a:gs>
              <a:gs pos="66000">
                <a:srgbClr val="000000">
                  <a:alpha val="46000"/>
                </a:srgbClr>
              </a:gs>
              <a:gs pos="100000">
                <a:srgbClr val="000000">
                  <a:alpha val="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78A952-C497-A7DE-D86A-540D9CDC14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7158" y="1137434"/>
            <a:ext cx="8694820" cy="2038900"/>
          </a:xfr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en-US" sz="7200" dirty="0">
                <a:solidFill>
                  <a:srgbClr val="FFFFFF"/>
                </a:solidFill>
              </a:rPr>
              <a:t>Moss Safari:</a:t>
            </a:r>
            <a:br>
              <a:rPr lang="en-US" sz="7200" dirty="0">
                <a:solidFill>
                  <a:srgbClr val="FFFFFF"/>
                </a:solidFill>
              </a:rPr>
            </a:br>
            <a:r>
              <a:rPr lang="en-US" sz="7200" dirty="0">
                <a:solidFill>
                  <a:srgbClr val="FFFFFF"/>
                </a:solidFill>
              </a:rPr>
              <a:t>Behind the scenes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E23E75-E7E9-4D9F-6D25-5512363F8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878570" y="-449383"/>
            <a:ext cx="2425271" cy="12201588"/>
          </a:xfrm>
          <a:prstGeom prst="rect">
            <a:avLst/>
          </a:prstGeom>
          <a:gradFill flip="none" rotWithShape="1">
            <a:gsLst>
              <a:gs pos="10000">
                <a:srgbClr val="000000">
                  <a:alpha val="0"/>
                </a:srgbClr>
              </a:gs>
              <a:gs pos="66000">
                <a:srgbClr val="000000">
                  <a:alpha val="35000"/>
                </a:srgbClr>
              </a:gs>
              <a:gs pos="100000">
                <a:srgbClr val="000000">
                  <a:alpha val="4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DC3659-ED30-FF3B-390C-D6BA480043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293441"/>
            <a:ext cx="6295332" cy="158851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1800" dirty="0" err="1">
                <a:solidFill>
                  <a:srgbClr val="FFFFFF"/>
                </a:solidFill>
              </a:rPr>
              <a:t>TechFest</a:t>
            </a:r>
            <a:r>
              <a:rPr lang="en-US" sz="1800" dirty="0">
                <a:solidFill>
                  <a:srgbClr val="FFFFFF"/>
                </a:solidFill>
              </a:rPr>
              <a:t> 2024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1B115DB-65EB-3FC3-7284-CFDF4ADC6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tar: 12 Points 3">
            <a:extLst>
              <a:ext uri="{FF2B5EF4-FFF2-40B4-BE49-F238E27FC236}">
                <a16:creationId xmlns:a16="http://schemas.microsoft.com/office/drawing/2014/main" id="{08D6EB24-9476-691D-03F9-3B5EAAC1288D}"/>
              </a:ext>
            </a:extLst>
          </p:cNvPr>
          <p:cNvSpPr/>
          <p:nvPr/>
        </p:nvSpPr>
        <p:spPr>
          <a:xfrm rot="20610569">
            <a:off x="257105" y="3976955"/>
            <a:ext cx="3826418" cy="2366003"/>
          </a:xfrm>
          <a:prstGeom prst="star12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GB" sz="2400" b="1" dirty="0">
                <a:solidFill>
                  <a:schemeClr val="tx1"/>
                </a:solidFill>
              </a:rPr>
              <a:t>TOP SECRET</a:t>
            </a:r>
          </a:p>
          <a:p>
            <a:pPr algn="ctr">
              <a:spcAft>
                <a:spcPts val="600"/>
              </a:spcAft>
            </a:pPr>
            <a:r>
              <a:rPr lang="en-GB" sz="2400" dirty="0">
                <a:solidFill>
                  <a:schemeClr val="tx1"/>
                </a:solidFill>
              </a:rPr>
              <a:t>For technicians only!</a:t>
            </a:r>
          </a:p>
        </p:txBody>
      </p:sp>
      <p:pic>
        <p:nvPicPr>
          <p:cNvPr id="5" name="Picture 4" descr="A white telescope with green text&#10;&#10;Description automatically generated">
            <a:extLst>
              <a:ext uri="{FF2B5EF4-FFF2-40B4-BE49-F238E27FC236}">
                <a16:creationId xmlns:a16="http://schemas.microsoft.com/office/drawing/2014/main" id="{49EE923D-AF91-256D-9014-425079B20C4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365" y="976045"/>
            <a:ext cx="2407792" cy="22933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99EA880-07DF-D45A-B66C-A3D0C8D2D237}"/>
              </a:ext>
            </a:extLst>
          </p:cNvPr>
          <p:cNvSpPr txBox="1"/>
          <p:nvPr/>
        </p:nvSpPr>
        <p:spPr>
          <a:xfrm>
            <a:off x="4649822" y="6207574"/>
            <a:ext cx="24077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www.mosssafari.com</a:t>
            </a:r>
            <a:r>
              <a:rPr lang="en-GB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C93FED-0C2F-DDB2-C3A4-5406A8545DB7}"/>
              </a:ext>
            </a:extLst>
          </p:cNvPr>
          <p:cNvSpPr txBox="1"/>
          <p:nvPr/>
        </p:nvSpPr>
        <p:spPr>
          <a:xfrm>
            <a:off x="2970206" y="3244334"/>
            <a:ext cx="61606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Dr Andy Chandler-Grevatt</a:t>
            </a:r>
            <a:r>
              <a:rPr lang="en-GB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8CA645-8C7A-85C6-9090-7B0C62B1680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6595" y="4091910"/>
            <a:ext cx="1781787" cy="1781787"/>
          </a:xfrm>
          <a:prstGeom prst="rect">
            <a:avLst/>
          </a:prstGeom>
        </p:spPr>
      </p:pic>
      <p:pic>
        <p:nvPicPr>
          <p:cNvPr id="1026" name="Picture 2" descr="The Association for Science Education">
            <a:extLst>
              <a:ext uri="{FF2B5EF4-FFF2-40B4-BE49-F238E27FC236}">
                <a16:creationId xmlns:a16="http://schemas.microsoft.com/office/drawing/2014/main" id="{8808C8A2-5559-D6C6-6778-ECA437841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43416" y="3632085"/>
            <a:ext cx="2760155" cy="2760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4234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E9F6B7A-715D-BC77-CBB0-A3FE4119490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6965" y="-261205"/>
            <a:ext cx="3087444" cy="31060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CC6E98-4B7E-7D03-7E16-1A46B7930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0982" y="365125"/>
            <a:ext cx="8462818" cy="1325563"/>
          </a:xfrm>
        </p:spPr>
        <p:txBody>
          <a:bodyPr/>
          <a:lstStyle/>
          <a:p>
            <a:pPr algn="ctr"/>
            <a:r>
              <a:rPr lang="en-GB" dirty="0"/>
              <a:t>Dr Andy Chandler-Grevatt / Dr Moss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76FF12-B3DD-0C99-5960-7EB5BBF0D2A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878" b="90288" l="0" r="99834">
                        <a14:foregroundMark x1="8260" y1="36296" x2="7897" y2="35971"/>
                        <a14:foregroundMark x1="7897" y1="35971" x2="83" y2="3597"/>
                        <a14:foregroundMark x1="83" y1="3597" x2="83" y2="3597"/>
                        <a14:foregroundMark x1="83" y1="3597" x2="110" y2="17265"/>
                        <a14:foregroundMark x1="88529" y1="27698" x2="92851" y2="34532"/>
                        <a14:foregroundMark x1="92851" y1="34532" x2="97423" y2="33453"/>
                        <a14:foregroundMark x1="97423" y1="33453" x2="99834" y2="26259"/>
                        <a14:foregroundMark x1="12804" y1="44261" x2="14630" y2="75540"/>
                        <a14:foregroundMark x1="14630" y1="75540" x2="17124" y2="37770"/>
                        <a14:foregroundMark x1="17124" y1="37770" x2="17539" y2="36331"/>
                        <a14:foregroundMark x1="17207" y1="35971" x2="18121" y2="90288"/>
                        <a14:foregroundMark x1="18121" y1="90288" x2="26434" y2="29137"/>
                        <a14:foregroundMark x1="26434" y1="29137" x2="27515" y2="27698"/>
                        <a14:backgroundMark x1="8313" y1="35971" x2="14131" y2="39568"/>
                        <a14:backgroundMark x1="83" y1="17266" x2="166" y2="46763"/>
                      </a14:backgroundRemoval>
                    </a14:imgEffect>
                    <a14:imgEffect>
                      <a14:colorTemperature colorTemp="53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4572468"/>
            <a:ext cx="12191999" cy="26483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0000C3-0218-18E4-4946-3F00401A9D09}"/>
              </a:ext>
            </a:extLst>
          </p:cNvPr>
          <p:cNvSpPr txBox="1"/>
          <p:nvPr/>
        </p:nvSpPr>
        <p:spPr>
          <a:xfrm>
            <a:off x="0" y="5933411"/>
            <a:ext cx="12192000" cy="923330"/>
          </a:xfrm>
          <a:prstGeom prst="rect">
            <a:avLst/>
          </a:prstGeom>
          <a:solidFill>
            <a:srgbClr val="C4DF3A"/>
          </a:solidFill>
          <a:ln>
            <a:solidFill>
              <a:srgbClr val="C4DF3A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5400" b="1" dirty="0">
                <a:ln w="28575"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Welcome to Moss Safari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2A40EDE-F0B4-0D23-3860-B81C9D2E7C2A}"/>
              </a:ext>
            </a:extLst>
          </p:cNvPr>
          <p:cNvSpPr/>
          <p:nvPr/>
        </p:nvSpPr>
        <p:spPr>
          <a:xfrm>
            <a:off x="904979" y="1690688"/>
            <a:ext cx="9985248" cy="94278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/>
              <a:t>Quick introduction to Moss Safari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441B727-1835-8E67-BE62-394AE570BD10}"/>
              </a:ext>
            </a:extLst>
          </p:cNvPr>
          <p:cNvSpPr/>
          <p:nvPr/>
        </p:nvSpPr>
        <p:spPr>
          <a:xfrm>
            <a:off x="904979" y="2736386"/>
            <a:ext cx="9985248" cy="94278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/>
              <a:t>The tips and techniques for technicians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898AF07-2A6F-4EAD-C564-8A8C0AA7D8BF}"/>
              </a:ext>
            </a:extLst>
          </p:cNvPr>
          <p:cNvSpPr/>
          <p:nvPr/>
        </p:nvSpPr>
        <p:spPr>
          <a:xfrm>
            <a:off x="904979" y="3782084"/>
            <a:ext cx="9985248" cy="94278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/>
              <a:t>Mini Moss Safari expedition</a:t>
            </a:r>
          </a:p>
        </p:txBody>
      </p:sp>
    </p:spTree>
    <p:extLst>
      <p:ext uri="{BB962C8B-B14F-4D97-AF65-F5344CB8AC3E}">
        <p14:creationId xmlns:p14="http://schemas.microsoft.com/office/powerpoint/2010/main" val="1125785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ose-up of green moss">
            <a:extLst>
              <a:ext uri="{FF2B5EF4-FFF2-40B4-BE49-F238E27FC236}">
                <a16:creationId xmlns:a16="http://schemas.microsoft.com/office/drawing/2014/main" id="{9101CD9C-52A4-2F98-205B-B352AC545E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9966"/>
            <a:ext cx="12192000" cy="8854446"/>
          </a:xfrm>
          <a:prstGeom prst="rect">
            <a:avLst/>
          </a:prstGeom>
        </p:spPr>
      </p:pic>
      <p:pic>
        <p:nvPicPr>
          <p:cNvPr id="46" name="Picture 2">
            <a:extLst>
              <a:ext uri="{FF2B5EF4-FFF2-40B4-BE49-F238E27FC236}">
                <a16:creationId xmlns:a16="http://schemas.microsoft.com/office/drawing/2014/main" id="{E4EDBC64-A72A-D203-8D58-6FA0799F26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61719" y="4605966"/>
            <a:ext cx="1870601" cy="187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31F712-A3C6-460F-4B79-23D3B5B73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5229" y="217202"/>
            <a:ext cx="10290049" cy="1325563"/>
          </a:xfrm>
          <a:solidFill>
            <a:srgbClr val="527E2A"/>
          </a:solidFill>
        </p:spPr>
        <p:txBody>
          <a:bodyPr/>
          <a:lstStyle/>
          <a:p>
            <a:r>
              <a:rPr lang="en-GB" dirty="0">
                <a:solidFill>
                  <a:srgbClr val="FFCE12"/>
                </a:solidFill>
              </a:rPr>
              <a:t>What is Moss Safari?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076631D-E039-BD98-D3AF-C14F9160A2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0914" y="1043307"/>
            <a:ext cx="4779264" cy="33259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800" i="1" dirty="0">
                <a:solidFill>
                  <a:srgbClr val="FFCE12"/>
                </a:solidFill>
              </a:rPr>
              <a:t>“I’ll never look at moss in the same way again”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7D1AB7-FC40-C392-32AE-68411C77B0E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721" y="192374"/>
            <a:ext cx="1428509" cy="1340358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4922A102-A529-92CC-3DD8-7251C8C14A14}"/>
              </a:ext>
            </a:extLst>
          </p:cNvPr>
          <p:cNvGrpSpPr/>
          <p:nvPr/>
        </p:nvGrpSpPr>
        <p:grpSpPr>
          <a:xfrm>
            <a:off x="157208" y="1621581"/>
            <a:ext cx="4590250" cy="2895068"/>
            <a:chOff x="157208" y="1621581"/>
            <a:chExt cx="4590250" cy="2895068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14E4F38-496E-C62F-285E-E6AC76D4C35D}"/>
                </a:ext>
              </a:extLst>
            </p:cNvPr>
            <p:cNvSpPr/>
            <p:nvPr/>
          </p:nvSpPr>
          <p:spPr>
            <a:xfrm>
              <a:off x="157208" y="1621581"/>
              <a:ext cx="4434343" cy="28850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9D90A71-34D7-BF88-699E-7699C2D06AB3}"/>
                </a:ext>
              </a:extLst>
            </p:cNvPr>
            <p:cNvGrpSpPr/>
            <p:nvPr/>
          </p:nvGrpSpPr>
          <p:grpSpPr>
            <a:xfrm>
              <a:off x="293073" y="1621581"/>
              <a:ext cx="4454385" cy="2895068"/>
              <a:chOff x="157208" y="1611548"/>
              <a:chExt cx="4454385" cy="2895068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3EBA39C2-1058-A4D5-F31B-63C134E21DF6}"/>
                  </a:ext>
                </a:extLst>
              </p:cNvPr>
              <p:cNvGrpSpPr/>
              <p:nvPr/>
            </p:nvGrpSpPr>
            <p:grpSpPr>
              <a:xfrm>
                <a:off x="157208" y="1611548"/>
                <a:ext cx="4454385" cy="2895068"/>
                <a:chOff x="202382" y="1744104"/>
                <a:chExt cx="4454385" cy="2895068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D0D254F8-8F77-93E1-F704-2142894A40E5}"/>
                    </a:ext>
                  </a:extLst>
                </p:cNvPr>
                <p:cNvGrpSpPr/>
                <p:nvPr/>
              </p:nvGrpSpPr>
              <p:grpSpPr>
                <a:xfrm>
                  <a:off x="236721" y="1973866"/>
                  <a:ext cx="4420046" cy="2407104"/>
                  <a:chOff x="236721" y="1885716"/>
                  <a:chExt cx="4420046" cy="2407104"/>
                </a:xfrm>
              </p:grpSpPr>
              <p:pic>
                <p:nvPicPr>
                  <p:cNvPr id="9" name="Picture 8">
                    <a:extLst>
                      <a:ext uri="{FF2B5EF4-FFF2-40B4-BE49-F238E27FC236}">
                        <a16:creationId xmlns:a16="http://schemas.microsoft.com/office/drawing/2014/main" id="{C68C64BB-F62A-CE0A-D676-2C86F459C04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916543" y="1895747"/>
                    <a:ext cx="2740224" cy="2397073"/>
                  </a:xfrm>
                  <a:prstGeom prst="rect">
                    <a:avLst/>
                  </a:prstGeom>
                </p:spPr>
              </p:pic>
              <p:pic>
                <p:nvPicPr>
                  <p:cNvPr id="10" name="Picture 9" descr="A person holding a small plant&#10;&#10;Description automatically generated">
                    <a:extLst>
                      <a:ext uri="{FF2B5EF4-FFF2-40B4-BE49-F238E27FC236}">
                        <a16:creationId xmlns:a16="http://schemas.microsoft.com/office/drawing/2014/main" id="{D97282A8-F485-01CD-5FA6-1940F0BA02F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>
                    <a:off x="125921" y="1996516"/>
                    <a:ext cx="2207242" cy="1985641"/>
                  </a:xfrm>
                  <a:prstGeom prst="rect">
                    <a:avLst/>
                  </a:prstGeom>
                </p:spPr>
              </p:pic>
              <p:pic>
                <p:nvPicPr>
                  <p:cNvPr id="11" name="Picture 10" descr="A close-up of a glass slide&#10;&#10;Description automatically generated">
                    <a:extLst>
                      <a:ext uri="{FF2B5EF4-FFF2-40B4-BE49-F238E27FC236}">
                        <a16:creationId xmlns:a16="http://schemas.microsoft.com/office/drawing/2014/main" id="{EACE2F74-C462-F428-E471-C1D9C3DA0DC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236721" y="2990394"/>
                    <a:ext cx="1981913" cy="1265473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3297872F-3B78-529C-B4EC-AC55B9DB98A0}"/>
                    </a:ext>
                  </a:extLst>
                </p:cNvPr>
                <p:cNvSpPr txBox="1"/>
                <p:nvPr/>
              </p:nvSpPr>
              <p:spPr>
                <a:xfrm>
                  <a:off x="202382" y="1744104"/>
                  <a:ext cx="4066842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marL="0" indent="0" algn="ctr">
                    <a:buNone/>
                  </a:pPr>
                  <a:r>
                    <a:rPr lang="en-GB" sz="1400" b="1" i="1" dirty="0">
                      <a:solidFill>
                        <a:srgbClr val="527E2A"/>
                      </a:solidFill>
                    </a:rPr>
                    <a:t>“The simplest thing to do with a microscope”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00EC2274-827A-07FE-D288-188EB9476B1F}"/>
                    </a:ext>
                  </a:extLst>
                </p:cNvPr>
                <p:cNvSpPr txBox="1"/>
                <p:nvPr/>
              </p:nvSpPr>
              <p:spPr>
                <a:xfrm>
                  <a:off x="232992" y="4331395"/>
                  <a:ext cx="4036232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marL="0" indent="0" algn="ctr">
                    <a:buNone/>
                  </a:pPr>
                  <a:r>
                    <a:rPr lang="en-GB" sz="1400" i="1" dirty="0">
                      <a:solidFill>
                        <a:srgbClr val="527E2A"/>
                      </a:solidFill>
                    </a:rPr>
                    <a:t>The Moss Squeeze: Soak </a:t>
                  </a:r>
                  <a:r>
                    <a:rPr lang="en-GB" sz="1400" i="1" dirty="0">
                      <a:solidFill>
                        <a:srgbClr val="527E2A"/>
                      </a:solidFill>
                      <a:sym typeface="Wingdings" panose="05000000000000000000" pitchFamily="2" charset="2"/>
                    </a:rPr>
                    <a:t> Squeeze  Observe</a:t>
                  </a:r>
                  <a:endParaRPr lang="en-GB" sz="1400" i="1" dirty="0">
                    <a:solidFill>
                      <a:srgbClr val="527E2A"/>
                    </a:solidFill>
                  </a:endParaRPr>
                </a:p>
              </p:txBody>
            </p:sp>
          </p:grp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611ED192-4CA2-2E67-1A28-5EB12E6B4D5E}"/>
                  </a:ext>
                </a:extLst>
              </p:cNvPr>
              <p:cNvSpPr/>
              <p:nvPr/>
            </p:nvSpPr>
            <p:spPr>
              <a:xfrm>
                <a:off x="4095026" y="4232497"/>
                <a:ext cx="516567" cy="2433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D15C05D-6F5E-A5E0-7680-62C82ACBC9E9}"/>
                  </a:ext>
                </a:extLst>
              </p:cNvPr>
              <p:cNvSpPr/>
              <p:nvPr/>
            </p:nvSpPr>
            <p:spPr>
              <a:xfrm>
                <a:off x="4095026" y="1621581"/>
                <a:ext cx="516567" cy="2433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1990A61-898B-3B4C-B37A-FC485DC9A533}"/>
              </a:ext>
            </a:extLst>
          </p:cNvPr>
          <p:cNvGrpSpPr/>
          <p:nvPr/>
        </p:nvGrpSpPr>
        <p:grpSpPr>
          <a:xfrm>
            <a:off x="7434471" y="1638454"/>
            <a:ext cx="4600322" cy="2837418"/>
            <a:chOff x="7434471" y="1638454"/>
            <a:chExt cx="4600322" cy="2837418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E5DF579-7C11-70B6-5E3A-AEBD87DE04C9}"/>
                </a:ext>
              </a:extLst>
            </p:cNvPr>
            <p:cNvSpPr/>
            <p:nvPr/>
          </p:nvSpPr>
          <p:spPr>
            <a:xfrm>
              <a:off x="7434471" y="1638454"/>
              <a:ext cx="4600322" cy="28374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D9D40D92-A7E4-4CA0-6681-8177206686BD}"/>
                </a:ext>
              </a:extLst>
            </p:cNvPr>
            <p:cNvGrpSpPr/>
            <p:nvPr/>
          </p:nvGrpSpPr>
          <p:grpSpPr>
            <a:xfrm>
              <a:off x="7742237" y="1682022"/>
              <a:ext cx="4244549" cy="1853073"/>
              <a:chOff x="7742237" y="1682022"/>
              <a:chExt cx="4244549" cy="1853073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2287C2FE-37D1-38C1-3FE8-7786194F3C02}"/>
                  </a:ext>
                </a:extLst>
              </p:cNvPr>
              <p:cNvGrpSpPr/>
              <p:nvPr/>
            </p:nvGrpSpPr>
            <p:grpSpPr>
              <a:xfrm>
                <a:off x="8061605" y="2013023"/>
                <a:ext cx="3598573" cy="1229162"/>
                <a:chOff x="7755890" y="2492956"/>
                <a:chExt cx="3598573" cy="1229162"/>
              </a:xfrm>
            </p:grpSpPr>
            <p:pic>
              <p:nvPicPr>
                <p:cNvPr id="20" name="Google Shape;145;p6">
                  <a:extLst>
                    <a:ext uri="{FF2B5EF4-FFF2-40B4-BE49-F238E27FC236}">
                      <a16:creationId xmlns:a16="http://schemas.microsoft.com/office/drawing/2014/main" id="{9AEE7FC0-E31A-43B0-BCC1-48B0E2BFEB1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 cstate="email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 rot="21398719">
                  <a:off x="8903233" y="2494353"/>
                  <a:ext cx="470735" cy="115415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Google Shape;146;p6">
                  <a:extLst>
                    <a:ext uri="{FF2B5EF4-FFF2-40B4-BE49-F238E27FC236}">
                      <a16:creationId xmlns:a16="http://schemas.microsoft.com/office/drawing/2014/main" id="{B8600E24-4F90-6CEF-B109-3B31C532208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 cstate="email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 rot="305095">
                  <a:off x="9506643" y="2568574"/>
                  <a:ext cx="523452" cy="869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2" name="Google Shape;147;p6">
                  <a:extLst>
                    <a:ext uri="{FF2B5EF4-FFF2-40B4-BE49-F238E27FC236}">
                      <a16:creationId xmlns:a16="http://schemas.microsoft.com/office/drawing/2014/main" id="{CBF5843B-B4FB-4972-8C1A-80B6FD393B2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 cstate="email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 rot="290375">
                  <a:off x="7755890" y="2492956"/>
                  <a:ext cx="1194590" cy="122916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150;p6">
                  <a:extLst>
                    <a:ext uri="{FF2B5EF4-FFF2-40B4-BE49-F238E27FC236}">
                      <a16:creationId xmlns:a16="http://schemas.microsoft.com/office/drawing/2014/main" id="{A37941A9-BDCA-61F7-38CA-CD5A0429565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2" cstate="email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 rot="16876204">
                  <a:off x="10035600" y="2671888"/>
                  <a:ext cx="920209" cy="56362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4" name="Google Shape;206;p24">
                  <a:extLst>
                    <a:ext uri="{FF2B5EF4-FFF2-40B4-BE49-F238E27FC236}">
                      <a16:creationId xmlns:a16="http://schemas.microsoft.com/office/drawing/2014/main" id="{89F80401-272B-5D0C-ADC0-D48F5AA02C81}"/>
                    </a:ext>
                  </a:extLst>
                </p:cNvPr>
                <p:cNvPicPr preferRelativeResize="0"/>
                <p:nvPr/>
              </p:nvPicPr>
              <p:blipFill>
                <a:blip r:embed="rId13" cstate="email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000898" y="2581268"/>
                  <a:ext cx="353565" cy="74065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0FA645E-54ED-6A36-63FD-FE0D8E6FD578}"/>
                  </a:ext>
                </a:extLst>
              </p:cNvPr>
              <p:cNvSpPr txBox="1"/>
              <p:nvPr/>
            </p:nvSpPr>
            <p:spPr>
              <a:xfrm>
                <a:off x="7806166" y="1682022"/>
                <a:ext cx="4066842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:r>
                  <a:rPr lang="en-GB" sz="1400" b="1" i="1" dirty="0">
                    <a:solidFill>
                      <a:srgbClr val="527E2A"/>
                    </a:solidFill>
                  </a:rPr>
                  <a:t>The search for the microscopic Big Five (x40)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704BDBA-DC56-DB50-4490-4502233E1746}"/>
                  </a:ext>
                </a:extLst>
              </p:cNvPr>
              <p:cNvSpPr txBox="1"/>
              <p:nvPr/>
            </p:nvSpPr>
            <p:spPr>
              <a:xfrm>
                <a:off x="7742237" y="3227318"/>
                <a:ext cx="4244549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:r>
                  <a:rPr lang="en-GB" sz="1400" dirty="0">
                    <a:solidFill>
                      <a:srgbClr val="527E2A"/>
                    </a:solidFill>
                  </a:rPr>
                  <a:t>mite – nematode – rotifer – tardigrade – gastrotrich</a:t>
                </a: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78DEFEAC-4F88-2941-4AF0-9225ADB46C34}"/>
                </a:ext>
              </a:extLst>
            </p:cNvPr>
            <p:cNvGrpSpPr/>
            <p:nvPr/>
          </p:nvGrpSpPr>
          <p:grpSpPr>
            <a:xfrm>
              <a:off x="7755904" y="3587472"/>
              <a:ext cx="4244549" cy="871696"/>
              <a:chOff x="7755904" y="3587472"/>
              <a:chExt cx="4244549" cy="871696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01BBABD-73FA-3C96-5562-6E87E9A60FD9}"/>
                  </a:ext>
                </a:extLst>
              </p:cNvPr>
              <p:cNvSpPr txBox="1"/>
              <p:nvPr/>
            </p:nvSpPr>
            <p:spPr>
              <a:xfrm>
                <a:off x="7755904" y="3587472"/>
                <a:ext cx="4244549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solidFill>
                      <a:srgbClr val="527E2A"/>
                    </a:solidFill>
                  </a:rPr>
                  <a:t>Curriculum links and life stories (KS2-KS5)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66E9772-4995-EFC4-1202-44EE717DB391}"/>
                  </a:ext>
                </a:extLst>
              </p:cNvPr>
              <p:cNvSpPr txBox="1"/>
              <p:nvPr/>
            </p:nvSpPr>
            <p:spPr>
              <a:xfrm>
                <a:off x="7930537" y="3934434"/>
                <a:ext cx="947664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:r>
                  <a:rPr lang="en-GB" sz="1400" dirty="0">
                    <a:solidFill>
                      <a:srgbClr val="527E2A"/>
                    </a:solidFill>
                  </a:rPr>
                  <a:t>Their lives in moss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FAD3897-AB1C-52AC-6356-F1716AC0BB54}"/>
                  </a:ext>
                </a:extLst>
              </p:cNvPr>
              <p:cNvSpPr txBox="1"/>
              <p:nvPr/>
            </p:nvSpPr>
            <p:spPr>
              <a:xfrm>
                <a:off x="9321370" y="3934434"/>
                <a:ext cx="1086281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:r>
                  <a:rPr lang="en-GB" sz="1400" dirty="0">
                    <a:solidFill>
                      <a:srgbClr val="527E2A"/>
                    </a:solidFill>
                  </a:rPr>
                  <a:t>In the ecosystem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E5B946F-A7EC-09B1-1ADB-7370ED21C412}"/>
                  </a:ext>
                </a:extLst>
              </p:cNvPr>
              <p:cNvSpPr txBox="1"/>
              <p:nvPr/>
            </p:nvSpPr>
            <p:spPr>
              <a:xfrm>
                <a:off x="10763472" y="3935948"/>
                <a:ext cx="1086281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:r>
                  <a:rPr lang="en-GB" sz="1400" dirty="0">
                    <a:solidFill>
                      <a:srgbClr val="527E2A"/>
                    </a:solidFill>
                  </a:rPr>
                  <a:t>Relevance to our lives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A96E4D3-F80A-8ED3-5FCF-0C6C65E143ED}"/>
                  </a:ext>
                </a:extLst>
              </p:cNvPr>
              <p:cNvSpPr txBox="1"/>
              <p:nvPr/>
            </p:nvSpPr>
            <p:spPr>
              <a:xfrm>
                <a:off x="8892718" y="4031672"/>
                <a:ext cx="428652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:r>
                  <a:rPr lang="en-GB" sz="1400" dirty="0">
                    <a:solidFill>
                      <a:srgbClr val="527E2A"/>
                    </a:solidFill>
                    <a:sym typeface="Wingdings" panose="05000000000000000000" pitchFamily="2" charset="2"/>
                  </a:rPr>
                  <a:t></a:t>
                </a:r>
                <a:endParaRPr lang="en-GB" sz="1400" dirty="0">
                  <a:solidFill>
                    <a:srgbClr val="527E2A"/>
                  </a:solidFill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702471E-E448-0172-4F55-31221DC9F219}"/>
                  </a:ext>
                </a:extLst>
              </p:cNvPr>
              <p:cNvSpPr txBox="1"/>
              <p:nvPr/>
            </p:nvSpPr>
            <p:spPr>
              <a:xfrm>
                <a:off x="10407651" y="4033799"/>
                <a:ext cx="428652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:r>
                  <a:rPr lang="en-GB" sz="1400" dirty="0">
                    <a:solidFill>
                      <a:srgbClr val="527E2A"/>
                    </a:solidFill>
                    <a:sym typeface="Wingdings" panose="05000000000000000000" pitchFamily="2" charset="2"/>
                  </a:rPr>
                  <a:t></a:t>
                </a:r>
                <a:endParaRPr lang="en-GB" sz="1400" dirty="0">
                  <a:solidFill>
                    <a:srgbClr val="527E2A"/>
                  </a:solidFill>
                </a:endParaRPr>
              </a:p>
            </p:txBody>
          </p:sp>
        </p:grp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07F3B8C3-41F1-7FB7-64DF-A3BCB406E02D}"/>
              </a:ext>
            </a:extLst>
          </p:cNvPr>
          <p:cNvSpPr txBox="1"/>
          <p:nvPr/>
        </p:nvSpPr>
        <p:spPr>
          <a:xfrm>
            <a:off x="4269224" y="1567593"/>
            <a:ext cx="3375159" cy="1754326"/>
          </a:xfrm>
          <a:prstGeom prst="rect">
            <a:avLst/>
          </a:prstGeom>
          <a:solidFill>
            <a:srgbClr val="92D050"/>
          </a:solidFill>
          <a:ln>
            <a:solidFill>
              <a:srgbClr val="FFCE12"/>
            </a:solidFill>
          </a:ln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b="1" dirty="0">
                <a:latin typeface="+mj-lt"/>
              </a:rPr>
              <a:t>Aims</a:t>
            </a:r>
          </a:p>
          <a:p>
            <a:pPr algn="ctr"/>
            <a:r>
              <a:rPr lang="en-GB" b="1" dirty="0">
                <a:latin typeface="+mj-lt"/>
              </a:rPr>
              <a:t>Engagement</a:t>
            </a:r>
            <a:r>
              <a:rPr lang="en-GB" dirty="0">
                <a:latin typeface="+mj-lt"/>
              </a:rPr>
              <a:t> with nature.</a:t>
            </a:r>
          </a:p>
          <a:p>
            <a:pPr algn="ctr"/>
            <a:r>
              <a:rPr lang="en-GB" b="1" dirty="0">
                <a:latin typeface="+mj-lt"/>
              </a:rPr>
              <a:t>Promoting</a:t>
            </a:r>
            <a:r>
              <a:rPr lang="en-GB" dirty="0">
                <a:latin typeface="+mj-lt"/>
              </a:rPr>
              <a:t> microscopy and making it</a:t>
            </a:r>
            <a:r>
              <a:rPr lang="en-GB" b="1" dirty="0">
                <a:latin typeface="+mj-lt"/>
              </a:rPr>
              <a:t> accessible </a:t>
            </a:r>
            <a:r>
              <a:rPr lang="en-GB" dirty="0">
                <a:latin typeface="+mj-lt"/>
              </a:rPr>
              <a:t>to all.</a:t>
            </a:r>
          </a:p>
          <a:p>
            <a:pPr algn="ctr"/>
            <a:r>
              <a:rPr lang="en-GB" b="1" dirty="0">
                <a:latin typeface="+mj-lt"/>
              </a:rPr>
              <a:t>Inspire</a:t>
            </a:r>
            <a:r>
              <a:rPr lang="en-GB" dirty="0">
                <a:latin typeface="+mj-lt"/>
              </a:rPr>
              <a:t> everyone to do STEM hobbies and careers.</a:t>
            </a:r>
          </a:p>
        </p:txBody>
      </p:sp>
      <p:pic>
        <p:nvPicPr>
          <p:cNvPr id="39" name="Picture 38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A14A0003-CD1D-4ADB-F210-D3BCBF491EC8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6289" y="4610496"/>
            <a:ext cx="2411896" cy="1808922"/>
          </a:xfrm>
          <a:prstGeom prst="rect">
            <a:avLst/>
          </a:prstGeom>
        </p:spPr>
      </p:pic>
      <p:pic>
        <p:nvPicPr>
          <p:cNvPr id="41" name="Picture 2">
            <a:extLst>
              <a:ext uri="{FF2B5EF4-FFF2-40B4-BE49-F238E27FC236}">
                <a16:creationId xmlns:a16="http://schemas.microsoft.com/office/drawing/2014/main" id="{CBAA4869-4EFE-8F68-B74C-F15CB2C32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87631" y="4639542"/>
            <a:ext cx="2043215" cy="182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2" descr="A close-up of a chart&#10;&#10;Description automatically generated">
            <a:extLst>
              <a:ext uri="{FF2B5EF4-FFF2-40B4-BE49-F238E27FC236}">
                <a16:creationId xmlns:a16="http://schemas.microsoft.com/office/drawing/2014/main" id="{81C2751B-EF87-5E94-AFAF-45F55D78EC4C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230" y="4631286"/>
            <a:ext cx="1498387" cy="1832600"/>
          </a:xfrm>
          <a:prstGeom prst="rect">
            <a:avLst/>
          </a:prstGeom>
        </p:spPr>
      </p:pic>
      <p:pic>
        <p:nvPicPr>
          <p:cNvPr id="44" name="Picture 43" descr="A close-up of a tardigrade&#10;&#10;Description automatically generated">
            <a:extLst>
              <a:ext uri="{FF2B5EF4-FFF2-40B4-BE49-F238E27FC236}">
                <a16:creationId xmlns:a16="http://schemas.microsoft.com/office/drawing/2014/main" id="{EC849730-A6E3-F066-8747-0313C79065AB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6147" y="4625925"/>
            <a:ext cx="2545128" cy="1817949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1944C2BC-0869-7B80-72F1-C75152CD4239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4032" y="4601474"/>
            <a:ext cx="1371509" cy="1866850"/>
          </a:xfrm>
          <a:prstGeom prst="rect">
            <a:avLst/>
          </a:prstGeom>
        </p:spPr>
      </p:pic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22E01C53-8307-4096-3F0C-3845C2FE0543}"/>
              </a:ext>
            </a:extLst>
          </p:cNvPr>
          <p:cNvGraphicFramePr>
            <a:graphicFrameLocks/>
          </p:cNvGraphicFramePr>
          <p:nvPr/>
        </p:nvGraphicFramePr>
        <p:xfrm>
          <a:off x="4269224" y="3358873"/>
          <a:ext cx="3375159" cy="3174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</p:spTree>
    <p:extLst>
      <p:ext uri="{BB962C8B-B14F-4D97-AF65-F5344CB8AC3E}">
        <p14:creationId xmlns:p14="http://schemas.microsoft.com/office/powerpoint/2010/main" val="504751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Graphic spid="8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5EE24-24EC-B5BC-D4A5-5087BB036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B4406-960C-F10E-8D75-DDE51448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396" y="379417"/>
            <a:ext cx="11041167" cy="1325563"/>
          </a:xfrm>
        </p:spPr>
        <p:txBody>
          <a:bodyPr/>
          <a:lstStyle/>
          <a:p>
            <a:r>
              <a:rPr lang="en-GB" b="1" dirty="0"/>
              <a:t>The Microscopic Big 5</a:t>
            </a:r>
          </a:p>
        </p:txBody>
      </p:sp>
      <p:sp>
        <p:nvSpPr>
          <p:cNvPr id="23" name="Google Shape;125;p6">
            <a:extLst>
              <a:ext uri="{FF2B5EF4-FFF2-40B4-BE49-F238E27FC236}">
                <a16:creationId xmlns:a16="http://schemas.microsoft.com/office/drawing/2014/main" id="{DEA9CA2A-58C1-A5EF-B8F6-652EE564F62A}"/>
              </a:ext>
            </a:extLst>
          </p:cNvPr>
          <p:cNvSpPr/>
          <p:nvPr/>
        </p:nvSpPr>
        <p:spPr>
          <a:xfrm>
            <a:off x="2335429" y="2227399"/>
            <a:ext cx="2098947" cy="436242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Nematode</a:t>
            </a: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126;p6">
            <a:extLst>
              <a:ext uri="{FF2B5EF4-FFF2-40B4-BE49-F238E27FC236}">
                <a16:creationId xmlns:a16="http://schemas.microsoft.com/office/drawing/2014/main" id="{C184E911-85D6-3DF6-AA9A-EE538D1655E4}"/>
              </a:ext>
            </a:extLst>
          </p:cNvPr>
          <p:cNvSpPr/>
          <p:nvPr/>
        </p:nvSpPr>
        <p:spPr>
          <a:xfrm>
            <a:off x="4636484" y="1605481"/>
            <a:ext cx="2413250" cy="419377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3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Rotifer</a:t>
            </a: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127;p6">
            <a:extLst>
              <a:ext uri="{FF2B5EF4-FFF2-40B4-BE49-F238E27FC236}">
                <a16:creationId xmlns:a16="http://schemas.microsoft.com/office/drawing/2014/main" id="{3990EEB8-629E-E100-ECA7-A8A5F82C43EF}"/>
              </a:ext>
            </a:extLst>
          </p:cNvPr>
          <p:cNvSpPr/>
          <p:nvPr/>
        </p:nvSpPr>
        <p:spPr>
          <a:xfrm>
            <a:off x="182696" y="1611144"/>
            <a:ext cx="2116064" cy="413714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3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Moss mite</a:t>
            </a: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128;p6">
            <a:extLst>
              <a:ext uri="{FF2B5EF4-FFF2-40B4-BE49-F238E27FC236}">
                <a16:creationId xmlns:a16="http://schemas.microsoft.com/office/drawing/2014/main" id="{0B4ADE94-61C3-0F9A-01B9-9E8F0F5E5E7A}"/>
              </a:ext>
            </a:extLst>
          </p:cNvPr>
          <p:cNvSpPr/>
          <p:nvPr/>
        </p:nvSpPr>
        <p:spPr>
          <a:xfrm>
            <a:off x="7309833" y="2024858"/>
            <a:ext cx="2447414" cy="476234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3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Tardigrade</a:t>
            </a: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" name="Google Shape;145;p6">
            <a:extLst>
              <a:ext uri="{FF2B5EF4-FFF2-40B4-BE49-F238E27FC236}">
                <a16:creationId xmlns:a16="http://schemas.microsoft.com/office/drawing/2014/main" id="{401FC26B-DAE1-428D-E9B3-90225A4DA7BA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889609" y="2329452"/>
            <a:ext cx="1060374" cy="2098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146;p6">
            <a:extLst>
              <a:ext uri="{FF2B5EF4-FFF2-40B4-BE49-F238E27FC236}">
                <a16:creationId xmlns:a16="http://schemas.microsoft.com/office/drawing/2014/main" id="{DA37C800-E5BD-57B6-D636-3C16CDC39392}"/>
              </a:ext>
            </a:extLst>
          </p:cNvPr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344521" y="1775315"/>
            <a:ext cx="978884" cy="1817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147;p6">
            <a:extLst>
              <a:ext uri="{FF2B5EF4-FFF2-40B4-BE49-F238E27FC236}">
                <a16:creationId xmlns:a16="http://schemas.microsoft.com/office/drawing/2014/main" id="{53A4F65B-1985-64B7-0259-7138DE32983D}"/>
              </a:ext>
            </a:extLst>
          </p:cNvPr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96192" y="2172852"/>
            <a:ext cx="1218850" cy="1366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150;p6">
            <a:extLst>
              <a:ext uri="{FF2B5EF4-FFF2-40B4-BE49-F238E27FC236}">
                <a16:creationId xmlns:a16="http://schemas.microsoft.com/office/drawing/2014/main" id="{61DA3AAC-22CB-401E-29F9-74BA2064B969}"/>
              </a:ext>
            </a:extLst>
          </p:cNvPr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23173" y="2734707"/>
            <a:ext cx="2020733" cy="1164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531B3420-4811-6BAE-C0AD-6D53F32907E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8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878" b="90288" l="0" r="99834">
                        <a14:foregroundMark x1="8260" y1="36296" x2="7897" y2="35971"/>
                        <a14:foregroundMark x1="7897" y1="35971" x2="83" y2="3597"/>
                        <a14:foregroundMark x1="83" y1="3597" x2="83" y2="3597"/>
                        <a14:foregroundMark x1="83" y1="3597" x2="110" y2="17265"/>
                        <a14:foregroundMark x1="88529" y1="27698" x2="92851" y2="34532"/>
                        <a14:foregroundMark x1="92851" y1="34532" x2="97423" y2="33453"/>
                        <a14:foregroundMark x1="97423" y1="33453" x2="99834" y2="26259"/>
                        <a14:foregroundMark x1="12804" y1="44261" x2="14630" y2="75540"/>
                        <a14:foregroundMark x1="14630" y1="75540" x2="17124" y2="37770"/>
                        <a14:foregroundMark x1="17124" y1="37770" x2="17539" y2="36331"/>
                        <a14:foregroundMark x1="17207" y1="35971" x2="18121" y2="90288"/>
                        <a14:foregroundMark x1="18121" y1="90288" x2="26434" y2="29137"/>
                        <a14:foregroundMark x1="26434" y1="29137" x2="27515" y2="27698"/>
                        <a14:backgroundMark x1="8313" y1="35971" x2="14131" y2="39568"/>
                        <a14:backgroundMark x1="83" y1="17266" x2="166" y2="46763"/>
                      </a14:backgroundRemoval>
                    </a14:imgEffect>
                    <a14:imgEffect>
                      <a14:colorTemperature colorTemp="53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4609333"/>
            <a:ext cx="12191999" cy="264832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EC75B84C-C963-6450-052E-E4C223A2DE95}"/>
              </a:ext>
            </a:extLst>
          </p:cNvPr>
          <p:cNvSpPr txBox="1"/>
          <p:nvPr/>
        </p:nvSpPr>
        <p:spPr>
          <a:xfrm>
            <a:off x="0" y="5923022"/>
            <a:ext cx="12192000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5400" b="1" dirty="0">
                <a:ln>
                  <a:solidFill>
                    <a:schemeClr val="tx1"/>
                  </a:solidFill>
                </a:ln>
                <a:solidFill>
                  <a:srgbClr val="FCCC18"/>
                </a:solidFill>
              </a:rPr>
              <a:t>Microscopic invertebrates</a:t>
            </a:r>
          </a:p>
        </p:txBody>
      </p:sp>
      <p:sp>
        <p:nvSpPr>
          <p:cNvPr id="4" name="Google Shape;187;p24">
            <a:extLst>
              <a:ext uri="{FF2B5EF4-FFF2-40B4-BE49-F238E27FC236}">
                <a16:creationId xmlns:a16="http://schemas.microsoft.com/office/drawing/2014/main" id="{DB564DE5-480F-7CBD-27B2-DE03492659BA}"/>
              </a:ext>
            </a:extLst>
          </p:cNvPr>
          <p:cNvSpPr/>
          <p:nvPr/>
        </p:nvSpPr>
        <p:spPr>
          <a:xfrm>
            <a:off x="9933250" y="1599971"/>
            <a:ext cx="2076053" cy="4824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800" dirty="0"/>
              <a:t>Gastrotrich</a:t>
            </a:r>
            <a:endParaRPr sz="2800" dirty="0"/>
          </a:p>
        </p:txBody>
      </p:sp>
      <p:pic>
        <p:nvPicPr>
          <p:cNvPr id="5" name="Google Shape;206;p24">
            <a:extLst>
              <a:ext uri="{FF2B5EF4-FFF2-40B4-BE49-F238E27FC236}">
                <a16:creationId xmlns:a16="http://schemas.microsoft.com/office/drawing/2014/main" id="{4CE9DB48-0BB0-5C62-6C1F-D2E693B6E8AE}"/>
              </a:ext>
            </a:extLst>
          </p:cNvPr>
          <p:cNvPicPr preferRelativeResize="0"/>
          <p:nvPr/>
        </p:nvPicPr>
        <p:blipFill>
          <a:blip r:embed="rId8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0458031" y="1873557"/>
            <a:ext cx="901000" cy="1722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07;p24">
            <a:extLst>
              <a:ext uri="{FF2B5EF4-FFF2-40B4-BE49-F238E27FC236}">
                <a16:creationId xmlns:a16="http://schemas.microsoft.com/office/drawing/2014/main" id="{D79ACA22-D23E-A704-E889-65A39982C93C}"/>
              </a:ext>
            </a:extLst>
          </p:cNvPr>
          <p:cNvPicPr preferRelativeResize="0"/>
          <p:nvPr/>
        </p:nvPicPr>
        <p:blipFill>
          <a:blip r:embed="rId9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326456" y="3215996"/>
            <a:ext cx="1651533" cy="970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09;p24">
            <a:extLst>
              <a:ext uri="{FF2B5EF4-FFF2-40B4-BE49-F238E27FC236}">
                <a16:creationId xmlns:a16="http://schemas.microsoft.com/office/drawing/2014/main" id="{5CC6B37D-E158-7F9C-FAE6-64C2CCBE5209}"/>
              </a:ext>
            </a:extLst>
          </p:cNvPr>
          <p:cNvPicPr preferRelativeResize="0"/>
          <p:nvPr/>
        </p:nvPicPr>
        <p:blipFill>
          <a:blip r:embed="rId10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4036" y="4035394"/>
            <a:ext cx="1798867" cy="1008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10;p24">
            <a:extLst>
              <a:ext uri="{FF2B5EF4-FFF2-40B4-BE49-F238E27FC236}">
                <a16:creationId xmlns:a16="http://schemas.microsoft.com/office/drawing/2014/main" id="{539F4BB9-4526-F25E-6E50-E99C7D3E4632}"/>
              </a:ext>
            </a:extLst>
          </p:cNvPr>
          <p:cNvPicPr preferRelativeResize="0"/>
          <p:nvPr/>
        </p:nvPicPr>
        <p:blipFill>
          <a:blip r:embed="rId11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1572" y="4110204"/>
            <a:ext cx="1651533" cy="979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11;p24">
            <a:extLst>
              <a:ext uri="{FF2B5EF4-FFF2-40B4-BE49-F238E27FC236}">
                <a16:creationId xmlns:a16="http://schemas.microsoft.com/office/drawing/2014/main" id="{E5086A39-0F7B-0A24-7386-E6D1ADAED131}"/>
              </a:ext>
            </a:extLst>
          </p:cNvPr>
          <p:cNvPicPr preferRelativeResize="0"/>
          <p:nvPr/>
        </p:nvPicPr>
        <p:blipFill>
          <a:blip r:embed="rId1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749" y="3679792"/>
            <a:ext cx="1390100" cy="102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12;p24">
            <a:extLst>
              <a:ext uri="{FF2B5EF4-FFF2-40B4-BE49-F238E27FC236}">
                <a16:creationId xmlns:a16="http://schemas.microsoft.com/office/drawing/2014/main" id="{13602BD4-1E57-4B27-98B7-DDDFF8D8CCCA}"/>
              </a:ext>
            </a:extLst>
          </p:cNvPr>
          <p:cNvPicPr preferRelativeResize="0"/>
          <p:nvPr/>
        </p:nvPicPr>
        <p:blipFill>
          <a:blip r:embed="rId1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6658" y="3708333"/>
            <a:ext cx="1548613" cy="901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0531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0C3C0-DC29-9393-6557-4775233B3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Tip: Moss collection</a:t>
            </a:r>
          </a:p>
        </p:txBody>
      </p:sp>
      <p:pic>
        <p:nvPicPr>
          <p:cNvPr id="5" name="Picture 4" descr="A green container with broccoli&#10;&#10;Description automatically generated">
            <a:extLst>
              <a:ext uri="{FF2B5EF4-FFF2-40B4-BE49-F238E27FC236}">
                <a16:creationId xmlns:a16="http://schemas.microsoft.com/office/drawing/2014/main" id="{EC09F87C-39E2-C571-0FE5-01090E9D4F6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392277" y="1415047"/>
            <a:ext cx="5803232" cy="4352424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44184D7-75FC-1436-B663-5224D998E5EB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25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Keep a seed tray in a shaded place.</a:t>
            </a:r>
          </a:p>
          <a:p>
            <a:r>
              <a:rPr lang="en-GB" dirty="0"/>
              <a:t>Allow drainage.</a:t>
            </a:r>
          </a:p>
          <a:p>
            <a:r>
              <a:rPr lang="en-GB" dirty="0"/>
              <a:t>Keep raised above the ground to protect from slugs and snails.</a:t>
            </a:r>
          </a:p>
          <a:p>
            <a:r>
              <a:rPr lang="en-GB" dirty="0"/>
              <a:t>Add moss cushions and mats as you find them.</a:t>
            </a:r>
          </a:p>
          <a:p>
            <a:r>
              <a:rPr lang="en-GB" dirty="0"/>
              <a:t>Can be used year-round. In warmer months soak for 24 hours minimum before observing.</a:t>
            </a:r>
          </a:p>
        </p:txBody>
      </p:sp>
      <p:sp>
        <p:nvSpPr>
          <p:cNvPr id="7" name="Star: 12 Points 6">
            <a:extLst>
              <a:ext uri="{FF2B5EF4-FFF2-40B4-BE49-F238E27FC236}">
                <a16:creationId xmlns:a16="http://schemas.microsoft.com/office/drawing/2014/main" id="{63724707-5003-FEB3-E045-E681C8DE0C57}"/>
              </a:ext>
            </a:extLst>
          </p:cNvPr>
          <p:cNvSpPr/>
          <p:nvPr/>
        </p:nvSpPr>
        <p:spPr>
          <a:xfrm rot="1642179">
            <a:off x="9372685" y="519049"/>
            <a:ext cx="2645632" cy="1591706"/>
          </a:xfrm>
          <a:prstGeom prst="star12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GB" sz="1400" b="1" dirty="0">
                <a:solidFill>
                  <a:schemeClr val="tx1"/>
                </a:solidFill>
              </a:rPr>
              <a:t>TOP SECRET</a:t>
            </a:r>
          </a:p>
          <a:p>
            <a:pPr algn="ctr">
              <a:spcAft>
                <a:spcPts val="600"/>
              </a:spcAft>
            </a:pPr>
            <a:r>
              <a:rPr lang="en-GB" sz="1400" dirty="0">
                <a:solidFill>
                  <a:schemeClr val="tx1"/>
                </a:solidFill>
              </a:rPr>
              <a:t>For technicians only!</a:t>
            </a:r>
          </a:p>
        </p:txBody>
      </p:sp>
    </p:spTree>
    <p:extLst>
      <p:ext uri="{BB962C8B-B14F-4D97-AF65-F5344CB8AC3E}">
        <p14:creationId xmlns:p14="http://schemas.microsoft.com/office/powerpoint/2010/main" val="1284381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72DC4-2CBD-96A2-5632-B089E75E5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Four techniques for collecting moss water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EFB9F6C-ED3D-E91D-B8C8-B01ED820EF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581493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02180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1ED74-59EF-4D0A-BAD8-C718D80B9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1. Pipette: suck and see</a:t>
            </a:r>
          </a:p>
        </p:txBody>
      </p:sp>
      <p:pic>
        <p:nvPicPr>
          <p:cNvPr id="5" name="Content Placeholder 4" descr="A close-up of a petri dish&#10;&#10;Description automatically generated">
            <a:extLst>
              <a:ext uri="{FF2B5EF4-FFF2-40B4-BE49-F238E27FC236}">
                <a16:creationId xmlns:a16="http://schemas.microsoft.com/office/drawing/2014/main" id="{6E5FE203-AEF6-4CA7-D843-9E07DEDCD1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480959" y="1317301"/>
            <a:ext cx="3012446" cy="2259335"/>
          </a:xfrm>
        </p:spPr>
      </p:pic>
      <p:pic>
        <p:nvPicPr>
          <p:cNvPr id="7" name="Picture 6" descr="A close-up of a glass slide&#10;&#10;Description automatically generated">
            <a:extLst>
              <a:ext uri="{FF2B5EF4-FFF2-40B4-BE49-F238E27FC236}">
                <a16:creationId xmlns:a16="http://schemas.microsoft.com/office/drawing/2014/main" id="{907C8CE5-A4FB-0A78-4D0B-095B934D11A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480961" y="3399146"/>
            <a:ext cx="3012444" cy="225933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B0007C7-20BB-BF35-847B-9F2213F018C9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25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Place pipette tip on soaking moss.</a:t>
            </a:r>
          </a:p>
          <a:p>
            <a:r>
              <a:rPr lang="en-GB" dirty="0"/>
              <a:t>Suck up water through the moss.</a:t>
            </a:r>
          </a:p>
          <a:p>
            <a:r>
              <a:rPr lang="en-GB" dirty="0"/>
              <a:t>Hold pipette upright (tip down) for 30 seconds.</a:t>
            </a:r>
          </a:p>
          <a:p>
            <a:r>
              <a:rPr lang="en-GB" dirty="0"/>
              <a:t>Place 2-3 drops onto the dimple slide and observe.</a:t>
            </a:r>
          </a:p>
          <a:p>
            <a:r>
              <a:rPr lang="en-GB" dirty="0"/>
              <a:t>Great for quick, whole class Moss Safaris.</a:t>
            </a:r>
          </a:p>
          <a:p>
            <a:r>
              <a:rPr lang="en-GB" dirty="0"/>
              <a:t>Very hit and miss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5409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A9DBF-BBE9-D2DD-8673-3227B178D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Moss squeeze</a:t>
            </a:r>
          </a:p>
        </p:txBody>
      </p:sp>
      <p:pic>
        <p:nvPicPr>
          <p:cNvPr id="19" name="Picture 18" descr="A person holding a stick and a small bowl of green substance&#10;&#10;Description automatically generated with medium confidence">
            <a:extLst>
              <a:ext uri="{FF2B5EF4-FFF2-40B4-BE49-F238E27FC236}">
                <a16:creationId xmlns:a16="http://schemas.microsoft.com/office/drawing/2014/main" id="{A49DF504-C8DA-BE7A-3F4E-D5DA40DCC87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295519" y="0"/>
            <a:ext cx="3593432" cy="2695074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054855D-0713-5AE1-0FD0-3FF23061BC71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25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Soak moss</a:t>
            </a:r>
          </a:p>
          <a:p>
            <a:r>
              <a:rPr lang="en-GB" dirty="0"/>
              <a:t>Squeeze moss cushion into a dish or (carefully) directly onto the slide.</a:t>
            </a:r>
          </a:p>
          <a:p>
            <a:r>
              <a:rPr lang="en-GB" dirty="0"/>
              <a:t>Great for whole class Moss Safaris.</a:t>
            </a:r>
          </a:p>
          <a:p>
            <a:r>
              <a:rPr lang="en-GB" dirty="0"/>
              <a:t>Can be messy. Must wash hands afterwards.</a:t>
            </a:r>
          </a:p>
          <a:p>
            <a:r>
              <a:rPr lang="en-GB" dirty="0"/>
              <a:t>A bit hit and miss.</a:t>
            </a:r>
          </a:p>
          <a:p>
            <a:endParaRPr lang="en-GB" dirty="0"/>
          </a:p>
        </p:txBody>
      </p:sp>
      <p:pic>
        <p:nvPicPr>
          <p:cNvPr id="8" name="Picture 7" descr="A person holding a small plant&#10;&#10;Description automatically generated">
            <a:extLst>
              <a:ext uri="{FF2B5EF4-FFF2-40B4-BE49-F238E27FC236}">
                <a16:creationId xmlns:a16="http://schemas.microsoft.com/office/drawing/2014/main" id="{F5B72A4D-6640-6C73-67FB-FA0F8D4EA1F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093931" y="2257402"/>
            <a:ext cx="4015802" cy="361262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7D35C00-5E46-0B85-CAF9-1BFFDFB98614}"/>
              </a:ext>
            </a:extLst>
          </p:cNvPr>
          <p:cNvSpPr/>
          <p:nvPr/>
        </p:nvSpPr>
        <p:spPr>
          <a:xfrm>
            <a:off x="7222367" y="4100324"/>
            <a:ext cx="3685778" cy="20189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604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0B081-D7D7-4631-F135-9DAA2988E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3. Moss squeeze and filter</a:t>
            </a:r>
          </a:p>
        </p:txBody>
      </p:sp>
      <p:pic>
        <p:nvPicPr>
          <p:cNvPr id="13" name="Picture 12" descr="A person holding a small plant&#10;&#10;Description automatically generated">
            <a:extLst>
              <a:ext uri="{FF2B5EF4-FFF2-40B4-BE49-F238E27FC236}">
                <a16:creationId xmlns:a16="http://schemas.microsoft.com/office/drawing/2014/main" id="{24163DDD-AFBE-0DD1-4186-C69041B0304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283041" y="3067338"/>
            <a:ext cx="2835459" cy="212659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871416-85D2-5FEB-FE1E-ED11791DF551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25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Soak moss</a:t>
            </a:r>
          </a:p>
          <a:p>
            <a:r>
              <a:rPr lang="en-GB" dirty="0"/>
              <a:t>Squeeze moss cushion into a filter paper and collect concentrated sample in a pipette</a:t>
            </a:r>
          </a:p>
          <a:p>
            <a:r>
              <a:rPr lang="en-GB" dirty="0"/>
              <a:t>Great for whole class Moss Safaris. High hit rate.</a:t>
            </a:r>
          </a:p>
          <a:p>
            <a:r>
              <a:rPr lang="en-GB" dirty="0"/>
              <a:t>Takes more time, can be messy.</a:t>
            </a:r>
          </a:p>
          <a:p>
            <a:r>
              <a:rPr lang="en-GB" dirty="0"/>
              <a:t>Can do a pre-lesson batch.</a:t>
            </a:r>
          </a:p>
          <a:p>
            <a:endParaRPr lang="en-GB" dirty="0"/>
          </a:p>
        </p:txBody>
      </p:sp>
      <p:pic>
        <p:nvPicPr>
          <p:cNvPr id="11" name="Picture 10" descr="A hand holding a plastic spoon over a cup&#10;&#10;Description automatically generated">
            <a:extLst>
              <a:ext uri="{FF2B5EF4-FFF2-40B4-BE49-F238E27FC236}">
                <a16:creationId xmlns:a16="http://schemas.microsoft.com/office/drawing/2014/main" id="{4B65F2D4-2D58-7D17-4D37-0638758D751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164042" y="2884375"/>
            <a:ext cx="3044559" cy="2283420"/>
          </a:xfrm>
          <a:prstGeom prst="rect">
            <a:avLst/>
          </a:prstGeom>
        </p:spPr>
      </p:pic>
      <p:pic>
        <p:nvPicPr>
          <p:cNvPr id="17" name="Picture 16" descr="A plastic cup with a red funnel&#10;&#10;Description automatically generated">
            <a:extLst>
              <a:ext uri="{FF2B5EF4-FFF2-40B4-BE49-F238E27FC236}">
                <a16:creationId xmlns:a16="http://schemas.microsoft.com/office/drawing/2014/main" id="{9F16AA7B-8AF2-9BA1-CC62-DD37BBC5FB8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8117579" y="755351"/>
            <a:ext cx="2854063" cy="2140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955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4111C-BD2E-3B83-FC6A-1FCC9F2F9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4. Moss gravity collection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64618-D6C0-BED5-4408-6BE5F4290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en-GB" dirty="0"/>
              <a:t>Takes time to set up and needs overnight to collect.</a:t>
            </a:r>
          </a:p>
          <a:p>
            <a:r>
              <a:rPr lang="en-GB" dirty="0"/>
              <a:t>More complicated set up.</a:t>
            </a:r>
          </a:p>
          <a:p>
            <a:r>
              <a:rPr lang="en-GB" dirty="0"/>
              <a:t>High yielding – high hit rate.</a:t>
            </a:r>
          </a:p>
          <a:p>
            <a:r>
              <a:rPr lang="en-GB" dirty="0"/>
              <a:t>Great for preparing Moss Safari samples for several classes or events.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F9AE96E-3D93-8653-A4AA-A8B4E75AF6B1}"/>
              </a:ext>
            </a:extLst>
          </p:cNvPr>
          <p:cNvGrpSpPr/>
          <p:nvPr/>
        </p:nvGrpSpPr>
        <p:grpSpPr>
          <a:xfrm>
            <a:off x="8441539" y="2111604"/>
            <a:ext cx="1444409" cy="2160651"/>
            <a:chOff x="8144759" y="1978212"/>
            <a:chExt cx="1593130" cy="2470510"/>
          </a:xfrm>
          <a:solidFill>
            <a:schemeClr val="bg1"/>
          </a:solidFill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8AE1DC1-32C5-D8DD-FD00-9ECAD88A03EA}"/>
                </a:ext>
              </a:extLst>
            </p:cNvPr>
            <p:cNvGrpSpPr/>
            <p:nvPr/>
          </p:nvGrpSpPr>
          <p:grpSpPr>
            <a:xfrm>
              <a:off x="8144759" y="1978212"/>
              <a:ext cx="1593130" cy="1292888"/>
              <a:chOff x="8144759" y="1978212"/>
              <a:chExt cx="1593130" cy="1292888"/>
            </a:xfrm>
            <a:grpFill/>
          </p:grpSpPr>
          <p:sp>
            <p:nvSpPr>
              <p:cNvPr id="4" name="Isosceles Triangle 3">
                <a:extLst>
                  <a:ext uri="{FF2B5EF4-FFF2-40B4-BE49-F238E27FC236}">
                    <a16:creationId xmlns:a16="http://schemas.microsoft.com/office/drawing/2014/main" id="{FD467B47-AF23-3CF2-15F0-B03031AD284B}"/>
                  </a:ext>
                </a:extLst>
              </p:cNvPr>
              <p:cNvSpPr/>
              <p:nvPr/>
            </p:nvSpPr>
            <p:spPr>
              <a:xfrm rot="10800000">
                <a:off x="8144759" y="2061179"/>
                <a:ext cx="1593130" cy="1209921"/>
              </a:xfrm>
              <a:prstGeom prst="triangl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72A8729A-0FBC-7A68-9D75-85B1D78C142E}"/>
                  </a:ext>
                </a:extLst>
              </p:cNvPr>
              <p:cNvSpPr/>
              <p:nvPr/>
            </p:nvSpPr>
            <p:spPr>
              <a:xfrm>
                <a:off x="8144759" y="1978212"/>
                <a:ext cx="1593130" cy="1494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7377B13-428D-27D6-76FB-6D4535F92185}"/>
                </a:ext>
              </a:extLst>
            </p:cNvPr>
            <p:cNvSpPr/>
            <p:nvPr/>
          </p:nvSpPr>
          <p:spPr>
            <a:xfrm>
              <a:off x="8797365" y="3036047"/>
              <a:ext cx="286870" cy="125505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961B4C9-286B-BE00-9C8C-5A2C4239E3A5}"/>
                </a:ext>
              </a:extLst>
            </p:cNvPr>
            <p:cNvSpPr/>
            <p:nvPr/>
          </p:nvSpPr>
          <p:spPr>
            <a:xfrm>
              <a:off x="8797365" y="2910541"/>
              <a:ext cx="286870" cy="25101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7026CAB-F334-62D0-CDF7-742D44CF96DC}"/>
                </a:ext>
              </a:extLst>
            </p:cNvPr>
            <p:cNvSpPr/>
            <p:nvPr/>
          </p:nvSpPr>
          <p:spPr>
            <a:xfrm rot="18874959">
              <a:off x="8808232" y="4120423"/>
              <a:ext cx="429543" cy="227055"/>
            </a:xfrm>
            <a:prstGeom prst="rect">
              <a:avLst/>
            </a:prstGeom>
            <a:grp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3F416D2-9255-F5BB-593F-1CAB86872C3F}"/>
              </a:ext>
            </a:extLst>
          </p:cNvPr>
          <p:cNvGrpSpPr/>
          <p:nvPr/>
        </p:nvGrpSpPr>
        <p:grpSpPr>
          <a:xfrm>
            <a:off x="9010517" y="3664535"/>
            <a:ext cx="361954" cy="2108563"/>
            <a:chOff x="8737801" y="3001753"/>
            <a:chExt cx="361954" cy="2108563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05694DC-D158-B348-52D3-18B245D810B5}"/>
                </a:ext>
              </a:extLst>
            </p:cNvPr>
            <p:cNvGrpSpPr/>
            <p:nvPr/>
          </p:nvGrpSpPr>
          <p:grpSpPr>
            <a:xfrm>
              <a:off x="8737801" y="3001753"/>
              <a:ext cx="304918" cy="2108563"/>
              <a:chOff x="8737801" y="3001753"/>
              <a:chExt cx="304918" cy="2108563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6A3B5FDA-1A04-BF58-BDB2-376C97EC21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37801" y="3001753"/>
                <a:ext cx="0" cy="943441"/>
              </a:xfrm>
              <a:prstGeom prst="line">
                <a:avLst/>
              </a:prstGeom>
              <a:ln w="38100"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A035F1A4-403F-EB73-CD92-2AA8CC2A20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42719" y="3001753"/>
                <a:ext cx="0" cy="877073"/>
              </a:xfrm>
              <a:prstGeom prst="line">
                <a:avLst/>
              </a:prstGeom>
              <a:ln w="38100"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9BFB2823-B700-5417-73C9-C7D93ACB696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90552" y="3878826"/>
                <a:ext cx="152167" cy="1231490"/>
              </a:xfrm>
              <a:prstGeom prst="line">
                <a:avLst/>
              </a:prstGeom>
              <a:ln w="38100"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D866DB27-2410-BBBB-634A-0F8BF58248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37801" y="3945194"/>
                <a:ext cx="152750" cy="1165122"/>
              </a:xfrm>
              <a:prstGeom prst="line">
                <a:avLst/>
              </a:prstGeom>
              <a:ln w="38100"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</p:grp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7C5A6EF-161B-B24A-DA51-0AC784B413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90552" y="4417142"/>
              <a:ext cx="209203" cy="693174"/>
            </a:xfrm>
            <a:prstGeom prst="line">
              <a:avLst/>
            </a:prstGeom>
            <a:ln w="3810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E5CD2F7-1043-5121-0697-4DFA31AC7287}"/>
              </a:ext>
            </a:extLst>
          </p:cNvPr>
          <p:cNvGrpSpPr/>
          <p:nvPr/>
        </p:nvGrpSpPr>
        <p:grpSpPr>
          <a:xfrm>
            <a:off x="9010517" y="5611851"/>
            <a:ext cx="334986" cy="295400"/>
            <a:chOff x="8737801" y="4949069"/>
            <a:chExt cx="334986" cy="295400"/>
          </a:xfrm>
        </p:grpSpPr>
        <p:sp>
          <p:nvSpPr>
            <p:cNvPr id="28" name="Arrow: Pentagon 27">
              <a:extLst>
                <a:ext uri="{FF2B5EF4-FFF2-40B4-BE49-F238E27FC236}">
                  <a16:creationId xmlns:a16="http://schemas.microsoft.com/office/drawing/2014/main" id="{03C85155-3D84-E3CB-AFBE-05767F6047A7}"/>
                </a:ext>
              </a:extLst>
            </p:cNvPr>
            <p:cNvSpPr/>
            <p:nvPr/>
          </p:nvSpPr>
          <p:spPr>
            <a:xfrm rot="5400000">
              <a:off x="8791486" y="4895384"/>
              <a:ext cx="227615" cy="334986"/>
            </a:xfrm>
            <a:prstGeom prst="homePlat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280D2ADC-0A55-D7C3-E02D-870500805E68}"/>
                </a:ext>
              </a:extLst>
            </p:cNvPr>
            <p:cNvSpPr/>
            <p:nvPr/>
          </p:nvSpPr>
          <p:spPr>
            <a:xfrm>
              <a:off x="8772818" y="5020245"/>
              <a:ext cx="264948" cy="224224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775DF8E-A602-6FF3-A015-67542A602BED}"/>
              </a:ext>
            </a:extLst>
          </p:cNvPr>
          <p:cNvGrpSpPr/>
          <p:nvPr/>
        </p:nvGrpSpPr>
        <p:grpSpPr>
          <a:xfrm>
            <a:off x="8502316" y="1732040"/>
            <a:ext cx="1327355" cy="772756"/>
            <a:chOff x="8229600" y="1069258"/>
            <a:chExt cx="1327355" cy="772756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1EB014B1-3547-F3F8-1377-65B4BDC2C971}"/>
                </a:ext>
              </a:extLst>
            </p:cNvPr>
            <p:cNvSpPr/>
            <p:nvPr/>
          </p:nvSpPr>
          <p:spPr>
            <a:xfrm>
              <a:off x="8229600" y="1252854"/>
              <a:ext cx="1327355" cy="589160"/>
            </a:xfrm>
            <a:prstGeom prst="ellipse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22DC0AFD-AEA8-3270-27B9-4344A926EBD0}"/>
                </a:ext>
              </a:extLst>
            </p:cNvPr>
            <p:cNvSpPr/>
            <p:nvPr/>
          </p:nvSpPr>
          <p:spPr>
            <a:xfrm>
              <a:off x="8229600" y="1069258"/>
              <a:ext cx="1327355" cy="4521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4" name="Explosion: 14 Points 33">
            <a:extLst>
              <a:ext uri="{FF2B5EF4-FFF2-40B4-BE49-F238E27FC236}">
                <a16:creationId xmlns:a16="http://schemas.microsoft.com/office/drawing/2014/main" id="{A2DBB612-7E41-F60E-7E16-8FC8140FF4E3}"/>
              </a:ext>
            </a:extLst>
          </p:cNvPr>
          <p:cNvSpPr/>
          <p:nvPr/>
        </p:nvSpPr>
        <p:spPr>
          <a:xfrm rot="3270342">
            <a:off x="8842491" y="1902850"/>
            <a:ext cx="641555" cy="776187"/>
          </a:xfrm>
          <a:prstGeom prst="irregularSeal2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1AE0C16-52A7-5CE5-AB80-C53904C4EB9C}"/>
              </a:ext>
            </a:extLst>
          </p:cNvPr>
          <p:cNvCxnSpPr>
            <a:endCxn id="31" idx="6"/>
          </p:cNvCxnSpPr>
          <p:nvPr/>
        </p:nvCxnSpPr>
        <p:spPr>
          <a:xfrm>
            <a:off x="8502316" y="2210216"/>
            <a:ext cx="1327355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A136781-DA06-2B2B-3E48-BF175E01F81C}"/>
              </a:ext>
            </a:extLst>
          </p:cNvPr>
          <p:cNvGrpSpPr/>
          <p:nvPr/>
        </p:nvGrpSpPr>
        <p:grpSpPr>
          <a:xfrm>
            <a:off x="8441539" y="1690688"/>
            <a:ext cx="1444409" cy="4220996"/>
            <a:chOff x="9059871" y="1265339"/>
            <a:chExt cx="1444409" cy="4220996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F3BA8EB1-82EB-B31A-0714-73B0FBD81A8B}"/>
                </a:ext>
              </a:extLst>
            </p:cNvPr>
            <p:cNvGrpSpPr/>
            <p:nvPr/>
          </p:nvGrpSpPr>
          <p:grpSpPr>
            <a:xfrm>
              <a:off x="9059871" y="1690688"/>
              <a:ext cx="1444409" cy="2093980"/>
              <a:chOff x="8144759" y="1978212"/>
              <a:chExt cx="1593130" cy="2394277"/>
            </a:xfrm>
            <a:solidFill>
              <a:schemeClr val="accent4">
                <a:lumMod val="20000"/>
                <a:lumOff val="80000"/>
              </a:schemeClr>
            </a:solidFill>
          </p:grpSpPr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89F71BC5-C1D3-87A4-6628-E6194B99C0B8}"/>
                  </a:ext>
                </a:extLst>
              </p:cNvPr>
              <p:cNvGrpSpPr/>
              <p:nvPr/>
            </p:nvGrpSpPr>
            <p:grpSpPr>
              <a:xfrm>
                <a:off x="8144759" y="1978212"/>
                <a:ext cx="1593130" cy="1292888"/>
                <a:chOff x="8144759" y="1978212"/>
                <a:chExt cx="1593130" cy="1292888"/>
              </a:xfrm>
              <a:grpFill/>
            </p:grpSpPr>
            <p:sp>
              <p:nvSpPr>
                <p:cNvPr id="83" name="Isosceles Triangle 82">
                  <a:extLst>
                    <a:ext uri="{FF2B5EF4-FFF2-40B4-BE49-F238E27FC236}">
                      <a16:creationId xmlns:a16="http://schemas.microsoft.com/office/drawing/2014/main" id="{40E9C064-938A-1D05-39A9-3AA92B285FE6}"/>
                    </a:ext>
                  </a:extLst>
                </p:cNvPr>
                <p:cNvSpPr/>
                <p:nvPr/>
              </p:nvSpPr>
              <p:spPr>
                <a:xfrm rot="10800000">
                  <a:off x="8144759" y="2061179"/>
                  <a:ext cx="1593130" cy="1209921"/>
                </a:xfrm>
                <a:prstGeom prst="triangl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4" name="Oval 83">
                  <a:extLst>
                    <a:ext uri="{FF2B5EF4-FFF2-40B4-BE49-F238E27FC236}">
                      <a16:creationId xmlns:a16="http://schemas.microsoft.com/office/drawing/2014/main" id="{35FFF4DC-D742-7205-82C8-5DEB1B4A3CD7}"/>
                    </a:ext>
                  </a:extLst>
                </p:cNvPr>
                <p:cNvSpPr/>
                <p:nvPr/>
              </p:nvSpPr>
              <p:spPr>
                <a:xfrm>
                  <a:off x="8144759" y="1978212"/>
                  <a:ext cx="1593130" cy="1494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16E9E587-0743-F71C-3735-7E98ACEAFA7F}"/>
                  </a:ext>
                </a:extLst>
              </p:cNvPr>
              <p:cNvSpPr/>
              <p:nvPr/>
            </p:nvSpPr>
            <p:spPr>
              <a:xfrm>
                <a:off x="8797365" y="3036047"/>
                <a:ext cx="286870" cy="1255059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9E4A7289-01DF-4652-E2BF-71EE91FD67D9}"/>
                  </a:ext>
                </a:extLst>
              </p:cNvPr>
              <p:cNvSpPr/>
              <p:nvPr/>
            </p:nvSpPr>
            <p:spPr>
              <a:xfrm>
                <a:off x="8797365" y="2910541"/>
                <a:ext cx="286870" cy="2510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1F49C8EE-FDD8-3788-F7C9-7788E278661A}"/>
                  </a:ext>
                </a:extLst>
              </p:cNvPr>
              <p:cNvSpPr/>
              <p:nvPr/>
            </p:nvSpPr>
            <p:spPr>
              <a:xfrm flipV="1">
                <a:off x="8812120" y="4077303"/>
                <a:ext cx="251343" cy="29518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4AA100DC-972C-7E72-2A8F-A7E270462B48}"/>
                </a:ext>
              </a:extLst>
            </p:cNvPr>
            <p:cNvGrpSpPr/>
            <p:nvPr/>
          </p:nvGrpSpPr>
          <p:grpSpPr>
            <a:xfrm>
              <a:off x="9628849" y="3243619"/>
              <a:ext cx="361954" cy="2108563"/>
              <a:chOff x="8737801" y="3001753"/>
              <a:chExt cx="361954" cy="2108563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B967B1DC-B747-63AB-623F-311E7755A800}"/>
                  </a:ext>
                </a:extLst>
              </p:cNvPr>
              <p:cNvGrpSpPr/>
              <p:nvPr/>
            </p:nvGrpSpPr>
            <p:grpSpPr>
              <a:xfrm>
                <a:off x="8737801" y="3001753"/>
                <a:ext cx="304918" cy="2108563"/>
                <a:chOff x="8737801" y="3001753"/>
                <a:chExt cx="304918" cy="2108563"/>
              </a:xfrm>
            </p:grpSpPr>
            <p:cxnSp>
              <p:nvCxnSpPr>
                <p:cNvPr id="75" name="Straight Connector 74">
                  <a:extLst>
                    <a:ext uri="{FF2B5EF4-FFF2-40B4-BE49-F238E27FC236}">
                      <a16:creationId xmlns:a16="http://schemas.microsoft.com/office/drawing/2014/main" id="{072067FA-9074-C43E-1806-9D2F1E18164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737801" y="3001753"/>
                  <a:ext cx="0" cy="943441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4"/>
                </a:lnRef>
                <a:fillRef idx="0">
                  <a:schemeClr val="accent4"/>
                </a:fillRef>
                <a:effectRef idx="0">
                  <a:schemeClr val="accent4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>
                  <a:extLst>
                    <a:ext uri="{FF2B5EF4-FFF2-40B4-BE49-F238E27FC236}">
                      <a16:creationId xmlns:a16="http://schemas.microsoft.com/office/drawing/2014/main" id="{BE6E1F21-7C51-3E46-281F-92563A47882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042719" y="3001753"/>
                  <a:ext cx="0" cy="877073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4"/>
                </a:lnRef>
                <a:fillRef idx="0">
                  <a:schemeClr val="accent4"/>
                </a:fillRef>
                <a:effectRef idx="0">
                  <a:schemeClr val="accent4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id="{B61692F9-8503-978E-EFF0-AF74F6B5245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890552" y="3878826"/>
                  <a:ext cx="152167" cy="123149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4"/>
                </a:lnRef>
                <a:fillRef idx="0">
                  <a:schemeClr val="accent4"/>
                </a:fillRef>
                <a:effectRef idx="0">
                  <a:schemeClr val="accent4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>
                  <a:extLst>
                    <a:ext uri="{FF2B5EF4-FFF2-40B4-BE49-F238E27FC236}">
                      <a16:creationId xmlns:a16="http://schemas.microsoft.com/office/drawing/2014/main" id="{0F951B2D-E892-8F86-555F-FB639D639BB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737801" y="3945194"/>
                  <a:ext cx="152750" cy="116512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4"/>
                </a:lnRef>
                <a:fillRef idx="0">
                  <a:schemeClr val="accent4"/>
                </a:fillRef>
                <a:effectRef idx="0">
                  <a:schemeClr val="accent4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447ED51E-717A-908D-8C99-5856BCC1159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90552" y="4417142"/>
                <a:ext cx="209203" cy="693174"/>
              </a:xfrm>
              <a:prstGeom prst="line">
                <a:avLst/>
              </a:prstGeom>
              <a:ln w="38100"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9CC06685-29D9-656F-10A0-D0D44388E769}"/>
                </a:ext>
              </a:extLst>
            </p:cNvPr>
            <p:cNvGrpSpPr/>
            <p:nvPr/>
          </p:nvGrpSpPr>
          <p:grpSpPr>
            <a:xfrm>
              <a:off x="9628849" y="5190935"/>
              <a:ext cx="334986" cy="295400"/>
              <a:chOff x="8737801" y="4949069"/>
              <a:chExt cx="334986" cy="295400"/>
            </a:xfrm>
          </p:grpSpPr>
          <p:sp>
            <p:nvSpPr>
              <p:cNvPr id="71" name="Arrow: Pentagon 70">
                <a:extLst>
                  <a:ext uri="{FF2B5EF4-FFF2-40B4-BE49-F238E27FC236}">
                    <a16:creationId xmlns:a16="http://schemas.microsoft.com/office/drawing/2014/main" id="{541AB834-DA29-772E-61E8-60E0E4C4515A}"/>
                  </a:ext>
                </a:extLst>
              </p:cNvPr>
              <p:cNvSpPr/>
              <p:nvPr/>
            </p:nvSpPr>
            <p:spPr>
              <a:xfrm rot="5400000">
                <a:off x="8791486" y="4895384"/>
                <a:ext cx="227615" cy="334986"/>
              </a:xfrm>
              <a:prstGeom prst="homePlat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" name="Isosceles Triangle 71">
                <a:extLst>
                  <a:ext uri="{FF2B5EF4-FFF2-40B4-BE49-F238E27FC236}">
                    <a16:creationId xmlns:a16="http://schemas.microsoft.com/office/drawing/2014/main" id="{9B9D09FC-F6A0-45F8-9EB2-88B1915163D4}"/>
                  </a:ext>
                </a:extLst>
              </p:cNvPr>
              <p:cNvSpPr/>
              <p:nvPr/>
            </p:nvSpPr>
            <p:spPr>
              <a:xfrm>
                <a:off x="8772818" y="5020245"/>
                <a:ext cx="264948" cy="224224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A15FCB98-FCAF-C580-0AE6-276ABD6B7EB6}"/>
                </a:ext>
              </a:extLst>
            </p:cNvPr>
            <p:cNvGrpSpPr/>
            <p:nvPr/>
          </p:nvGrpSpPr>
          <p:grpSpPr>
            <a:xfrm>
              <a:off x="9117921" y="1265339"/>
              <a:ext cx="1327355" cy="772756"/>
              <a:chOff x="8229600" y="1069258"/>
              <a:chExt cx="1327355" cy="772756"/>
            </a:xfrm>
          </p:grpSpPr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5034A536-AB25-030C-6A3D-985E5E6A36F2}"/>
                  </a:ext>
                </a:extLst>
              </p:cNvPr>
              <p:cNvSpPr/>
              <p:nvPr/>
            </p:nvSpPr>
            <p:spPr>
              <a:xfrm>
                <a:off x="8229600" y="1252854"/>
                <a:ext cx="1327355" cy="589160"/>
              </a:xfrm>
              <a:prstGeom prst="ellipse">
                <a:avLst/>
              </a:prstGeom>
              <a:noFill/>
              <a:ln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E8103407-02B8-46D0-A6E5-923148C61DEA}"/>
                  </a:ext>
                </a:extLst>
              </p:cNvPr>
              <p:cNvSpPr/>
              <p:nvPr/>
            </p:nvSpPr>
            <p:spPr>
              <a:xfrm>
                <a:off x="8229600" y="1069258"/>
                <a:ext cx="1327355" cy="45212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65" name="Explosion: 14 Points 64">
              <a:extLst>
                <a:ext uri="{FF2B5EF4-FFF2-40B4-BE49-F238E27FC236}">
                  <a16:creationId xmlns:a16="http://schemas.microsoft.com/office/drawing/2014/main" id="{A5D3B1F0-8E26-0B15-1E82-C15ECEF55F13}"/>
                </a:ext>
              </a:extLst>
            </p:cNvPr>
            <p:cNvSpPr/>
            <p:nvPr/>
          </p:nvSpPr>
          <p:spPr>
            <a:xfrm rot="3270342">
              <a:off x="9458096" y="1436149"/>
              <a:ext cx="641555" cy="776187"/>
            </a:xfrm>
            <a:prstGeom prst="irregularSeal2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AD5365F-801C-C6E8-93D8-58BD7CF9996D}"/>
                </a:ext>
              </a:extLst>
            </p:cNvPr>
            <p:cNvCxnSpPr>
              <a:endCxn id="69" idx="6"/>
            </p:cNvCxnSpPr>
            <p:nvPr/>
          </p:nvCxnSpPr>
          <p:spPr>
            <a:xfrm>
              <a:off x="9117921" y="1743515"/>
              <a:ext cx="1327355" cy="0"/>
            </a:xfrm>
            <a:prstGeom prst="line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Isosceles Triangle 66">
              <a:extLst>
                <a:ext uri="{FF2B5EF4-FFF2-40B4-BE49-F238E27FC236}">
                  <a16:creationId xmlns:a16="http://schemas.microsoft.com/office/drawing/2014/main" id="{3F6B6832-D5D6-9A5B-DD5B-8EB74A198E19}"/>
                </a:ext>
              </a:extLst>
            </p:cNvPr>
            <p:cNvSpPr/>
            <p:nvPr/>
          </p:nvSpPr>
          <p:spPr>
            <a:xfrm flipV="1">
              <a:off x="9651562" y="4131878"/>
              <a:ext cx="260083" cy="1051618"/>
            </a:xfrm>
            <a:prstGeom prst="triangl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A3C2ED90-C329-77A4-33EB-14D5D7D7072B}"/>
                </a:ext>
              </a:extLst>
            </p:cNvPr>
            <p:cNvSpPr/>
            <p:nvPr/>
          </p:nvSpPr>
          <p:spPr>
            <a:xfrm>
              <a:off x="9650972" y="3713492"/>
              <a:ext cx="260673" cy="43484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344939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AF844-3FCD-A5A5-9C10-A33C92EC8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Let’s go on a Moss Safari!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65035-7A1E-AF5E-BD6C-DBE4F66CB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4924" y="1557856"/>
            <a:ext cx="4808621" cy="3501824"/>
          </a:xfrm>
        </p:spPr>
        <p:txBody>
          <a:bodyPr>
            <a:normAutofit fontScale="625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en-GB" b="1" dirty="0"/>
              <a:t>Expedition information:</a:t>
            </a:r>
          </a:p>
          <a:p>
            <a:pPr>
              <a:lnSpc>
                <a:spcPct val="115000"/>
              </a:lnSpc>
              <a:spcBef>
                <a:spcPts val="1200"/>
              </a:spcBef>
              <a:buSzPct val="117647"/>
            </a:pPr>
            <a:r>
              <a:rPr lang="en-GB" dirty="0"/>
              <a:t>We will stop at interesting animals or plants.</a:t>
            </a:r>
          </a:p>
          <a:p>
            <a:pPr>
              <a:lnSpc>
                <a:spcPct val="115000"/>
              </a:lnSpc>
              <a:spcBef>
                <a:spcPts val="1200"/>
              </a:spcBef>
              <a:buSzPct val="117647"/>
            </a:pPr>
            <a:r>
              <a:rPr lang="en-GB" dirty="0"/>
              <a:t>We do not chase the wildlife!</a:t>
            </a:r>
          </a:p>
          <a:p>
            <a:pPr>
              <a:lnSpc>
                <a:spcPct val="115000"/>
              </a:lnSpc>
              <a:spcBef>
                <a:spcPts val="1200"/>
              </a:spcBef>
              <a:buSzPct val="117647"/>
            </a:pPr>
            <a:r>
              <a:rPr lang="en-GB" dirty="0"/>
              <a:t>Magnification x 40 (sometimes x 100).</a:t>
            </a:r>
          </a:p>
          <a:p>
            <a:pPr>
              <a:lnSpc>
                <a:spcPct val="115000"/>
              </a:lnSpc>
              <a:spcBef>
                <a:spcPts val="1200"/>
              </a:spcBef>
              <a:buSzPct val="117647"/>
            </a:pPr>
            <a:r>
              <a:rPr lang="en-GB" dirty="0"/>
              <a:t>Focussing takes time.</a:t>
            </a:r>
          </a:p>
          <a:p>
            <a:pPr>
              <a:lnSpc>
                <a:spcPct val="115000"/>
              </a:lnSpc>
              <a:spcBef>
                <a:spcPts val="1200"/>
              </a:spcBef>
              <a:buSzPct val="117647"/>
            </a:pPr>
            <a:r>
              <a:rPr lang="en-GB" dirty="0"/>
              <a:t>No guarantee we will see any of the Big Five, but we will see interesting things.</a:t>
            </a:r>
          </a:p>
          <a:p>
            <a:pPr>
              <a:lnSpc>
                <a:spcPct val="115000"/>
              </a:lnSpc>
              <a:spcBef>
                <a:spcPts val="1200"/>
              </a:spcBef>
              <a:buSzPct val="117647"/>
            </a:pPr>
            <a:r>
              <a:rPr lang="en-GB" dirty="0"/>
              <a:t>I’m still learning…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25ADAB-84CE-DBB2-CC8A-FF0E357723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78" b="90288" l="0" r="99834">
                        <a14:foregroundMark x1="8260" y1="36296" x2="7897" y2="35971"/>
                        <a14:foregroundMark x1="7897" y1="35971" x2="83" y2="3597"/>
                        <a14:foregroundMark x1="83" y1="3597" x2="83" y2="3597"/>
                        <a14:foregroundMark x1="83" y1="3597" x2="110" y2="17265"/>
                        <a14:foregroundMark x1="88529" y1="27698" x2="92851" y2="34532"/>
                        <a14:foregroundMark x1="92851" y1="34532" x2="97423" y2="33453"/>
                        <a14:foregroundMark x1="97423" y1="33453" x2="99834" y2="26259"/>
                        <a14:foregroundMark x1="12804" y1="44261" x2="14630" y2="75540"/>
                        <a14:foregroundMark x1="14630" y1="75540" x2="17124" y2="37770"/>
                        <a14:foregroundMark x1="17124" y1="37770" x2="17539" y2="36331"/>
                        <a14:foregroundMark x1="17207" y1="35971" x2="18121" y2="90288"/>
                        <a14:foregroundMark x1="18121" y1="90288" x2="26434" y2="29137"/>
                        <a14:foregroundMark x1="26434" y1="29137" x2="27515" y2="27698"/>
                        <a14:backgroundMark x1="8313" y1="35971" x2="14131" y2="39568"/>
                        <a14:backgroundMark x1="83" y1="17266" x2="166" y2="46763"/>
                      </a14:backgroundRemoval>
                    </a14:imgEffect>
                    <a14:imgEffect>
                      <a14:colorTemperature colorTemp="53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4641243"/>
            <a:ext cx="12191999" cy="2648320"/>
          </a:xfrm>
          <a:prstGeom prst="rect">
            <a:avLst/>
          </a:prstGeom>
        </p:spPr>
      </p:pic>
      <p:sp>
        <p:nvSpPr>
          <p:cNvPr id="5" name="Google Shape;185;p10">
            <a:extLst>
              <a:ext uri="{FF2B5EF4-FFF2-40B4-BE49-F238E27FC236}">
                <a16:creationId xmlns:a16="http://schemas.microsoft.com/office/drawing/2014/main" id="{1A84D6EC-53F4-C605-DBC8-65C574C950EC}"/>
              </a:ext>
            </a:extLst>
          </p:cNvPr>
          <p:cNvSpPr/>
          <p:nvPr/>
        </p:nvSpPr>
        <p:spPr>
          <a:xfrm>
            <a:off x="1581820" y="1582757"/>
            <a:ext cx="3918300" cy="4215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Google Shape;190;p10">
            <a:extLst>
              <a:ext uri="{FF2B5EF4-FFF2-40B4-BE49-F238E27FC236}">
                <a16:creationId xmlns:a16="http://schemas.microsoft.com/office/drawing/2014/main" id="{3DA2FC1A-80A0-BA6E-39C8-FFDFD05B7092}"/>
              </a:ext>
            </a:extLst>
          </p:cNvPr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21565" y="3517239"/>
            <a:ext cx="3359075" cy="101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91;p10">
            <a:extLst>
              <a:ext uri="{FF2B5EF4-FFF2-40B4-BE49-F238E27FC236}">
                <a16:creationId xmlns:a16="http://schemas.microsoft.com/office/drawing/2014/main" id="{031C3E8F-20D8-8509-2961-6C585A13BA23}"/>
              </a:ext>
            </a:extLst>
          </p:cNvPr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50813" y="2749814"/>
            <a:ext cx="415350" cy="41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92;p10">
            <a:extLst>
              <a:ext uri="{FF2B5EF4-FFF2-40B4-BE49-F238E27FC236}">
                <a16:creationId xmlns:a16="http://schemas.microsoft.com/office/drawing/2014/main" id="{2E5208C5-28FB-EE3F-21CE-A3766174EE32}"/>
              </a:ext>
            </a:extLst>
          </p:cNvPr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20706" y="2749814"/>
            <a:ext cx="415350" cy="41535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93;p10">
            <a:extLst>
              <a:ext uri="{FF2B5EF4-FFF2-40B4-BE49-F238E27FC236}">
                <a16:creationId xmlns:a16="http://schemas.microsoft.com/office/drawing/2014/main" id="{1E6B0E71-8C59-9B30-FEFD-FD718BDDCB88}"/>
              </a:ext>
            </a:extLst>
          </p:cNvPr>
          <p:cNvSpPr txBox="1"/>
          <p:nvPr/>
        </p:nvSpPr>
        <p:spPr>
          <a:xfrm>
            <a:off x="2238102" y="1913064"/>
            <a:ext cx="2917372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2 -3 drops of water from moss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94;p10">
            <a:extLst>
              <a:ext uri="{FF2B5EF4-FFF2-40B4-BE49-F238E27FC236}">
                <a16:creationId xmlns:a16="http://schemas.microsoft.com/office/drawing/2014/main" id="{C5E776D8-98D1-2A7E-2D7F-EBC29AB78905}"/>
              </a:ext>
            </a:extLst>
          </p:cNvPr>
          <p:cNvSpPr txBox="1"/>
          <p:nvPr/>
        </p:nvSpPr>
        <p:spPr>
          <a:xfrm>
            <a:off x="1921565" y="4737789"/>
            <a:ext cx="3359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Zig zag spotlight across a 15 mm well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Google Shape;192;p10">
            <a:extLst>
              <a:ext uri="{FF2B5EF4-FFF2-40B4-BE49-F238E27FC236}">
                <a16:creationId xmlns:a16="http://schemas.microsoft.com/office/drawing/2014/main" id="{093AA21B-2296-D737-14A0-B07FD7B158B6}"/>
              </a:ext>
            </a:extLst>
          </p:cNvPr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90599" y="2748255"/>
            <a:ext cx="415350" cy="415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009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D0D95-BFE8-E85C-593A-AA5925519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6272" y="389509"/>
            <a:ext cx="9177528" cy="1325563"/>
          </a:xfrm>
          <a:solidFill>
            <a:srgbClr val="F7EDD2"/>
          </a:solidFill>
        </p:spPr>
        <p:txBody>
          <a:bodyPr/>
          <a:lstStyle/>
          <a:p>
            <a:r>
              <a:rPr lang="en-GB" dirty="0"/>
              <a:t>Thank you and feedback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0298FB-94A5-E429-B6E9-C85E3BE1709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530" y="296535"/>
            <a:ext cx="1570742" cy="14738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84663C-C9E1-CB89-4239-B80F886DECAA}"/>
              </a:ext>
            </a:extLst>
          </p:cNvPr>
          <p:cNvSpPr txBox="1"/>
          <p:nvPr/>
        </p:nvSpPr>
        <p:spPr>
          <a:xfrm>
            <a:off x="605530" y="6176963"/>
            <a:ext cx="62501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hlinkClick r:id="rId3"/>
              </a:rPr>
              <a:t>https://forms.gle/eSZfe34yRpRY3Z8B7</a:t>
            </a:r>
            <a:endParaRPr lang="en-GB" sz="2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8E6225-6821-042F-48A9-AFF3B6611D1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4314" y="2751903"/>
            <a:ext cx="3425060" cy="34250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0ACD5F0-4CA7-0AF0-8B54-70651C90A1AF}"/>
              </a:ext>
            </a:extLst>
          </p:cNvPr>
          <p:cNvSpPr txBox="1"/>
          <p:nvPr/>
        </p:nvSpPr>
        <p:spPr>
          <a:xfrm>
            <a:off x="441761" y="1901170"/>
            <a:ext cx="62501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Instant Feedback Welcome – use the QR or link below  </a:t>
            </a:r>
          </a:p>
          <a:p>
            <a:pPr algn="ctr"/>
            <a:r>
              <a:rPr lang="en-GB" b="1" dirty="0"/>
              <a:t>Please don’t forget to mention Moss Safari in the </a:t>
            </a:r>
          </a:p>
          <a:p>
            <a:pPr algn="ctr"/>
            <a:r>
              <a:rPr lang="en-GB" b="1" dirty="0"/>
              <a:t>ASE Conference Feedback as well!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E785C66-2B5C-C78C-01FE-B9391DB25F97}"/>
              </a:ext>
            </a:extLst>
          </p:cNvPr>
          <p:cNvSpPr/>
          <p:nvPr/>
        </p:nvSpPr>
        <p:spPr>
          <a:xfrm>
            <a:off x="7214616" y="1901170"/>
            <a:ext cx="4233672" cy="4799013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Find out about Moss Safari Kits 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and Resource Booklets at </a:t>
            </a:r>
            <a:r>
              <a:rPr lang="en-GB" dirty="0">
                <a:solidFill>
                  <a:schemeClr val="tx1"/>
                </a:solidFill>
                <a:hlinkClick r:id="rId5"/>
              </a:rPr>
              <a:t>www.mosssafari.com</a:t>
            </a:r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12" name="Picture 11" descr="A microscope next to a sign&#10;&#10;Description automatically generated">
            <a:extLst>
              <a:ext uri="{FF2B5EF4-FFF2-40B4-BE49-F238E27FC236}">
                <a16:creationId xmlns:a16="http://schemas.microsoft.com/office/drawing/2014/main" id="{6791523C-EE6E-0284-3A4B-891EA13E5D3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1504" y="2777119"/>
            <a:ext cx="2337797" cy="2337797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AC0EFC32-7CDC-6333-8C7C-8A3622FBA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07652" y="4712000"/>
            <a:ext cx="1756491" cy="1756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6670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D2FF7-C358-A780-D4DA-FEBB9F0FF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BB25B-08B0-F554-18D2-C6D5DEA89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46CA3-853A-B1A2-7912-18AAF7073D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Close-up of green moss">
            <a:extLst>
              <a:ext uri="{FF2B5EF4-FFF2-40B4-BE49-F238E27FC236}">
                <a16:creationId xmlns:a16="http://schemas.microsoft.com/office/drawing/2014/main" id="{EE3C7BF7-6E44-6FAA-348A-E83A4C4E7F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03516"/>
            <a:ext cx="12192000" cy="88544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450E3E7-88D6-FD02-CF50-3FF5BD20B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5679" y="566147"/>
            <a:ext cx="6020640" cy="564911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24F3660-66E1-0BDE-AB6B-FA2F48D6F0AD}"/>
              </a:ext>
            </a:extLst>
          </p:cNvPr>
          <p:cNvSpPr/>
          <p:nvPr/>
        </p:nvSpPr>
        <p:spPr>
          <a:xfrm>
            <a:off x="3495135" y="5291930"/>
            <a:ext cx="5201729" cy="923330"/>
          </a:xfrm>
          <a:prstGeom prst="rect">
            <a:avLst/>
          </a:prstGeom>
          <a:solidFill>
            <a:srgbClr val="F6EDD5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3"/>
                </a:solidFill>
                <a:effectLst/>
              </a:rPr>
              <a:t>GALLERY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3600EF-21F2-E51F-DC71-BC792EE47F26}"/>
              </a:ext>
            </a:extLst>
          </p:cNvPr>
          <p:cNvSpPr txBox="1"/>
          <p:nvPr/>
        </p:nvSpPr>
        <p:spPr>
          <a:xfrm>
            <a:off x="3085679" y="5491985"/>
            <a:ext cx="6020640" cy="1446550"/>
          </a:xfrm>
          <a:prstGeom prst="rect">
            <a:avLst/>
          </a:prstGeom>
          <a:solidFill>
            <a:srgbClr val="FAF2DA"/>
          </a:solidFill>
          <a:ln>
            <a:solidFill>
              <a:srgbClr val="FAF2D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8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5109255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9F562-EEF1-2211-C3E6-1BD850135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D3602-02DF-5B1D-C9CD-38A7884DA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5F62C-9E7D-5BAF-E5E1-72C0E75D09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Close-up of green moss">
            <a:extLst>
              <a:ext uri="{FF2B5EF4-FFF2-40B4-BE49-F238E27FC236}">
                <a16:creationId xmlns:a16="http://schemas.microsoft.com/office/drawing/2014/main" id="{857423D3-B6A4-943B-B217-1FFDC4C222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03516"/>
            <a:ext cx="12192000" cy="88544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75424AD-74A3-D868-CE94-28A42D3D7B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5679" y="566147"/>
            <a:ext cx="6020640" cy="564911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ED8110F-FB38-FBA4-B0BA-812106A71B17}"/>
              </a:ext>
            </a:extLst>
          </p:cNvPr>
          <p:cNvSpPr/>
          <p:nvPr/>
        </p:nvSpPr>
        <p:spPr>
          <a:xfrm>
            <a:off x="3495135" y="5291930"/>
            <a:ext cx="5201729" cy="923330"/>
          </a:xfrm>
          <a:prstGeom prst="rect">
            <a:avLst/>
          </a:prstGeom>
          <a:solidFill>
            <a:srgbClr val="F6EDD5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3"/>
                </a:solidFill>
                <a:effectLst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1295648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90476-5D5C-9FD6-8B5B-754AB6EED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Moss Safari Resources</a:t>
            </a:r>
          </a:p>
        </p:txBody>
      </p:sp>
      <p:pic>
        <p:nvPicPr>
          <p:cNvPr id="4" name="Picture 3" descr="A blue and yellow sign&#10;&#10;Description automatically generated">
            <a:extLst>
              <a:ext uri="{FF2B5EF4-FFF2-40B4-BE49-F238E27FC236}">
                <a16:creationId xmlns:a16="http://schemas.microsoft.com/office/drawing/2014/main" id="{0D438147-00A1-C960-3A79-6953D79F35F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911" y="379645"/>
            <a:ext cx="1810094" cy="534184"/>
          </a:xfrm>
          <a:prstGeom prst="rect">
            <a:avLst/>
          </a:prstGeom>
        </p:spPr>
      </p:pic>
      <p:pic>
        <p:nvPicPr>
          <p:cNvPr id="5" name="Picture 4" descr="VITTA Education">
            <a:extLst>
              <a:ext uri="{FF2B5EF4-FFF2-40B4-BE49-F238E27FC236}">
                <a16:creationId xmlns:a16="http://schemas.microsoft.com/office/drawing/2014/main" id="{1035FC76-E7E2-94B5-9D05-C8250FA49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0005" y="279032"/>
            <a:ext cx="1871208" cy="73540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5071769A-0257-B45E-01E3-C7C30F3C9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22784" y="230188"/>
            <a:ext cx="1852952" cy="756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microscope next to a sign&#10;&#10;Description automatically generated">
            <a:extLst>
              <a:ext uri="{FF2B5EF4-FFF2-40B4-BE49-F238E27FC236}">
                <a16:creationId xmlns:a16="http://schemas.microsoft.com/office/drawing/2014/main" id="{A4095B30-BCF8-4331-5FD1-6984E823B01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691" y="1447800"/>
            <a:ext cx="4234842" cy="423484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C4806A1-4020-AFBF-C814-70F0AF8B8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88711" y="1360251"/>
            <a:ext cx="396240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D922E18-00C7-8632-4AE5-EAE09D475DB6}"/>
              </a:ext>
            </a:extLst>
          </p:cNvPr>
          <p:cNvSpPr txBox="1"/>
          <p:nvPr/>
        </p:nvSpPr>
        <p:spPr>
          <a:xfrm>
            <a:off x="2156704" y="5682642"/>
            <a:ext cx="44411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7"/>
              </a:rPr>
              <a:t>https://vittaeducation.com/moss-safari/</a:t>
            </a:r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584021B-18C9-9296-400F-6126F30CA39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3022" y="1535349"/>
            <a:ext cx="4216381" cy="368837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B631682-C26F-AD5C-E70E-6EC2D93D86AE}"/>
              </a:ext>
            </a:extLst>
          </p:cNvPr>
          <p:cNvSpPr txBox="1"/>
          <p:nvPr/>
        </p:nvSpPr>
        <p:spPr>
          <a:xfrm>
            <a:off x="8289744" y="5627981"/>
            <a:ext cx="37229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hlinkClick r:id="rId9"/>
              </a:rPr>
              <a:t>DuraLab DF-100 Classic Monocular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8498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12182</TotalTime>
  <Words>663</Words>
  <Application>Microsoft Office PowerPoint</Application>
  <PresentationFormat>Widescreen</PresentationFormat>
  <Paragraphs>110</Paragraphs>
  <Slides>15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Aptos</vt:lpstr>
      <vt:lpstr>Aptos Display</vt:lpstr>
      <vt:lpstr>Arial</vt:lpstr>
      <vt:lpstr>GDS Transport</vt:lpstr>
      <vt:lpstr>Wingdings</vt:lpstr>
      <vt:lpstr>Office Theme</vt:lpstr>
      <vt:lpstr>Moss Safari: Behind the scenes</vt:lpstr>
      <vt:lpstr>Dr Andy Chandler-Grevatt / Dr Moss</vt:lpstr>
      <vt:lpstr>What is Moss Safari?</vt:lpstr>
      <vt:lpstr>The Microscopic Big 5</vt:lpstr>
      <vt:lpstr>Tip: Moss collection</vt:lpstr>
      <vt:lpstr>Four techniques for collecting moss water</vt:lpstr>
      <vt:lpstr>1. Pipette: suck and see</vt:lpstr>
      <vt:lpstr>2. Moss squeeze</vt:lpstr>
      <vt:lpstr>3. Moss squeeze and filter</vt:lpstr>
      <vt:lpstr>4. Moss gravity collection </vt:lpstr>
      <vt:lpstr>Let’s go on a Moss Safari!</vt:lpstr>
      <vt:lpstr>Thank you and feedback</vt:lpstr>
      <vt:lpstr>PowerPoint Presentation</vt:lpstr>
      <vt:lpstr>PowerPoint Presentation</vt:lpstr>
      <vt:lpstr>Moss Safari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Moss Safari: Behind the scenes</dc:title>
  <dc:creator>Andy Chandler-Grevatt</dc:creator>
  <cp:lastModifiedBy>Andy Chandler-Grevatt</cp:lastModifiedBy>
  <cp:revision>3</cp:revision>
  <dcterms:created xsi:type="dcterms:W3CDTF">2024-11-15T10:31:32Z</dcterms:created>
  <dcterms:modified xsi:type="dcterms:W3CDTF">2025-01-10T11:22:39Z</dcterms:modified>
</cp:coreProperties>
</file>