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79" r:id="rId3"/>
    <p:sldId id="280" r:id="rId4"/>
    <p:sldId id="284" r:id="rId5"/>
    <p:sldId id="282" r:id="rId6"/>
    <p:sldId id="263" r:id="rId7"/>
    <p:sldId id="258" r:id="rId8"/>
    <p:sldId id="259" r:id="rId9"/>
    <p:sldId id="260" r:id="rId10"/>
    <p:sldId id="261" r:id="rId11"/>
    <p:sldId id="262" r:id="rId12"/>
    <p:sldId id="271" r:id="rId13"/>
    <p:sldId id="265" r:id="rId14"/>
    <p:sldId id="274" r:id="rId15"/>
    <p:sldId id="267" r:id="rId16"/>
    <p:sldId id="277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4DF3A"/>
    <a:srgbClr val="81A45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40CE259-FBE3-42F9-9147-727BE95CB849}" v="1" dt="2024-12-03T09:39:01.66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0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720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5D66521-B25D-4BA6-BE9E-39134A6A2C7C}" type="doc">
      <dgm:prSet loTypeId="urn:microsoft.com/office/officeart/2005/8/layout/vList2" loCatId="list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96439E94-6521-4C4A-8578-3E5643AC6992}">
      <dgm:prSet/>
      <dgm:spPr/>
      <dgm:t>
        <a:bodyPr/>
        <a:lstStyle/>
        <a:p>
          <a:r>
            <a:rPr lang="en-GB" dirty="0"/>
            <a:t>Education</a:t>
          </a:r>
          <a:endParaRPr lang="en-US" dirty="0"/>
        </a:p>
      </dgm:t>
    </dgm:pt>
    <dgm:pt modelId="{9E8D8CCE-53B2-4F4C-B7BD-8892DD4AB015}" type="parTrans" cxnId="{BE38300A-1510-43CC-BFF6-E3EF6D021995}">
      <dgm:prSet/>
      <dgm:spPr/>
      <dgm:t>
        <a:bodyPr/>
        <a:lstStyle/>
        <a:p>
          <a:endParaRPr lang="en-US"/>
        </a:p>
      </dgm:t>
    </dgm:pt>
    <dgm:pt modelId="{123A8C8C-36D3-430C-A9CF-C9F5006F77D2}" type="sibTrans" cxnId="{BE38300A-1510-43CC-BFF6-E3EF6D021995}">
      <dgm:prSet/>
      <dgm:spPr/>
      <dgm:t>
        <a:bodyPr/>
        <a:lstStyle/>
        <a:p>
          <a:endParaRPr lang="en-US"/>
        </a:p>
      </dgm:t>
    </dgm:pt>
    <dgm:pt modelId="{16D9E517-212E-4B70-83D2-3A5B647D38E9}">
      <dgm:prSet/>
      <dgm:spPr/>
      <dgm:t>
        <a:bodyPr/>
        <a:lstStyle/>
        <a:p>
          <a:r>
            <a:rPr lang="en-GB"/>
            <a:t>Collaboration</a:t>
          </a:r>
          <a:endParaRPr lang="en-US"/>
        </a:p>
      </dgm:t>
    </dgm:pt>
    <dgm:pt modelId="{025A4FAC-2518-435B-A380-4577766AA6E9}" type="parTrans" cxnId="{4FA650C8-A813-4D02-AAD2-532FEB289E45}">
      <dgm:prSet/>
      <dgm:spPr/>
      <dgm:t>
        <a:bodyPr/>
        <a:lstStyle/>
        <a:p>
          <a:endParaRPr lang="en-US"/>
        </a:p>
      </dgm:t>
    </dgm:pt>
    <dgm:pt modelId="{4A999744-B187-4C24-BB94-8703C8E7A957}" type="sibTrans" cxnId="{4FA650C8-A813-4D02-AAD2-532FEB289E45}">
      <dgm:prSet/>
      <dgm:spPr/>
      <dgm:t>
        <a:bodyPr/>
        <a:lstStyle/>
        <a:p>
          <a:endParaRPr lang="en-US"/>
        </a:p>
      </dgm:t>
    </dgm:pt>
    <dgm:pt modelId="{72921245-B44D-4099-8961-3C4126E98C15}">
      <dgm:prSet/>
      <dgm:spPr/>
      <dgm:t>
        <a:bodyPr/>
        <a:lstStyle/>
        <a:p>
          <a:r>
            <a:rPr lang="en-GB"/>
            <a:t>Accessible resources</a:t>
          </a:r>
          <a:endParaRPr lang="en-US"/>
        </a:p>
      </dgm:t>
    </dgm:pt>
    <dgm:pt modelId="{332DE288-9727-4EAD-8A2B-4AF07F3F5249}" type="parTrans" cxnId="{E07C13C8-EB93-4B7A-9E43-B8BE4E28D954}">
      <dgm:prSet/>
      <dgm:spPr/>
      <dgm:t>
        <a:bodyPr/>
        <a:lstStyle/>
        <a:p>
          <a:endParaRPr lang="en-US"/>
        </a:p>
      </dgm:t>
    </dgm:pt>
    <dgm:pt modelId="{A0D3DEA9-5A9C-4A6E-81ED-D8C5C5818727}" type="sibTrans" cxnId="{E07C13C8-EB93-4B7A-9E43-B8BE4E28D954}">
      <dgm:prSet/>
      <dgm:spPr/>
      <dgm:t>
        <a:bodyPr/>
        <a:lstStyle/>
        <a:p>
          <a:endParaRPr lang="en-US"/>
        </a:p>
      </dgm:t>
    </dgm:pt>
    <dgm:pt modelId="{A6680C8A-E4FF-45DD-8B17-8E175A2EAD75}">
      <dgm:prSet/>
      <dgm:spPr/>
      <dgm:t>
        <a:bodyPr/>
        <a:lstStyle/>
        <a:p>
          <a:r>
            <a:rPr lang="en-GB" dirty="0"/>
            <a:t>Outreach with primary &amp; secondary schools</a:t>
          </a:r>
          <a:endParaRPr lang="en-US" dirty="0"/>
        </a:p>
      </dgm:t>
    </dgm:pt>
    <dgm:pt modelId="{ECCF98A8-D9D4-4777-825D-1B58B6E5FD37}" type="parTrans" cxnId="{3B0CD8F3-ED1E-429B-9377-0C1EB0624B55}">
      <dgm:prSet/>
      <dgm:spPr/>
      <dgm:t>
        <a:bodyPr/>
        <a:lstStyle/>
        <a:p>
          <a:endParaRPr lang="en-US"/>
        </a:p>
      </dgm:t>
    </dgm:pt>
    <dgm:pt modelId="{AE829C1A-7952-4C24-9A06-AC8847263EE0}" type="sibTrans" cxnId="{3B0CD8F3-ED1E-429B-9377-0C1EB0624B55}">
      <dgm:prSet/>
      <dgm:spPr/>
      <dgm:t>
        <a:bodyPr/>
        <a:lstStyle/>
        <a:p>
          <a:endParaRPr lang="en-US"/>
        </a:p>
      </dgm:t>
    </dgm:pt>
    <dgm:pt modelId="{8660D81B-51B4-48DA-932E-1AEE573F350B}">
      <dgm:prSet/>
      <dgm:spPr/>
      <dgm:t>
        <a:bodyPr/>
        <a:lstStyle/>
        <a:p>
          <a:r>
            <a:rPr lang="en-GB" dirty="0"/>
            <a:t>Public engagement</a:t>
          </a:r>
          <a:endParaRPr lang="en-US" dirty="0"/>
        </a:p>
      </dgm:t>
    </dgm:pt>
    <dgm:pt modelId="{9C0624B2-5C26-4463-BFC8-5C7B332D024B}" type="parTrans" cxnId="{B52E56A3-1A6C-4A6E-A803-77BEF7C8621D}">
      <dgm:prSet/>
      <dgm:spPr/>
      <dgm:t>
        <a:bodyPr/>
        <a:lstStyle/>
        <a:p>
          <a:endParaRPr lang="en-US"/>
        </a:p>
      </dgm:t>
    </dgm:pt>
    <dgm:pt modelId="{0FFA35D4-0093-4D36-B012-9EEE6D1AB465}" type="sibTrans" cxnId="{B52E56A3-1A6C-4A6E-A803-77BEF7C8621D}">
      <dgm:prSet/>
      <dgm:spPr/>
      <dgm:t>
        <a:bodyPr/>
        <a:lstStyle/>
        <a:p>
          <a:endParaRPr lang="en-US"/>
        </a:p>
      </dgm:t>
    </dgm:pt>
    <dgm:pt modelId="{6157006D-26D8-4A51-BA07-BF59F1FAA9A8}" type="pres">
      <dgm:prSet presAssocID="{65D66521-B25D-4BA6-BE9E-39134A6A2C7C}" presName="linear" presStyleCnt="0">
        <dgm:presLayoutVars>
          <dgm:animLvl val="lvl"/>
          <dgm:resizeHandles val="exact"/>
        </dgm:presLayoutVars>
      </dgm:prSet>
      <dgm:spPr/>
    </dgm:pt>
    <dgm:pt modelId="{F30BBD4D-0601-47AA-903C-28C5F386ADBD}" type="pres">
      <dgm:prSet presAssocID="{96439E94-6521-4C4A-8578-3E5643AC6992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424F516F-34DB-4E97-80B7-564F8555DB07}" type="pres">
      <dgm:prSet presAssocID="{123A8C8C-36D3-430C-A9CF-C9F5006F77D2}" presName="spacer" presStyleCnt="0"/>
      <dgm:spPr/>
    </dgm:pt>
    <dgm:pt modelId="{0B8B2439-4F67-4173-B33E-66EB4967E3D6}" type="pres">
      <dgm:prSet presAssocID="{16D9E517-212E-4B70-83D2-3A5B647D38E9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E29150F6-7B55-4070-A7E5-1425F5C7C0ED}" type="pres">
      <dgm:prSet presAssocID="{4A999744-B187-4C24-BB94-8703C8E7A957}" presName="spacer" presStyleCnt="0"/>
      <dgm:spPr/>
    </dgm:pt>
    <dgm:pt modelId="{6A4ECBB7-4642-4B48-A8B9-533BFE376599}" type="pres">
      <dgm:prSet presAssocID="{72921245-B44D-4099-8961-3C4126E98C15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15CE6DB1-DB72-4C59-A31F-8B02D908F756}" type="pres">
      <dgm:prSet presAssocID="{A0D3DEA9-5A9C-4A6E-81ED-D8C5C5818727}" presName="spacer" presStyleCnt="0"/>
      <dgm:spPr/>
    </dgm:pt>
    <dgm:pt modelId="{9260783E-2E87-45CD-8B53-B3A55F08C062}" type="pres">
      <dgm:prSet presAssocID="{A6680C8A-E4FF-45DD-8B17-8E175A2EAD75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C1F58FF0-DF8F-4EF8-9195-E1D8555528CD}" type="pres">
      <dgm:prSet presAssocID="{AE829C1A-7952-4C24-9A06-AC8847263EE0}" presName="spacer" presStyleCnt="0"/>
      <dgm:spPr/>
    </dgm:pt>
    <dgm:pt modelId="{F0DEB0B4-A8CF-4533-A051-577E7DADD61B}" type="pres">
      <dgm:prSet presAssocID="{8660D81B-51B4-48DA-932E-1AEE573F350B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BE38300A-1510-43CC-BFF6-E3EF6D021995}" srcId="{65D66521-B25D-4BA6-BE9E-39134A6A2C7C}" destId="{96439E94-6521-4C4A-8578-3E5643AC6992}" srcOrd="0" destOrd="0" parTransId="{9E8D8CCE-53B2-4F4C-B7BD-8892DD4AB015}" sibTransId="{123A8C8C-36D3-430C-A9CF-C9F5006F77D2}"/>
    <dgm:cxn modelId="{B85AC829-E9F5-4368-A2DE-A266A4B4E586}" type="presOf" srcId="{65D66521-B25D-4BA6-BE9E-39134A6A2C7C}" destId="{6157006D-26D8-4A51-BA07-BF59F1FAA9A8}" srcOrd="0" destOrd="0" presId="urn:microsoft.com/office/officeart/2005/8/layout/vList2"/>
    <dgm:cxn modelId="{CFBE432A-3C80-490F-92F5-EE737B7FF904}" type="presOf" srcId="{8660D81B-51B4-48DA-932E-1AEE573F350B}" destId="{F0DEB0B4-A8CF-4533-A051-577E7DADD61B}" srcOrd="0" destOrd="0" presId="urn:microsoft.com/office/officeart/2005/8/layout/vList2"/>
    <dgm:cxn modelId="{2B1FDF30-B6A8-4763-B8FF-C881FE96B8FE}" type="presOf" srcId="{16D9E517-212E-4B70-83D2-3A5B647D38E9}" destId="{0B8B2439-4F67-4173-B33E-66EB4967E3D6}" srcOrd="0" destOrd="0" presId="urn:microsoft.com/office/officeart/2005/8/layout/vList2"/>
    <dgm:cxn modelId="{D65C715F-6DC1-48BF-83DC-66ABB3D6CD8C}" type="presOf" srcId="{72921245-B44D-4099-8961-3C4126E98C15}" destId="{6A4ECBB7-4642-4B48-A8B9-533BFE376599}" srcOrd="0" destOrd="0" presId="urn:microsoft.com/office/officeart/2005/8/layout/vList2"/>
    <dgm:cxn modelId="{27BE4B8B-6FE1-4D1B-A767-7C44B32671EA}" type="presOf" srcId="{A6680C8A-E4FF-45DD-8B17-8E175A2EAD75}" destId="{9260783E-2E87-45CD-8B53-B3A55F08C062}" srcOrd="0" destOrd="0" presId="urn:microsoft.com/office/officeart/2005/8/layout/vList2"/>
    <dgm:cxn modelId="{B52E56A3-1A6C-4A6E-A803-77BEF7C8621D}" srcId="{65D66521-B25D-4BA6-BE9E-39134A6A2C7C}" destId="{8660D81B-51B4-48DA-932E-1AEE573F350B}" srcOrd="4" destOrd="0" parTransId="{9C0624B2-5C26-4463-BFC8-5C7B332D024B}" sibTransId="{0FFA35D4-0093-4D36-B012-9EEE6D1AB465}"/>
    <dgm:cxn modelId="{07E527AD-D7C6-4F90-AEB8-02A1411295D7}" type="presOf" srcId="{96439E94-6521-4C4A-8578-3E5643AC6992}" destId="{F30BBD4D-0601-47AA-903C-28C5F386ADBD}" srcOrd="0" destOrd="0" presId="urn:microsoft.com/office/officeart/2005/8/layout/vList2"/>
    <dgm:cxn modelId="{E07C13C8-EB93-4B7A-9E43-B8BE4E28D954}" srcId="{65D66521-B25D-4BA6-BE9E-39134A6A2C7C}" destId="{72921245-B44D-4099-8961-3C4126E98C15}" srcOrd="2" destOrd="0" parTransId="{332DE288-9727-4EAD-8A2B-4AF07F3F5249}" sibTransId="{A0D3DEA9-5A9C-4A6E-81ED-D8C5C5818727}"/>
    <dgm:cxn modelId="{4FA650C8-A813-4D02-AAD2-532FEB289E45}" srcId="{65D66521-B25D-4BA6-BE9E-39134A6A2C7C}" destId="{16D9E517-212E-4B70-83D2-3A5B647D38E9}" srcOrd="1" destOrd="0" parTransId="{025A4FAC-2518-435B-A380-4577766AA6E9}" sibTransId="{4A999744-B187-4C24-BB94-8703C8E7A957}"/>
    <dgm:cxn modelId="{3B0CD8F3-ED1E-429B-9377-0C1EB0624B55}" srcId="{65D66521-B25D-4BA6-BE9E-39134A6A2C7C}" destId="{A6680C8A-E4FF-45DD-8B17-8E175A2EAD75}" srcOrd="3" destOrd="0" parTransId="{ECCF98A8-D9D4-4777-825D-1B58B6E5FD37}" sibTransId="{AE829C1A-7952-4C24-9A06-AC8847263EE0}"/>
    <dgm:cxn modelId="{F918AD71-84AF-4E67-92F9-11C5B8AA428A}" type="presParOf" srcId="{6157006D-26D8-4A51-BA07-BF59F1FAA9A8}" destId="{F30BBD4D-0601-47AA-903C-28C5F386ADBD}" srcOrd="0" destOrd="0" presId="urn:microsoft.com/office/officeart/2005/8/layout/vList2"/>
    <dgm:cxn modelId="{822CA29E-F4A4-4FF3-8B4A-6395CBF97FD6}" type="presParOf" srcId="{6157006D-26D8-4A51-BA07-BF59F1FAA9A8}" destId="{424F516F-34DB-4E97-80B7-564F8555DB07}" srcOrd="1" destOrd="0" presId="urn:microsoft.com/office/officeart/2005/8/layout/vList2"/>
    <dgm:cxn modelId="{6254E3C8-F812-4FB8-8055-C88826EDFD85}" type="presParOf" srcId="{6157006D-26D8-4A51-BA07-BF59F1FAA9A8}" destId="{0B8B2439-4F67-4173-B33E-66EB4967E3D6}" srcOrd="2" destOrd="0" presId="urn:microsoft.com/office/officeart/2005/8/layout/vList2"/>
    <dgm:cxn modelId="{74B94848-99D9-4C06-ACBD-AAC64C93DA4A}" type="presParOf" srcId="{6157006D-26D8-4A51-BA07-BF59F1FAA9A8}" destId="{E29150F6-7B55-4070-A7E5-1425F5C7C0ED}" srcOrd="3" destOrd="0" presId="urn:microsoft.com/office/officeart/2005/8/layout/vList2"/>
    <dgm:cxn modelId="{A5103A3C-79EB-43A1-BCD3-A819CBBACD6B}" type="presParOf" srcId="{6157006D-26D8-4A51-BA07-BF59F1FAA9A8}" destId="{6A4ECBB7-4642-4B48-A8B9-533BFE376599}" srcOrd="4" destOrd="0" presId="urn:microsoft.com/office/officeart/2005/8/layout/vList2"/>
    <dgm:cxn modelId="{757AF7AC-8189-4288-B007-D5B3C55BF17E}" type="presParOf" srcId="{6157006D-26D8-4A51-BA07-BF59F1FAA9A8}" destId="{15CE6DB1-DB72-4C59-A31F-8B02D908F756}" srcOrd="5" destOrd="0" presId="urn:microsoft.com/office/officeart/2005/8/layout/vList2"/>
    <dgm:cxn modelId="{5C2B438B-03D7-4221-AC0F-9FF58AB980FA}" type="presParOf" srcId="{6157006D-26D8-4A51-BA07-BF59F1FAA9A8}" destId="{9260783E-2E87-45CD-8B53-B3A55F08C062}" srcOrd="6" destOrd="0" presId="urn:microsoft.com/office/officeart/2005/8/layout/vList2"/>
    <dgm:cxn modelId="{7BBC50B2-B6FE-434D-ADB1-DD18B6EB636B}" type="presParOf" srcId="{6157006D-26D8-4A51-BA07-BF59F1FAA9A8}" destId="{C1F58FF0-DF8F-4EF8-9195-E1D8555528CD}" srcOrd="7" destOrd="0" presId="urn:microsoft.com/office/officeart/2005/8/layout/vList2"/>
    <dgm:cxn modelId="{81B116C5-BD91-4E90-B1D9-E99369E1B830}" type="presParOf" srcId="{6157006D-26D8-4A51-BA07-BF59F1FAA9A8}" destId="{F0DEB0B4-A8CF-4533-A051-577E7DADD61B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D2B71AC-C7F8-4B74-9D2B-517E6954F881}" type="doc">
      <dgm:prSet loTypeId="urn:microsoft.com/office/officeart/2005/8/layout/list1" loCatId="list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en-GB"/>
        </a:p>
      </dgm:t>
    </dgm:pt>
    <dgm:pt modelId="{1E55CDA7-7E43-4947-B165-4406D2C24435}">
      <dgm:prSet phldrT="[Text]"/>
      <dgm:spPr/>
      <dgm:t>
        <a:bodyPr/>
        <a:lstStyle/>
        <a:p>
          <a:r>
            <a:rPr lang="en-GB" dirty="0"/>
            <a:t>Pipette: suck and see</a:t>
          </a:r>
        </a:p>
      </dgm:t>
    </dgm:pt>
    <dgm:pt modelId="{D5AD1C9B-C2BF-4138-B74C-C853ACE2AD4A}" type="parTrans" cxnId="{7FA28F7E-76C5-4F27-94F8-E090F014816B}">
      <dgm:prSet/>
      <dgm:spPr/>
      <dgm:t>
        <a:bodyPr/>
        <a:lstStyle/>
        <a:p>
          <a:endParaRPr lang="en-GB"/>
        </a:p>
      </dgm:t>
    </dgm:pt>
    <dgm:pt modelId="{FBDB88DD-668C-4A20-9D71-7DD2BB962DC9}" type="sibTrans" cxnId="{7FA28F7E-76C5-4F27-94F8-E090F014816B}">
      <dgm:prSet/>
      <dgm:spPr/>
      <dgm:t>
        <a:bodyPr/>
        <a:lstStyle/>
        <a:p>
          <a:endParaRPr lang="en-GB"/>
        </a:p>
      </dgm:t>
    </dgm:pt>
    <dgm:pt modelId="{77C20451-CFE4-4052-B66A-FFF40A02AF75}">
      <dgm:prSet phldrT="[Text]"/>
      <dgm:spPr/>
      <dgm:t>
        <a:bodyPr/>
        <a:lstStyle/>
        <a:p>
          <a:r>
            <a:rPr lang="en-GB" dirty="0"/>
            <a:t>Basic moss squeeze</a:t>
          </a:r>
        </a:p>
      </dgm:t>
    </dgm:pt>
    <dgm:pt modelId="{95A73B62-F962-4334-82EA-D4032F2AE906}" type="parTrans" cxnId="{71C2CD2E-8A83-42A7-B19F-1438D7844F09}">
      <dgm:prSet/>
      <dgm:spPr/>
      <dgm:t>
        <a:bodyPr/>
        <a:lstStyle/>
        <a:p>
          <a:endParaRPr lang="en-GB"/>
        </a:p>
      </dgm:t>
    </dgm:pt>
    <dgm:pt modelId="{1FAE2D00-E63C-4557-BBDC-E29A6AFA3553}" type="sibTrans" cxnId="{71C2CD2E-8A83-42A7-B19F-1438D7844F09}">
      <dgm:prSet/>
      <dgm:spPr/>
      <dgm:t>
        <a:bodyPr/>
        <a:lstStyle/>
        <a:p>
          <a:endParaRPr lang="en-GB"/>
        </a:p>
      </dgm:t>
    </dgm:pt>
    <dgm:pt modelId="{A1D8914A-EBF1-4CE1-BC11-5945D06F6A5E}">
      <dgm:prSet phldrT="[Text]"/>
      <dgm:spPr/>
      <dgm:t>
        <a:bodyPr/>
        <a:lstStyle/>
        <a:p>
          <a:r>
            <a:rPr lang="en-GB" dirty="0"/>
            <a:t>Moss squeeze and filter</a:t>
          </a:r>
        </a:p>
      </dgm:t>
    </dgm:pt>
    <dgm:pt modelId="{46302D98-AFEA-4B47-8A29-592C94EA6DA5}" type="parTrans" cxnId="{DFE114C7-5798-420F-A5BE-4CC3BE3F3B1C}">
      <dgm:prSet/>
      <dgm:spPr/>
      <dgm:t>
        <a:bodyPr/>
        <a:lstStyle/>
        <a:p>
          <a:endParaRPr lang="en-GB"/>
        </a:p>
      </dgm:t>
    </dgm:pt>
    <dgm:pt modelId="{B02FB67B-A2A1-4C1A-94D6-5349BE179C96}" type="sibTrans" cxnId="{DFE114C7-5798-420F-A5BE-4CC3BE3F3B1C}">
      <dgm:prSet/>
      <dgm:spPr/>
      <dgm:t>
        <a:bodyPr/>
        <a:lstStyle/>
        <a:p>
          <a:endParaRPr lang="en-GB"/>
        </a:p>
      </dgm:t>
    </dgm:pt>
    <dgm:pt modelId="{BC1750B4-6AC6-4041-BCCD-D093C47094BD}">
      <dgm:prSet phldrT="[Text]"/>
      <dgm:spPr/>
      <dgm:t>
        <a:bodyPr/>
        <a:lstStyle/>
        <a:p>
          <a:r>
            <a:rPr lang="en-GB" dirty="0"/>
            <a:t>Moss gravity collection</a:t>
          </a:r>
        </a:p>
      </dgm:t>
    </dgm:pt>
    <dgm:pt modelId="{C33FF3E3-25E8-4CD9-88FD-FE5B005DB1ED}" type="parTrans" cxnId="{1C988AD4-35AE-41C3-8F4A-DC0B1A278BC5}">
      <dgm:prSet/>
      <dgm:spPr/>
      <dgm:t>
        <a:bodyPr/>
        <a:lstStyle/>
        <a:p>
          <a:endParaRPr lang="en-GB"/>
        </a:p>
      </dgm:t>
    </dgm:pt>
    <dgm:pt modelId="{63777DB8-A751-4DDC-A5CC-D6F6CB740979}" type="sibTrans" cxnId="{1C988AD4-35AE-41C3-8F4A-DC0B1A278BC5}">
      <dgm:prSet/>
      <dgm:spPr/>
      <dgm:t>
        <a:bodyPr/>
        <a:lstStyle/>
        <a:p>
          <a:endParaRPr lang="en-GB"/>
        </a:p>
      </dgm:t>
    </dgm:pt>
    <dgm:pt modelId="{DDC5A334-EED1-4F82-A7B0-63EE8A787AB9}" type="pres">
      <dgm:prSet presAssocID="{ED2B71AC-C7F8-4B74-9D2B-517E6954F881}" presName="linear" presStyleCnt="0">
        <dgm:presLayoutVars>
          <dgm:dir/>
          <dgm:animLvl val="lvl"/>
          <dgm:resizeHandles val="exact"/>
        </dgm:presLayoutVars>
      </dgm:prSet>
      <dgm:spPr/>
    </dgm:pt>
    <dgm:pt modelId="{8BDFB352-5A45-49AE-A359-727A46B3EEF5}" type="pres">
      <dgm:prSet presAssocID="{1E55CDA7-7E43-4947-B165-4406D2C24435}" presName="parentLin" presStyleCnt="0"/>
      <dgm:spPr/>
    </dgm:pt>
    <dgm:pt modelId="{017B7802-A890-47BD-8957-6A7E89D79DF0}" type="pres">
      <dgm:prSet presAssocID="{1E55CDA7-7E43-4947-B165-4406D2C24435}" presName="parentLeftMargin" presStyleLbl="node1" presStyleIdx="0" presStyleCnt="4"/>
      <dgm:spPr/>
    </dgm:pt>
    <dgm:pt modelId="{CEFCAFAD-A950-4E92-B0F7-D2D48C6B4282}" type="pres">
      <dgm:prSet presAssocID="{1E55CDA7-7E43-4947-B165-4406D2C24435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EE0681BD-DC90-4C15-B405-7A8B9D1A3302}" type="pres">
      <dgm:prSet presAssocID="{1E55CDA7-7E43-4947-B165-4406D2C24435}" presName="negativeSpace" presStyleCnt="0"/>
      <dgm:spPr/>
    </dgm:pt>
    <dgm:pt modelId="{5C254155-1618-4115-AB78-AEE7B4EDF127}" type="pres">
      <dgm:prSet presAssocID="{1E55CDA7-7E43-4947-B165-4406D2C24435}" presName="childText" presStyleLbl="conFgAcc1" presStyleIdx="0" presStyleCnt="4">
        <dgm:presLayoutVars>
          <dgm:bulletEnabled val="1"/>
        </dgm:presLayoutVars>
      </dgm:prSet>
      <dgm:spPr/>
    </dgm:pt>
    <dgm:pt modelId="{5373DB9C-21F7-4330-9535-283E45FF0BAE}" type="pres">
      <dgm:prSet presAssocID="{FBDB88DD-668C-4A20-9D71-7DD2BB962DC9}" presName="spaceBetweenRectangles" presStyleCnt="0"/>
      <dgm:spPr/>
    </dgm:pt>
    <dgm:pt modelId="{D33E0F52-1323-425A-A94B-C64F95CFE3BD}" type="pres">
      <dgm:prSet presAssocID="{77C20451-CFE4-4052-B66A-FFF40A02AF75}" presName="parentLin" presStyleCnt="0"/>
      <dgm:spPr/>
    </dgm:pt>
    <dgm:pt modelId="{ADA81179-D953-4923-A583-1D75B7195689}" type="pres">
      <dgm:prSet presAssocID="{77C20451-CFE4-4052-B66A-FFF40A02AF75}" presName="parentLeftMargin" presStyleLbl="node1" presStyleIdx="0" presStyleCnt="4"/>
      <dgm:spPr/>
    </dgm:pt>
    <dgm:pt modelId="{FD9803F9-6F82-4751-BCFF-2456FACCC75F}" type="pres">
      <dgm:prSet presAssocID="{77C20451-CFE4-4052-B66A-FFF40A02AF75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086360C5-C4D3-41D9-9F45-68716B798B56}" type="pres">
      <dgm:prSet presAssocID="{77C20451-CFE4-4052-B66A-FFF40A02AF75}" presName="negativeSpace" presStyleCnt="0"/>
      <dgm:spPr/>
    </dgm:pt>
    <dgm:pt modelId="{159891B4-0ED5-4882-8715-A10C6C6DDB21}" type="pres">
      <dgm:prSet presAssocID="{77C20451-CFE4-4052-B66A-FFF40A02AF75}" presName="childText" presStyleLbl="conFgAcc1" presStyleIdx="1" presStyleCnt="4">
        <dgm:presLayoutVars>
          <dgm:bulletEnabled val="1"/>
        </dgm:presLayoutVars>
      </dgm:prSet>
      <dgm:spPr/>
    </dgm:pt>
    <dgm:pt modelId="{11AE9A0B-971F-411A-9B27-12544A2952D3}" type="pres">
      <dgm:prSet presAssocID="{1FAE2D00-E63C-4557-BBDC-E29A6AFA3553}" presName="spaceBetweenRectangles" presStyleCnt="0"/>
      <dgm:spPr/>
    </dgm:pt>
    <dgm:pt modelId="{509FE7C4-8D62-41F8-851B-436B34D6312A}" type="pres">
      <dgm:prSet presAssocID="{A1D8914A-EBF1-4CE1-BC11-5945D06F6A5E}" presName="parentLin" presStyleCnt="0"/>
      <dgm:spPr/>
    </dgm:pt>
    <dgm:pt modelId="{9F43E25E-52C2-4DA7-A6CC-446A358618AD}" type="pres">
      <dgm:prSet presAssocID="{A1D8914A-EBF1-4CE1-BC11-5945D06F6A5E}" presName="parentLeftMargin" presStyleLbl="node1" presStyleIdx="1" presStyleCnt="4"/>
      <dgm:spPr/>
    </dgm:pt>
    <dgm:pt modelId="{C99147B3-B07F-4F07-9830-93EC8F0B66D2}" type="pres">
      <dgm:prSet presAssocID="{A1D8914A-EBF1-4CE1-BC11-5945D06F6A5E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5B863C68-6EA1-45DE-8F40-A28A093E8534}" type="pres">
      <dgm:prSet presAssocID="{A1D8914A-EBF1-4CE1-BC11-5945D06F6A5E}" presName="negativeSpace" presStyleCnt="0"/>
      <dgm:spPr/>
    </dgm:pt>
    <dgm:pt modelId="{FA8A37F8-D7FD-4F6E-9BE9-44E11A2AAB07}" type="pres">
      <dgm:prSet presAssocID="{A1D8914A-EBF1-4CE1-BC11-5945D06F6A5E}" presName="childText" presStyleLbl="conFgAcc1" presStyleIdx="2" presStyleCnt="4">
        <dgm:presLayoutVars>
          <dgm:bulletEnabled val="1"/>
        </dgm:presLayoutVars>
      </dgm:prSet>
      <dgm:spPr/>
    </dgm:pt>
    <dgm:pt modelId="{03D2EE17-CE0C-49AE-8258-E3A9F5A26D2E}" type="pres">
      <dgm:prSet presAssocID="{B02FB67B-A2A1-4C1A-94D6-5349BE179C96}" presName="spaceBetweenRectangles" presStyleCnt="0"/>
      <dgm:spPr/>
    </dgm:pt>
    <dgm:pt modelId="{7E76D24F-376F-4D83-818C-0DA7ACAA9739}" type="pres">
      <dgm:prSet presAssocID="{BC1750B4-6AC6-4041-BCCD-D093C47094BD}" presName="parentLin" presStyleCnt="0"/>
      <dgm:spPr/>
    </dgm:pt>
    <dgm:pt modelId="{C1A097A2-2887-4B66-AD9A-C8E04C0B6477}" type="pres">
      <dgm:prSet presAssocID="{BC1750B4-6AC6-4041-BCCD-D093C47094BD}" presName="parentLeftMargin" presStyleLbl="node1" presStyleIdx="2" presStyleCnt="4"/>
      <dgm:spPr/>
    </dgm:pt>
    <dgm:pt modelId="{5F7F8B8B-7239-49E5-AF25-5BAF331C07F5}" type="pres">
      <dgm:prSet presAssocID="{BC1750B4-6AC6-4041-BCCD-D093C47094BD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7D18B96A-9963-4C9D-A7EB-1F947C6A42BB}" type="pres">
      <dgm:prSet presAssocID="{BC1750B4-6AC6-4041-BCCD-D093C47094BD}" presName="negativeSpace" presStyleCnt="0"/>
      <dgm:spPr/>
    </dgm:pt>
    <dgm:pt modelId="{2C074545-76B5-41F2-897A-3637025BDF8A}" type="pres">
      <dgm:prSet presAssocID="{BC1750B4-6AC6-4041-BCCD-D093C47094BD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9CA2A014-057B-46E7-9656-6242149D7398}" type="presOf" srcId="{BC1750B4-6AC6-4041-BCCD-D093C47094BD}" destId="{C1A097A2-2887-4B66-AD9A-C8E04C0B6477}" srcOrd="0" destOrd="0" presId="urn:microsoft.com/office/officeart/2005/8/layout/list1"/>
    <dgm:cxn modelId="{C64F4824-15EB-4A80-AC1E-1D189DE855B8}" type="presOf" srcId="{ED2B71AC-C7F8-4B74-9D2B-517E6954F881}" destId="{DDC5A334-EED1-4F82-A7B0-63EE8A787AB9}" srcOrd="0" destOrd="0" presId="urn:microsoft.com/office/officeart/2005/8/layout/list1"/>
    <dgm:cxn modelId="{71C2CD2E-8A83-42A7-B19F-1438D7844F09}" srcId="{ED2B71AC-C7F8-4B74-9D2B-517E6954F881}" destId="{77C20451-CFE4-4052-B66A-FFF40A02AF75}" srcOrd="1" destOrd="0" parTransId="{95A73B62-F962-4334-82EA-D4032F2AE906}" sibTransId="{1FAE2D00-E63C-4557-BBDC-E29A6AFA3553}"/>
    <dgm:cxn modelId="{B354D556-B1F5-4878-BF66-49D064A997C1}" type="presOf" srcId="{77C20451-CFE4-4052-B66A-FFF40A02AF75}" destId="{ADA81179-D953-4923-A583-1D75B7195689}" srcOrd="0" destOrd="0" presId="urn:microsoft.com/office/officeart/2005/8/layout/list1"/>
    <dgm:cxn modelId="{7FA28F7E-76C5-4F27-94F8-E090F014816B}" srcId="{ED2B71AC-C7F8-4B74-9D2B-517E6954F881}" destId="{1E55CDA7-7E43-4947-B165-4406D2C24435}" srcOrd="0" destOrd="0" parTransId="{D5AD1C9B-C2BF-4138-B74C-C853ACE2AD4A}" sibTransId="{FBDB88DD-668C-4A20-9D71-7DD2BB962DC9}"/>
    <dgm:cxn modelId="{2CF26984-D9AA-4F3F-AD6C-4A0B723E6A16}" type="presOf" srcId="{A1D8914A-EBF1-4CE1-BC11-5945D06F6A5E}" destId="{9F43E25E-52C2-4DA7-A6CC-446A358618AD}" srcOrd="0" destOrd="0" presId="urn:microsoft.com/office/officeart/2005/8/layout/list1"/>
    <dgm:cxn modelId="{AE49BB9C-FB3D-4C7D-BF0F-077F7F97D68F}" type="presOf" srcId="{1E55CDA7-7E43-4947-B165-4406D2C24435}" destId="{017B7802-A890-47BD-8957-6A7E89D79DF0}" srcOrd="0" destOrd="0" presId="urn:microsoft.com/office/officeart/2005/8/layout/list1"/>
    <dgm:cxn modelId="{4A4DAAA0-ACB2-4508-8DFD-3354D3AE25B3}" type="presOf" srcId="{BC1750B4-6AC6-4041-BCCD-D093C47094BD}" destId="{5F7F8B8B-7239-49E5-AF25-5BAF331C07F5}" srcOrd="1" destOrd="0" presId="urn:microsoft.com/office/officeart/2005/8/layout/list1"/>
    <dgm:cxn modelId="{51A75DB2-4B94-4DD9-A9C7-6B7745938185}" type="presOf" srcId="{A1D8914A-EBF1-4CE1-BC11-5945D06F6A5E}" destId="{C99147B3-B07F-4F07-9830-93EC8F0B66D2}" srcOrd="1" destOrd="0" presId="urn:microsoft.com/office/officeart/2005/8/layout/list1"/>
    <dgm:cxn modelId="{DFE114C7-5798-420F-A5BE-4CC3BE3F3B1C}" srcId="{ED2B71AC-C7F8-4B74-9D2B-517E6954F881}" destId="{A1D8914A-EBF1-4CE1-BC11-5945D06F6A5E}" srcOrd="2" destOrd="0" parTransId="{46302D98-AFEA-4B47-8A29-592C94EA6DA5}" sibTransId="{B02FB67B-A2A1-4C1A-94D6-5349BE179C96}"/>
    <dgm:cxn modelId="{1C988AD4-35AE-41C3-8F4A-DC0B1A278BC5}" srcId="{ED2B71AC-C7F8-4B74-9D2B-517E6954F881}" destId="{BC1750B4-6AC6-4041-BCCD-D093C47094BD}" srcOrd="3" destOrd="0" parTransId="{C33FF3E3-25E8-4CD9-88FD-FE5B005DB1ED}" sibTransId="{63777DB8-A751-4DDC-A5CC-D6F6CB740979}"/>
    <dgm:cxn modelId="{B308EBD8-6383-448B-B579-060BE9A1FA81}" type="presOf" srcId="{1E55CDA7-7E43-4947-B165-4406D2C24435}" destId="{CEFCAFAD-A950-4E92-B0F7-D2D48C6B4282}" srcOrd="1" destOrd="0" presId="urn:microsoft.com/office/officeart/2005/8/layout/list1"/>
    <dgm:cxn modelId="{D6F7B1FC-82DC-4F99-BAD6-582A1B1F151E}" type="presOf" srcId="{77C20451-CFE4-4052-B66A-FFF40A02AF75}" destId="{FD9803F9-6F82-4751-BCFF-2456FACCC75F}" srcOrd="1" destOrd="0" presId="urn:microsoft.com/office/officeart/2005/8/layout/list1"/>
    <dgm:cxn modelId="{4BC9F979-158C-46B9-BC58-E905241E41F8}" type="presParOf" srcId="{DDC5A334-EED1-4F82-A7B0-63EE8A787AB9}" destId="{8BDFB352-5A45-49AE-A359-727A46B3EEF5}" srcOrd="0" destOrd="0" presId="urn:microsoft.com/office/officeart/2005/8/layout/list1"/>
    <dgm:cxn modelId="{86DB0119-E625-493C-8C49-4C4FBC72FC74}" type="presParOf" srcId="{8BDFB352-5A45-49AE-A359-727A46B3EEF5}" destId="{017B7802-A890-47BD-8957-6A7E89D79DF0}" srcOrd="0" destOrd="0" presId="urn:microsoft.com/office/officeart/2005/8/layout/list1"/>
    <dgm:cxn modelId="{9791F1B9-EA3C-447F-B177-7E3189AE114A}" type="presParOf" srcId="{8BDFB352-5A45-49AE-A359-727A46B3EEF5}" destId="{CEFCAFAD-A950-4E92-B0F7-D2D48C6B4282}" srcOrd="1" destOrd="0" presId="urn:microsoft.com/office/officeart/2005/8/layout/list1"/>
    <dgm:cxn modelId="{14A60908-B1D7-4742-B272-2ED3C2C7D9ED}" type="presParOf" srcId="{DDC5A334-EED1-4F82-A7B0-63EE8A787AB9}" destId="{EE0681BD-DC90-4C15-B405-7A8B9D1A3302}" srcOrd="1" destOrd="0" presId="urn:microsoft.com/office/officeart/2005/8/layout/list1"/>
    <dgm:cxn modelId="{50B8C85A-CA5B-4546-8FCA-C47F6C4DFBFF}" type="presParOf" srcId="{DDC5A334-EED1-4F82-A7B0-63EE8A787AB9}" destId="{5C254155-1618-4115-AB78-AEE7B4EDF127}" srcOrd="2" destOrd="0" presId="urn:microsoft.com/office/officeart/2005/8/layout/list1"/>
    <dgm:cxn modelId="{E8796CA9-4E47-4D75-B660-4B0A354F8C3B}" type="presParOf" srcId="{DDC5A334-EED1-4F82-A7B0-63EE8A787AB9}" destId="{5373DB9C-21F7-4330-9535-283E45FF0BAE}" srcOrd="3" destOrd="0" presId="urn:microsoft.com/office/officeart/2005/8/layout/list1"/>
    <dgm:cxn modelId="{EEDAA053-18C9-41E3-A2A4-843E3ABAD27F}" type="presParOf" srcId="{DDC5A334-EED1-4F82-A7B0-63EE8A787AB9}" destId="{D33E0F52-1323-425A-A94B-C64F95CFE3BD}" srcOrd="4" destOrd="0" presId="urn:microsoft.com/office/officeart/2005/8/layout/list1"/>
    <dgm:cxn modelId="{D4F43928-C85E-469B-A0B4-50284345D7AF}" type="presParOf" srcId="{D33E0F52-1323-425A-A94B-C64F95CFE3BD}" destId="{ADA81179-D953-4923-A583-1D75B7195689}" srcOrd="0" destOrd="0" presId="urn:microsoft.com/office/officeart/2005/8/layout/list1"/>
    <dgm:cxn modelId="{0F58B176-CFD9-4371-B5F6-58E9D9C90D18}" type="presParOf" srcId="{D33E0F52-1323-425A-A94B-C64F95CFE3BD}" destId="{FD9803F9-6F82-4751-BCFF-2456FACCC75F}" srcOrd="1" destOrd="0" presId="urn:microsoft.com/office/officeart/2005/8/layout/list1"/>
    <dgm:cxn modelId="{75418407-4A66-45BC-872C-4FE3D9EBBBCF}" type="presParOf" srcId="{DDC5A334-EED1-4F82-A7B0-63EE8A787AB9}" destId="{086360C5-C4D3-41D9-9F45-68716B798B56}" srcOrd="5" destOrd="0" presId="urn:microsoft.com/office/officeart/2005/8/layout/list1"/>
    <dgm:cxn modelId="{A6359A67-2C22-4C96-B338-2598833186C1}" type="presParOf" srcId="{DDC5A334-EED1-4F82-A7B0-63EE8A787AB9}" destId="{159891B4-0ED5-4882-8715-A10C6C6DDB21}" srcOrd="6" destOrd="0" presId="urn:microsoft.com/office/officeart/2005/8/layout/list1"/>
    <dgm:cxn modelId="{61BA3593-439A-4866-BA91-BC0BEA65419D}" type="presParOf" srcId="{DDC5A334-EED1-4F82-A7B0-63EE8A787AB9}" destId="{11AE9A0B-971F-411A-9B27-12544A2952D3}" srcOrd="7" destOrd="0" presId="urn:microsoft.com/office/officeart/2005/8/layout/list1"/>
    <dgm:cxn modelId="{4BA2CC25-B9FB-48DD-8738-A93E61CF2CD8}" type="presParOf" srcId="{DDC5A334-EED1-4F82-A7B0-63EE8A787AB9}" destId="{509FE7C4-8D62-41F8-851B-436B34D6312A}" srcOrd="8" destOrd="0" presId="urn:microsoft.com/office/officeart/2005/8/layout/list1"/>
    <dgm:cxn modelId="{9E2F4A17-A051-48A9-88A0-15678AC18AF2}" type="presParOf" srcId="{509FE7C4-8D62-41F8-851B-436B34D6312A}" destId="{9F43E25E-52C2-4DA7-A6CC-446A358618AD}" srcOrd="0" destOrd="0" presId="urn:microsoft.com/office/officeart/2005/8/layout/list1"/>
    <dgm:cxn modelId="{2705F734-7F5C-4DA0-8815-6694EFB3B765}" type="presParOf" srcId="{509FE7C4-8D62-41F8-851B-436B34D6312A}" destId="{C99147B3-B07F-4F07-9830-93EC8F0B66D2}" srcOrd="1" destOrd="0" presId="urn:microsoft.com/office/officeart/2005/8/layout/list1"/>
    <dgm:cxn modelId="{B62AF5BD-F7B5-4551-BA4A-C18DD2BBBAAF}" type="presParOf" srcId="{DDC5A334-EED1-4F82-A7B0-63EE8A787AB9}" destId="{5B863C68-6EA1-45DE-8F40-A28A093E8534}" srcOrd="9" destOrd="0" presId="urn:microsoft.com/office/officeart/2005/8/layout/list1"/>
    <dgm:cxn modelId="{29EFA0AF-A2F5-4B84-B105-47EE23E66DDF}" type="presParOf" srcId="{DDC5A334-EED1-4F82-A7B0-63EE8A787AB9}" destId="{FA8A37F8-D7FD-4F6E-9BE9-44E11A2AAB07}" srcOrd="10" destOrd="0" presId="urn:microsoft.com/office/officeart/2005/8/layout/list1"/>
    <dgm:cxn modelId="{5A7D1561-498E-4859-9962-5088947D741A}" type="presParOf" srcId="{DDC5A334-EED1-4F82-A7B0-63EE8A787AB9}" destId="{03D2EE17-CE0C-49AE-8258-E3A9F5A26D2E}" srcOrd="11" destOrd="0" presId="urn:microsoft.com/office/officeart/2005/8/layout/list1"/>
    <dgm:cxn modelId="{1F0FF257-D735-4987-A1DC-65910C11D114}" type="presParOf" srcId="{DDC5A334-EED1-4F82-A7B0-63EE8A787AB9}" destId="{7E76D24F-376F-4D83-818C-0DA7ACAA9739}" srcOrd="12" destOrd="0" presId="urn:microsoft.com/office/officeart/2005/8/layout/list1"/>
    <dgm:cxn modelId="{F8868801-09FE-4B55-A48A-DCA644A5D7E6}" type="presParOf" srcId="{7E76D24F-376F-4D83-818C-0DA7ACAA9739}" destId="{C1A097A2-2887-4B66-AD9A-C8E04C0B6477}" srcOrd="0" destOrd="0" presId="urn:microsoft.com/office/officeart/2005/8/layout/list1"/>
    <dgm:cxn modelId="{2BBCE7D7-B414-48E8-A351-6565AC878EB2}" type="presParOf" srcId="{7E76D24F-376F-4D83-818C-0DA7ACAA9739}" destId="{5F7F8B8B-7239-49E5-AF25-5BAF331C07F5}" srcOrd="1" destOrd="0" presId="urn:microsoft.com/office/officeart/2005/8/layout/list1"/>
    <dgm:cxn modelId="{EDDE593A-8D10-47EF-816B-344891FC9E4D}" type="presParOf" srcId="{DDC5A334-EED1-4F82-A7B0-63EE8A787AB9}" destId="{7D18B96A-9963-4C9D-A7EB-1F947C6A42BB}" srcOrd="13" destOrd="0" presId="urn:microsoft.com/office/officeart/2005/8/layout/list1"/>
    <dgm:cxn modelId="{72D70A2A-C817-4E7D-8220-537E2795D20C}" type="presParOf" srcId="{DDC5A334-EED1-4F82-A7B0-63EE8A787AB9}" destId="{2C074545-76B5-41F2-897A-3637025BDF8A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30BBD4D-0601-47AA-903C-28C5F386ADBD}">
      <dsp:nvSpPr>
        <dsp:cNvPr id="0" name=""/>
        <dsp:cNvSpPr/>
      </dsp:nvSpPr>
      <dsp:spPr>
        <a:xfrm>
          <a:off x="0" y="764784"/>
          <a:ext cx="5292634" cy="51597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kern="1200" dirty="0"/>
            <a:t>Education</a:t>
          </a:r>
          <a:endParaRPr lang="en-US" sz="2100" kern="1200" dirty="0"/>
        </a:p>
      </dsp:txBody>
      <dsp:txXfrm>
        <a:off x="25188" y="789972"/>
        <a:ext cx="5242258" cy="465594"/>
      </dsp:txXfrm>
    </dsp:sp>
    <dsp:sp modelId="{0B8B2439-4F67-4173-B33E-66EB4967E3D6}">
      <dsp:nvSpPr>
        <dsp:cNvPr id="0" name=""/>
        <dsp:cNvSpPr/>
      </dsp:nvSpPr>
      <dsp:spPr>
        <a:xfrm>
          <a:off x="0" y="1341234"/>
          <a:ext cx="5292634" cy="51597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kern="1200"/>
            <a:t>Collaboration</a:t>
          </a:r>
          <a:endParaRPr lang="en-US" sz="2100" kern="1200"/>
        </a:p>
      </dsp:txBody>
      <dsp:txXfrm>
        <a:off x="25188" y="1366422"/>
        <a:ext cx="5242258" cy="465594"/>
      </dsp:txXfrm>
    </dsp:sp>
    <dsp:sp modelId="{6A4ECBB7-4642-4B48-A8B9-533BFE376599}">
      <dsp:nvSpPr>
        <dsp:cNvPr id="0" name=""/>
        <dsp:cNvSpPr/>
      </dsp:nvSpPr>
      <dsp:spPr>
        <a:xfrm>
          <a:off x="0" y="1917684"/>
          <a:ext cx="5292634" cy="51597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kern="1200"/>
            <a:t>Accessible resources</a:t>
          </a:r>
          <a:endParaRPr lang="en-US" sz="2100" kern="1200"/>
        </a:p>
      </dsp:txBody>
      <dsp:txXfrm>
        <a:off x="25188" y="1942872"/>
        <a:ext cx="5242258" cy="465594"/>
      </dsp:txXfrm>
    </dsp:sp>
    <dsp:sp modelId="{9260783E-2E87-45CD-8B53-B3A55F08C062}">
      <dsp:nvSpPr>
        <dsp:cNvPr id="0" name=""/>
        <dsp:cNvSpPr/>
      </dsp:nvSpPr>
      <dsp:spPr>
        <a:xfrm>
          <a:off x="0" y="2494133"/>
          <a:ext cx="5292634" cy="51597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kern="1200" dirty="0"/>
            <a:t>Outreach with primary &amp; secondary schools</a:t>
          </a:r>
          <a:endParaRPr lang="en-US" sz="2100" kern="1200" dirty="0"/>
        </a:p>
      </dsp:txBody>
      <dsp:txXfrm>
        <a:off x="25188" y="2519321"/>
        <a:ext cx="5242258" cy="465594"/>
      </dsp:txXfrm>
    </dsp:sp>
    <dsp:sp modelId="{F0DEB0B4-A8CF-4533-A051-577E7DADD61B}">
      <dsp:nvSpPr>
        <dsp:cNvPr id="0" name=""/>
        <dsp:cNvSpPr/>
      </dsp:nvSpPr>
      <dsp:spPr>
        <a:xfrm>
          <a:off x="0" y="3070584"/>
          <a:ext cx="5292634" cy="51597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kern="1200" dirty="0"/>
            <a:t>Public engagement</a:t>
          </a:r>
          <a:endParaRPr lang="en-US" sz="2100" kern="1200" dirty="0"/>
        </a:p>
      </dsp:txBody>
      <dsp:txXfrm>
        <a:off x="25188" y="3095772"/>
        <a:ext cx="5242258" cy="46559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254155-1618-4115-AB78-AEE7B4EDF127}">
      <dsp:nvSpPr>
        <dsp:cNvPr id="0" name=""/>
        <dsp:cNvSpPr/>
      </dsp:nvSpPr>
      <dsp:spPr>
        <a:xfrm>
          <a:off x="0" y="417429"/>
          <a:ext cx="10515600" cy="604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EFCAFAD-A950-4E92-B0F7-D2D48C6B4282}">
      <dsp:nvSpPr>
        <dsp:cNvPr id="0" name=""/>
        <dsp:cNvSpPr/>
      </dsp:nvSpPr>
      <dsp:spPr>
        <a:xfrm>
          <a:off x="525780" y="63189"/>
          <a:ext cx="7360920" cy="70848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8225" tIns="0" rIns="278225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dirty="0"/>
            <a:t>Pipette: suck and see</a:t>
          </a:r>
        </a:p>
      </dsp:txBody>
      <dsp:txXfrm>
        <a:off x="560365" y="97774"/>
        <a:ext cx="7291750" cy="639310"/>
      </dsp:txXfrm>
    </dsp:sp>
    <dsp:sp modelId="{159891B4-0ED5-4882-8715-A10C6C6DDB21}">
      <dsp:nvSpPr>
        <dsp:cNvPr id="0" name=""/>
        <dsp:cNvSpPr/>
      </dsp:nvSpPr>
      <dsp:spPr>
        <a:xfrm>
          <a:off x="0" y="1506069"/>
          <a:ext cx="10515600" cy="604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D9803F9-6F82-4751-BCFF-2456FACCC75F}">
      <dsp:nvSpPr>
        <dsp:cNvPr id="0" name=""/>
        <dsp:cNvSpPr/>
      </dsp:nvSpPr>
      <dsp:spPr>
        <a:xfrm>
          <a:off x="525780" y="1151829"/>
          <a:ext cx="7360920" cy="70848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8225" tIns="0" rIns="278225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dirty="0"/>
            <a:t>Basic moss squeeze</a:t>
          </a:r>
        </a:p>
      </dsp:txBody>
      <dsp:txXfrm>
        <a:off x="560365" y="1186414"/>
        <a:ext cx="7291750" cy="639310"/>
      </dsp:txXfrm>
    </dsp:sp>
    <dsp:sp modelId="{FA8A37F8-D7FD-4F6E-9BE9-44E11A2AAB07}">
      <dsp:nvSpPr>
        <dsp:cNvPr id="0" name=""/>
        <dsp:cNvSpPr/>
      </dsp:nvSpPr>
      <dsp:spPr>
        <a:xfrm>
          <a:off x="0" y="2594709"/>
          <a:ext cx="10515600" cy="604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99147B3-B07F-4F07-9830-93EC8F0B66D2}">
      <dsp:nvSpPr>
        <dsp:cNvPr id="0" name=""/>
        <dsp:cNvSpPr/>
      </dsp:nvSpPr>
      <dsp:spPr>
        <a:xfrm>
          <a:off x="525780" y="2240469"/>
          <a:ext cx="7360920" cy="70848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8225" tIns="0" rIns="278225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dirty="0"/>
            <a:t>Moss squeeze and filter</a:t>
          </a:r>
        </a:p>
      </dsp:txBody>
      <dsp:txXfrm>
        <a:off x="560365" y="2275054"/>
        <a:ext cx="7291750" cy="639310"/>
      </dsp:txXfrm>
    </dsp:sp>
    <dsp:sp modelId="{2C074545-76B5-41F2-897A-3637025BDF8A}">
      <dsp:nvSpPr>
        <dsp:cNvPr id="0" name=""/>
        <dsp:cNvSpPr/>
      </dsp:nvSpPr>
      <dsp:spPr>
        <a:xfrm>
          <a:off x="0" y="3683349"/>
          <a:ext cx="10515600" cy="604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F7F8B8B-7239-49E5-AF25-5BAF331C07F5}">
      <dsp:nvSpPr>
        <dsp:cNvPr id="0" name=""/>
        <dsp:cNvSpPr/>
      </dsp:nvSpPr>
      <dsp:spPr>
        <a:xfrm>
          <a:off x="525780" y="3329109"/>
          <a:ext cx="7360920" cy="70848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8225" tIns="0" rIns="278225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dirty="0"/>
            <a:t>Moss gravity collection</a:t>
          </a:r>
        </a:p>
      </dsp:txBody>
      <dsp:txXfrm>
        <a:off x="560365" y="3363694"/>
        <a:ext cx="7291750" cy="63931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7D5B23-E176-40E4-8BCD-7A899B0643C4}" type="datetimeFigureOut">
              <a:rPr lang="en-GB" smtClean="0"/>
              <a:t>02/12/2024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00FD1C-7320-46DA-B984-5969C1DD6A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37379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00FD1C-7320-46DA-B984-5969C1DD6A45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98754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GB" b="1" i="0" dirty="0">
                <a:solidFill>
                  <a:srgbClr val="0B0C0C"/>
                </a:solidFill>
                <a:effectLst/>
                <a:highlight>
                  <a:srgbClr val="FFFFFF"/>
                </a:highlight>
                <a:latin typeface="GDS Transport"/>
              </a:rPr>
              <a:t>Evolution and inheritance</a:t>
            </a:r>
          </a:p>
          <a:p>
            <a:pPr algn="l"/>
            <a:r>
              <a:rPr lang="en-GB" b="0" i="0" dirty="0">
                <a:solidFill>
                  <a:srgbClr val="0B0C0C"/>
                </a:solidFill>
                <a:effectLst/>
                <a:highlight>
                  <a:srgbClr val="FFFFFF"/>
                </a:highlight>
                <a:latin typeface="GDS Transport"/>
              </a:rPr>
              <a:t>Pupils should be taught to: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 dirty="0">
                <a:solidFill>
                  <a:srgbClr val="0B0C0C"/>
                </a:solidFill>
                <a:effectLst/>
                <a:highlight>
                  <a:srgbClr val="FFFFFF"/>
                </a:highlight>
                <a:latin typeface="GDS Transport"/>
              </a:rPr>
              <a:t>recognise that living things have changed over time and that fossils provide information about living things that inhabited the Earth millions of years ago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 dirty="0">
                <a:solidFill>
                  <a:srgbClr val="0B0C0C"/>
                </a:solidFill>
                <a:effectLst/>
                <a:highlight>
                  <a:srgbClr val="FFFFFF"/>
                </a:highlight>
                <a:latin typeface="GDS Transport"/>
              </a:rPr>
              <a:t>recognise that living things produce offspring of the same kind, but normally offspring vary and are not identical to their parents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 dirty="0">
                <a:solidFill>
                  <a:srgbClr val="0B0C0C"/>
                </a:solidFill>
                <a:effectLst/>
                <a:highlight>
                  <a:srgbClr val="FFFFFF"/>
                </a:highlight>
                <a:latin typeface="GDS Transport"/>
              </a:rPr>
              <a:t>identify how animals and plants are adapted to suit their environment in different ways and that adaptation may lead to evolution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009978-5D86-4D6A-A7DC-998288D5B116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01135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00FD1C-7320-46DA-B984-5969C1DD6A45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78091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00FD1C-7320-46DA-B984-5969C1DD6A45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31811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00FD1C-7320-46DA-B984-5969C1DD6A45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63809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00FD1C-7320-46DA-B984-5969C1DD6A45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4820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171AEB-5EC2-CFD0-58CC-7A733678A4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A3BAF92-12C2-00C9-9BC0-8AA35A8271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19285A-C020-6F7B-702C-B4894FB0A9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09D86-1087-409D-BCBF-E82B670157C9}" type="datetimeFigureOut">
              <a:rPr lang="en-GB" smtClean="0"/>
              <a:t>02/12/2024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EE2B24-6A57-D750-F33C-625E8F693A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4416A4-3A92-EE46-17C2-72BE1931D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82DC7-90DF-4EFB-A800-3DD97B5283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16454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D6A94D-8117-573A-7CC4-F355A105C9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B4D5ED-B0FC-9607-CABF-7EAE9BD00A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9706D7-F607-A88D-A1D5-88DB9F938C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09D86-1087-409D-BCBF-E82B670157C9}" type="datetimeFigureOut">
              <a:rPr lang="en-GB" smtClean="0"/>
              <a:t>02/12/2024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682092-5A4E-B9EA-6256-AA55514F25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B78BAA-5FF4-15F9-7E8E-138047B675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82DC7-90DF-4EFB-A800-3DD97B5283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31103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5543AA-4D65-A7DC-D695-6A519108EA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B1DB91-EE89-750E-A922-DF08C878F5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5564CD-96AE-D5C9-2605-4779936DE9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09D86-1087-409D-BCBF-E82B670157C9}" type="datetimeFigureOut">
              <a:rPr lang="en-GB" smtClean="0"/>
              <a:t>02/12/2024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921C1F-8F2A-56DA-F53B-A26776BC25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5F2E2F-BD7B-B188-75C8-9E14D59FB8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82DC7-90DF-4EFB-A800-3DD97B5283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14532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A30271-E4E4-D45F-DC49-9D12244032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213FE4-3B08-17B3-F8D3-94CAFDB55A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1A54683-0846-5E8E-1DA7-FD00B6CB49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44D993-B466-31F3-CFCF-66D06D99B7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09D86-1087-409D-BCBF-E82B670157C9}" type="datetimeFigureOut">
              <a:rPr lang="en-GB" smtClean="0"/>
              <a:t>02/12/2024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C787DB-7294-73AA-4339-F2A789AB8C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C214EC-AEC3-18AD-739A-5CAB3108C0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82DC7-90DF-4EFB-A800-3DD97B5283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45287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913E7F-9BC5-3A14-74EB-9DB43A52BA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6084CD-708B-16CE-1976-A46F6FC810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D46D418-D00A-0CF5-3A54-21860288BF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87A6854-42D6-94F7-A5EF-5EA62C9CD0E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D38A3-65C1-B2D8-30A3-D223520ABC8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1112F1D-C01F-989E-8C5D-56B2F34F82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09D86-1087-409D-BCBF-E82B670157C9}" type="datetimeFigureOut">
              <a:rPr lang="en-GB" smtClean="0"/>
              <a:t>02/12/2024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D9DB43E-6E7E-6030-40B9-2598C2C308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380D9B9-DBEA-DD95-8EAE-C6A99D096B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82DC7-90DF-4EFB-A800-3DD97B5283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88559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7D5133-E7DA-5590-15DE-7A54987E88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92CD1F0-2EFE-38C4-6EC4-5DBD6831B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09D86-1087-409D-BCBF-E82B670157C9}" type="datetimeFigureOut">
              <a:rPr lang="en-GB" smtClean="0"/>
              <a:t>02/12/2024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625AE6B-6DC3-8F48-D10D-2DF602F2F9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62D44B2-6445-40C4-580A-318B7B79BC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82DC7-90DF-4EFB-A800-3DD97B5283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17718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253122A-4BA4-4685-1030-F9E95ABA3B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09D86-1087-409D-BCBF-E82B670157C9}" type="datetimeFigureOut">
              <a:rPr lang="en-GB" smtClean="0"/>
              <a:t>02/12/2024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B42EA91-955E-69B5-F4B7-27C0D35798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237CD1-A0C9-3EDD-30EE-C22351E4D7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82DC7-90DF-4EFB-A800-3DD97B5283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92673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8A0DA3-8ED5-F3F4-9888-CC9F0CDF09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1F8CE6-A4DF-7A46-29EC-5C464CE19E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1CC610-01A4-7570-B481-D1E133EAD8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EA424A4-7014-97D4-CB7D-F8D9DB7705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09D86-1087-409D-BCBF-E82B670157C9}" type="datetimeFigureOut">
              <a:rPr lang="en-GB" smtClean="0"/>
              <a:t>02/12/2024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B2E25F7-90B4-3744-D42A-37503F8189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C8C33F-670D-B522-2966-0FE0C3F823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82DC7-90DF-4EFB-A800-3DD97B5283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81304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CE8FA0-19C0-AF97-B2C9-4364129460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4826557-FBB7-8326-54F7-56C0CF5E021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960EF8-98EF-111D-D2AF-9597EDC29B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0F55389-29FD-D2AE-3E42-0392BE3770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09D86-1087-409D-BCBF-E82B670157C9}" type="datetimeFigureOut">
              <a:rPr lang="en-GB" smtClean="0"/>
              <a:t>02/12/2024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8CC768-7A5A-F763-2DCA-F7D4E0CF87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D96C36-29BF-0A8A-9335-66C8B77B66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82DC7-90DF-4EFB-A800-3DD97B5283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69512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B23AEB-B8AD-9FB2-2EE8-45532A7C24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AEBED7F-7A00-0417-FE3A-7DE0702432F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851C35-3E7D-D04D-0600-BC4C97D8E7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09D86-1087-409D-BCBF-E82B670157C9}" type="datetimeFigureOut">
              <a:rPr lang="en-GB" smtClean="0"/>
              <a:t>02/12/2024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D8FFFD-6EBE-13D6-61EA-145B65798E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5F1DB8-83D0-7AC6-585D-995F239207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82DC7-90DF-4EFB-A800-3DD97B5283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37090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67F357E-7E87-EC58-0E31-C67FCB3C5CE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B5F847-70DA-4FA1-6D2F-47151A8216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76FB69-DED4-B4B4-619E-E6D291BAA9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09D86-1087-409D-BCBF-E82B670157C9}" type="datetimeFigureOut">
              <a:rPr lang="en-GB" smtClean="0"/>
              <a:t>02/12/2024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7DDBB8-40D6-57EB-E7CA-4199F4DA8D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BC0D15-76B3-4A1E-5223-33D99B8D0E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82DC7-90DF-4EFB-A800-3DD97B5283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27457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924982" y="941384"/>
            <a:ext cx="9160935" cy="92074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lang="en-US" b="0" i="0" u="none" strike="noStrike" cap="none" spc="0" baseline="0">
                <a:solidFill>
                  <a:srgbClr val="034AAE"/>
                </a:solidFill>
                <a:uFillTx/>
                <a:latin typeface="Arial" pitchFamily="34"/>
              </a:defRPr>
            </a:lvl1pPr>
          </a:lstStyle>
          <a:p>
            <a:pPr lvl="0"/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 txBox="1">
            <a:spLocks noGrp="1"/>
          </p:cNvSpPr>
          <p:nvPr>
            <p:ph type="body" sz="half" idx="1"/>
          </p:nvPr>
        </p:nvSpPr>
        <p:spPr>
          <a:xfrm>
            <a:off x="958852" y="2057400"/>
            <a:ext cx="4478864" cy="357822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342900" marR="0" lvl="0" indent="-342900" fontAlgn="auto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ct val="100000"/>
              <a:buFont typeface="Arial" pitchFamily="34"/>
              <a:tabLst/>
              <a:defRPr lang="en-US" sz="3200" b="0" i="0" u="none" strike="noStrike" cap="none" spc="0" baseline="0">
                <a:solidFill>
                  <a:schemeClr val="tx1"/>
                </a:solidFill>
                <a:uFillTx/>
                <a:latin typeface="Arial" pitchFamily="34"/>
              </a:defRPr>
            </a:lvl1pPr>
            <a:lvl2pPr marL="742950" marR="0" lvl="1" indent="-285750" fontAlgn="auto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SzPct val="100000"/>
              <a:buFont typeface="Arial" pitchFamily="34"/>
              <a:buChar char="–"/>
              <a:tabLst/>
              <a:defRPr lang="en-US" sz="2800" b="0" i="0" u="none" strike="noStrike" cap="none" spc="0" baseline="0">
                <a:solidFill>
                  <a:schemeClr val="tx1"/>
                </a:solidFill>
                <a:uFillTx/>
                <a:latin typeface="Arial" pitchFamily="34"/>
              </a:defRPr>
            </a:lvl2pPr>
            <a:lvl3pPr marR="0" lvl="2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ct val="100000"/>
              <a:buFont typeface="Arial" pitchFamily="34"/>
              <a:tabLst/>
              <a:defRPr lang="en-US" sz="2400" b="0" i="0" u="none" strike="noStrike" cap="none" spc="0" baseline="0">
                <a:solidFill>
                  <a:schemeClr val="tx1"/>
                </a:solidFill>
                <a:uFillTx/>
                <a:latin typeface="Arial" pitchFamily="34"/>
              </a:defRPr>
            </a:lvl3pPr>
            <a:lvl4pPr marR="0" lvl="3" fontAlgn="auto">
              <a:lnSpc>
                <a:spcPct val="100000"/>
              </a:lnSpc>
              <a:spcAft>
                <a:spcPts val="0"/>
              </a:spcAft>
              <a:buSzPct val="100000"/>
              <a:buFont typeface="Arial" pitchFamily="34"/>
              <a:buChar char="–"/>
              <a:tabLst/>
              <a:defRPr lang="en-US" sz="2000" b="0" i="0" u="none" strike="noStrike" cap="none" spc="0" baseline="0">
                <a:solidFill>
                  <a:schemeClr val="tx1"/>
                </a:solidFill>
                <a:uFillTx/>
                <a:latin typeface="Arial" pitchFamily="34"/>
              </a:defRPr>
            </a:lvl4pPr>
            <a:lvl5pPr marR="0" lvl="4" fontAlgn="auto">
              <a:lnSpc>
                <a:spcPct val="100000"/>
              </a:lnSpc>
              <a:spcAft>
                <a:spcPts val="0"/>
              </a:spcAft>
              <a:buSzPct val="100000"/>
              <a:buFont typeface="Arial" pitchFamily="34"/>
              <a:buChar char="»"/>
              <a:tabLst/>
              <a:defRPr lang="en-US" sz="2000" b="0" i="0" u="none" strike="noStrike" cap="none" spc="0" baseline="0">
                <a:solidFill>
                  <a:schemeClr val="tx1"/>
                </a:solidFill>
                <a:uFillTx/>
                <a:latin typeface="Arial" pitchFamily="34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/>
          <p:cNvSpPr txBox="1">
            <a:spLocks noGrp="1"/>
          </p:cNvSpPr>
          <p:nvPr>
            <p:ph sz="half" idx="2"/>
          </p:nvPr>
        </p:nvSpPr>
        <p:spPr>
          <a:xfrm>
            <a:off x="5640921" y="2057400"/>
            <a:ext cx="4478864" cy="357822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342900" marR="0" lvl="0" indent="-342900" fontAlgn="auto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ct val="100000"/>
              <a:buFont typeface="Arial" pitchFamily="34"/>
              <a:tabLst/>
              <a:defRPr lang="en-US" sz="3200" b="0" i="0" u="none" strike="noStrike" cap="none" spc="0" baseline="0">
                <a:solidFill>
                  <a:schemeClr val="tx1"/>
                </a:solidFill>
                <a:uFillTx/>
                <a:latin typeface="Arial" pitchFamily="34"/>
              </a:defRPr>
            </a:lvl1pPr>
            <a:lvl2pPr marL="742950" marR="0" lvl="1" indent="-285750" fontAlgn="auto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SzPct val="100000"/>
              <a:buFont typeface="Arial" pitchFamily="34"/>
              <a:buChar char="–"/>
              <a:tabLst/>
              <a:defRPr lang="en-US" sz="2800" b="0" i="0" u="none" strike="noStrike" cap="none" spc="0" baseline="0">
                <a:solidFill>
                  <a:schemeClr val="tx1"/>
                </a:solidFill>
                <a:uFillTx/>
                <a:latin typeface="Arial" pitchFamily="34"/>
              </a:defRPr>
            </a:lvl2pPr>
            <a:lvl3pPr marR="0" lvl="2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ct val="100000"/>
              <a:buFont typeface="Arial" pitchFamily="34"/>
              <a:tabLst/>
              <a:defRPr lang="en-US" sz="2400" b="0" i="0" u="none" strike="noStrike" cap="none" spc="0" baseline="0">
                <a:solidFill>
                  <a:schemeClr val="tx1"/>
                </a:solidFill>
                <a:uFillTx/>
                <a:latin typeface="Arial" pitchFamily="34"/>
              </a:defRPr>
            </a:lvl3pPr>
            <a:lvl4pPr marR="0" lvl="3" fontAlgn="auto">
              <a:lnSpc>
                <a:spcPct val="100000"/>
              </a:lnSpc>
              <a:spcAft>
                <a:spcPts val="0"/>
              </a:spcAft>
              <a:buSzPct val="100000"/>
              <a:buFont typeface="Arial" pitchFamily="34"/>
              <a:buChar char="–"/>
              <a:tabLst/>
              <a:defRPr lang="en-US" sz="2000" b="0" i="0" u="none" strike="noStrike" cap="none" spc="0" baseline="0">
                <a:solidFill>
                  <a:schemeClr val="tx1"/>
                </a:solidFill>
                <a:uFillTx/>
                <a:latin typeface="Arial" pitchFamily="34"/>
              </a:defRPr>
            </a:lvl4pPr>
            <a:lvl5pPr marR="0" lvl="4" fontAlgn="auto">
              <a:lnSpc>
                <a:spcPct val="100000"/>
              </a:lnSpc>
              <a:spcAft>
                <a:spcPts val="0"/>
              </a:spcAft>
              <a:buSzPct val="100000"/>
              <a:buFont typeface="Arial" pitchFamily="34"/>
              <a:buChar char="»"/>
              <a:tabLst/>
              <a:defRPr lang="en-US" sz="2000" b="0" i="0" u="none" strike="noStrike" cap="none" spc="0" baseline="0">
                <a:solidFill>
                  <a:schemeClr val="tx1"/>
                </a:solidFill>
                <a:uFillTx/>
                <a:latin typeface="Arial" pitchFamily="34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Date Placeholder 4"/>
          <p:cNvSpPr txBox="1">
            <a:spLocks noGrp="1"/>
          </p:cNvSpPr>
          <p:nvPr>
            <p:ph type="dt" sz="quarter" idx="7"/>
          </p:nvPr>
        </p:nvSpPr>
        <p:spPr>
          <a:xfrm>
            <a:off x="7391400" y="198434"/>
            <a:ext cx="2732617" cy="23494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Arial" pitchFamily="34"/>
              </a:defRPr>
            </a:lvl1pPr>
          </a:lstStyle>
          <a:p>
            <a:pPr lvl="0"/>
            <a:endParaRPr lang="en-GB"/>
          </a:p>
        </p:txBody>
      </p:sp>
      <p:sp>
        <p:nvSpPr>
          <p:cNvPr id="6" name="Footer Placeholder 5"/>
          <p:cNvSpPr txBox="1">
            <a:spLocks noGrp="1"/>
          </p:cNvSpPr>
          <p:nvPr>
            <p:ph type="ftr" sz="quarter" idx="9"/>
          </p:nvPr>
        </p:nvSpPr>
        <p:spPr>
          <a:xfrm>
            <a:off x="958853" y="190496"/>
            <a:ext cx="3860804" cy="2286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Arial" pitchFamily="34"/>
              </a:defRPr>
            </a:lvl1pPr>
          </a:lstStyle>
          <a:p>
            <a:pPr lvl="0"/>
            <a:r>
              <a:rPr lang="en-GB"/>
              <a:t>Running header of the presentation</a:t>
            </a:r>
          </a:p>
        </p:txBody>
      </p:sp>
    </p:spTree>
    <p:extLst>
      <p:ext uri="{BB962C8B-B14F-4D97-AF65-F5344CB8AC3E}">
        <p14:creationId xmlns:p14="http://schemas.microsoft.com/office/powerpoint/2010/main" val="139840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000"/>
    </mc:Choice>
    <mc:Fallback xmlns="">
      <p:transition spd="slow" advTm="60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490D29B-36DA-418B-A14B-7024CB6E5C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E0DEB3-2EFB-9C66-24D8-FE29F81245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229438-7A06-C28D-4F42-34CD8DF1A3D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0E09D86-1087-409D-BCBF-E82B670157C9}" type="datetimeFigureOut">
              <a:rPr lang="en-GB" smtClean="0"/>
              <a:t>02/12/2024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F220AF-7BF8-ACF1-B65E-04F62DC290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89EF95-A059-1013-7C0F-07EF4236C3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5982DC7-90DF-4EFB-A800-3DD97B5283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2145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.jp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mosssafari.com/" TargetMode="External"/><Relationship Id="rId5" Type="http://schemas.openxmlformats.org/officeDocument/2006/relationships/image" Target="../media/image3.png"/><Relationship Id="rId10" Type="http://schemas.openxmlformats.org/officeDocument/2006/relationships/image" Target="../media/image7.png"/><Relationship Id="rId4" Type="http://schemas.openxmlformats.org/officeDocument/2006/relationships/image" Target="../media/image2.png"/><Relationship Id="rId9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13" Type="http://schemas.openxmlformats.org/officeDocument/2006/relationships/image" Target="../media/image17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11.jpeg"/><Relationship Id="rId12" Type="http://schemas.openxmlformats.org/officeDocument/2006/relationships/image" Target="../media/image16.jpeg"/><Relationship Id="rId2" Type="http://schemas.openxmlformats.org/officeDocument/2006/relationships/diagramData" Target="../diagrams/data1.xml"/><Relationship Id="rId16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openxmlformats.org/officeDocument/2006/relationships/image" Target="../media/image15.jpeg"/><Relationship Id="rId5" Type="http://schemas.openxmlformats.org/officeDocument/2006/relationships/diagramColors" Target="../diagrams/colors1.xml"/><Relationship Id="rId15" Type="http://schemas.openxmlformats.org/officeDocument/2006/relationships/image" Target="../media/image5.png"/><Relationship Id="rId10" Type="http://schemas.openxmlformats.org/officeDocument/2006/relationships/image" Target="../media/image14.jpe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13.jpeg"/><Relationship Id="rId1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13" Type="http://schemas.openxmlformats.org/officeDocument/2006/relationships/image" Target="../media/image27.png"/><Relationship Id="rId3" Type="http://schemas.openxmlformats.org/officeDocument/2006/relationships/image" Target="../media/image19.jpeg"/><Relationship Id="rId7" Type="http://schemas.microsoft.com/office/2007/relationships/hdphoto" Target="../media/hdphoto1.wdp"/><Relationship Id="rId12" Type="http://schemas.openxmlformats.org/officeDocument/2006/relationships/image" Target="../media/image26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11" Type="http://schemas.openxmlformats.org/officeDocument/2006/relationships/image" Target="../media/image25.png"/><Relationship Id="rId5" Type="http://schemas.openxmlformats.org/officeDocument/2006/relationships/image" Target="../media/image21.png"/><Relationship Id="rId10" Type="http://schemas.openxmlformats.org/officeDocument/2006/relationships/image" Target="../media/image24.png"/><Relationship Id="rId4" Type="http://schemas.openxmlformats.org/officeDocument/2006/relationships/image" Target="../media/image20.jpeg"/><Relationship Id="rId9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3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35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5.png"/><Relationship Id="rId7" Type="http://schemas.openxmlformats.org/officeDocument/2006/relationships/hyperlink" Target="https://vittaeducation.com/moss-safari/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6.jpeg"/><Relationship Id="rId9" Type="http://schemas.openxmlformats.org/officeDocument/2006/relationships/hyperlink" Target="https://vittaeducation.com/product/duralab-df-100-classic-monocular-microscope/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mailto:sciencehub@hertsandessex.herts.sch.uk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lose-up of green moss">
            <a:extLst>
              <a:ext uri="{FF2B5EF4-FFF2-40B4-BE49-F238E27FC236}">
                <a16:creationId xmlns:a16="http://schemas.microsoft.com/office/drawing/2014/main" id="{5CC030DD-868F-3DB0-AF4B-0D682BD4F4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03516"/>
            <a:ext cx="12192000" cy="8854446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EB0222B5-B739-82A9-5CCC-C5585AE12A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344663" y="-4344657"/>
            <a:ext cx="3512260" cy="12201589"/>
          </a:xfrm>
          <a:prstGeom prst="rect">
            <a:avLst/>
          </a:prstGeom>
          <a:gradFill flip="none" rotWithShape="1">
            <a:gsLst>
              <a:gs pos="10000">
                <a:srgbClr val="000000">
                  <a:alpha val="0"/>
                </a:srgbClr>
              </a:gs>
              <a:gs pos="66000">
                <a:srgbClr val="000000">
                  <a:alpha val="46000"/>
                </a:srgbClr>
              </a:gs>
              <a:gs pos="100000">
                <a:srgbClr val="000000">
                  <a:alpha val="60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978A952-C497-A7DE-D86A-540D9CDC14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27158" y="1137434"/>
            <a:ext cx="8694820" cy="2038900"/>
          </a:xfrm>
          <a:solidFill>
            <a:schemeClr val="accent6">
              <a:lumMod val="75000"/>
            </a:schemeClr>
          </a:solidFill>
        </p:spPr>
        <p:txBody>
          <a:bodyPr vert="horz" lIns="91440" tIns="45720" rIns="91440" bIns="45720" rtlCol="0" anchor="t">
            <a:noAutofit/>
          </a:bodyPr>
          <a:lstStyle/>
          <a:p>
            <a:pPr algn="l"/>
            <a:r>
              <a:rPr lang="en-US" sz="7200" dirty="0">
                <a:solidFill>
                  <a:srgbClr val="FFFFFF"/>
                </a:solidFill>
              </a:rPr>
              <a:t>Moss Safari:</a:t>
            </a:r>
            <a:br>
              <a:rPr lang="en-US" sz="7200" dirty="0">
                <a:solidFill>
                  <a:srgbClr val="FFFFFF"/>
                </a:solidFill>
              </a:rPr>
            </a:br>
            <a:r>
              <a:rPr lang="en-US" sz="7200" dirty="0">
                <a:solidFill>
                  <a:srgbClr val="FFFFFF"/>
                </a:solidFill>
              </a:rPr>
              <a:t>Behind the scenes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BE23E75-E7E9-4D9F-6D25-5512363F86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4878570" y="-449383"/>
            <a:ext cx="2425271" cy="12201588"/>
          </a:xfrm>
          <a:prstGeom prst="rect">
            <a:avLst/>
          </a:prstGeom>
          <a:gradFill flip="none" rotWithShape="1">
            <a:gsLst>
              <a:gs pos="10000">
                <a:srgbClr val="000000">
                  <a:alpha val="0"/>
                </a:srgbClr>
              </a:gs>
              <a:gs pos="66000">
                <a:srgbClr val="000000">
                  <a:alpha val="35000"/>
                </a:srgbClr>
              </a:gs>
              <a:gs pos="100000">
                <a:srgbClr val="000000">
                  <a:alpha val="45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4DC3659-ED30-FF3B-390C-D6BA480043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4293441"/>
            <a:ext cx="6295332" cy="158851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/>
            <a:r>
              <a:rPr lang="en-US" sz="1800" dirty="0" err="1">
                <a:solidFill>
                  <a:srgbClr val="FFFFFF"/>
                </a:solidFill>
              </a:rPr>
              <a:t>TechFest</a:t>
            </a:r>
            <a:r>
              <a:rPr lang="en-US" sz="1800" dirty="0">
                <a:solidFill>
                  <a:srgbClr val="FFFFFF"/>
                </a:solidFill>
              </a:rPr>
              <a:t> 2024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1B115DB-65EB-3FC3-7284-CFDF4ADC60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65140" y="871146"/>
            <a:ext cx="736939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tar: 12 Points 3">
            <a:extLst>
              <a:ext uri="{FF2B5EF4-FFF2-40B4-BE49-F238E27FC236}">
                <a16:creationId xmlns:a16="http://schemas.microsoft.com/office/drawing/2014/main" id="{08D6EB24-9476-691D-03F9-3B5EAAC1288D}"/>
              </a:ext>
            </a:extLst>
          </p:cNvPr>
          <p:cNvSpPr/>
          <p:nvPr/>
        </p:nvSpPr>
        <p:spPr>
          <a:xfrm rot="20610569">
            <a:off x="257105" y="3976955"/>
            <a:ext cx="3826418" cy="2366003"/>
          </a:xfrm>
          <a:prstGeom prst="star12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n-GB" sz="2400" b="1" dirty="0">
                <a:solidFill>
                  <a:schemeClr val="tx1"/>
                </a:solidFill>
              </a:rPr>
              <a:t>TOP SECRET</a:t>
            </a:r>
          </a:p>
          <a:p>
            <a:pPr algn="ctr">
              <a:spcAft>
                <a:spcPts val="600"/>
              </a:spcAft>
            </a:pPr>
            <a:r>
              <a:rPr lang="en-GB" sz="2400" dirty="0">
                <a:solidFill>
                  <a:schemeClr val="tx1"/>
                </a:solidFill>
              </a:rPr>
              <a:t>For technicians only!</a:t>
            </a:r>
          </a:p>
        </p:txBody>
      </p:sp>
      <p:pic>
        <p:nvPicPr>
          <p:cNvPr id="5" name="Picture 4" descr="A white telescope with green text&#10;&#10;Description automatically generated">
            <a:extLst>
              <a:ext uri="{FF2B5EF4-FFF2-40B4-BE49-F238E27FC236}">
                <a16:creationId xmlns:a16="http://schemas.microsoft.com/office/drawing/2014/main" id="{49EE923D-AF91-256D-9014-425079B20C43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9365" y="976045"/>
            <a:ext cx="2407792" cy="229334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18653BE-30BC-4FAD-5790-9A64EC93216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85018" y="4416484"/>
            <a:ext cx="3604339" cy="222209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99EA880-07DF-D45A-B66C-A3D0C8D2D237}"/>
              </a:ext>
            </a:extLst>
          </p:cNvPr>
          <p:cNvSpPr txBox="1"/>
          <p:nvPr/>
        </p:nvSpPr>
        <p:spPr>
          <a:xfrm>
            <a:off x="4649822" y="6207574"/>
            <a:ext cx="240779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solidFill>
                  <a:schemeClr val="bg1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www.mosssafari.com</a:t>
            </a:r>
            <a:r>
              <a:rPr lang="en-GB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FC93FED-0C2F-DDB2-C3A4-5406A8545DB7}"/>
              </a:ext>
            </a:extLst>
          </p:cNvPr>
          <p:cNvSpPr txBox="1"/>
          <p:nvPr/>
        </p:nvSpPr>
        <p:spPr>
          <a:xfrm>
            <a:off x="2970206" y="3244334"/>
            <a:ext cx="616065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600" dirty="0">
                <a:solidFill>
                  <a:schemeClr val="bg1"/>
                </a:solidFill>
              </a:rPr>
              <a:t>Dr Andy Chandler-Grevatt</a:t>
            </a:r>
            <a:r>
              <a:rPr lang="en-GB" dirty="0">
                <a:solidFill>
                  <a:schemeClr val="bg1"/>
                </a:solidFill>
              </a:rPr>
              <a:t> </a:t>
            </a:r>
          </a:p>
        </p:txBody>
      </p:sp>
      <p:pic>
        <p:nvPicPr>
          <p:cNvPr id="16" name="Picture 15" descr="A blue and yellow sign&#10;&#10;Description automatically generated">
            <a:extLst>
              <a:ext uri="{FF2B5EF4-FFF2-40B4-BE49-F238E27FC236}">
                <a16:creationId xmlns:a16="http://schemas.microsoft.com/office/drawing/2014/main" id="{9722DEE7-1345-9673-6872-746BCADA76C1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86400" y="295681"/>
            <a:ext cx="1810094" cy="534184"/>
          </a:xfrm>
          <a:prstGeom prst="rect">
            <a:avLst/>
          </a:prstGeom>
        </p:spPr>
      </p:pic>
      <p:pic>
        <p:nvPicPr>
          <p:cNvPr id="17" name="Picture 4" descr="VITTA Education">
            <a:extLst>
              <a:ext uri="{FF2B5EF4-FFF2-40B4-BE49-F238E27FC236}">
                <a16:creationId xmlns:a16="http://schemas.microsoft.com/office/drawing/2014/main" id="{6C25543E-8171-0118-41CA-F6C7E12532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70598" y="176552"/>
            <a:ext cx="1871208" cy="735409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8" name="Picture 2">
            <a:extLst>
              <a:ext uri="{FF2B5EF4-FFF2-40B4-BE49-F238E27FC236}">
                <a16:creationId xmlns:a16="http://schemas.microsoft.com/office/drawing/2014/main" id="{FE24F4C8-DF24-D431-BEA5-8E27D0403A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036405" y="176553"/>
            <a:ext cx="1852952" cy="7566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88CA645-8C7A-85C6-9090-7B0C62B1680E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36595" y="4091910"/>
            <a:ext cx="1781787" cy="1781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4234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6E9F6B7A-715D-BC77-CBB0-A3FE4119490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6965" y="-261205"/>
            <a:ext cx="3087444" cy="310600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7CC6E98-4B7E-7D03-7E16-1A46B79308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0982" y="365125"/>
            <a:ext cx="8462818" cy="1325563"/>
          </a:xfrm>
        </p:spPr>
        <p:txBody>
          <a:bodyPr/>
          <a:lstStyle/>
          <a:p>
            <a:pPr algn="ctr"/>
            <a:r>
              <a:rPr lang="en-GB" dirty="0"/>
              <a:t>Dr Andy Chandler-Grevatt / Dr Moss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276FF12-B3DD-0C99-5960-7EB5BBF0D2A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85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878" b="90288" l="0" r="99834">
                        <a14:foregroundMark x1="8260" y1="36296" x2="7897" y2="35971"/>
                        <a14:foregroundMark x1="7897" y1="35971" x2="83" y2="3597"/>
                        <a14:foregroundMark x1="83" y1="3597" x2="83" y2="3597"/>
                        <a14:foregroundMark x1="83" y1="3597" x2="110" y2="17265"/>
                        <a14:foregroundMark x1="88529" y1="27698" x2="92851" y2="34532"/>
                        <a14:foregroundMark x1="92851" y1="34532" x2="97423" y2="33453"/>
                        <a14:foregroundMark x1="97423" y1="33453" x2="99834" y2="26259"/>
                        <a14:foregroundMark x1="12804" y1="44261" x2="14630" y2="75540"/>
                        <a14:foregroundMark x1="14630" y1="75540" x2="17124" y2="37770"/>
                        <a14:foregroundMark x1="17124" y1="37770" x2="17539" y2="36331"/>
                        <a14:foregroundMark x1="17207" y1="35971" x2="18121" y2="90288"/>
                        <a14:foregroundMark x1="18121" y1="90288" x2="26434" y2="29137"/>
                        <a14:foregroundMark x1="26434" y1="29137" x2="27515" y2="27698"/>
                        <a14:backgroundMark x1="8313" y1="35971" x2="14131" y2="39568"/>
                        <a14:backgroundMark x1="83" y1="17266" x2="166" y2="46763"/>
                      </a14:backgroundRemoval>
                    </a14:imgEffect>
                    <a14:imgEffect>
                      <a14:colorTemperature colorTemp="53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4572468"/>
            <a:ext cx="12191999" cy="264832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80000C3-0218-18E4-4946-3F00401A9D09}"/>
              </a:ext>
            </a:extLst>
          </p:cNvPr>
          <p:cNvSpPr txBox="1"/>
          <p:nvPr/>
        </p:nvSpPr>
        <p:spPr>
          <a:xfrm>
            <a:off x="0" y="5933411"/>
            <a:ext cx="12192000" cy="923330"/>
          </a:xfrm>
          <a:prstGeom prst="rect">
            <a:avLst/>
          </a:prstGeom>
          <a:solidFill>
            <a:srgbClr val="C4DF3A"/>
          </a:solidFill>
          <a:ln>
            <a:solidFill>
              <a:srgbClr val="C4DF3A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GB" sz="5400" b="1" dirty="0">
                <a:ln w="28575">
                  <a:solidFill>
                    <a:schemeClr val="tx1"/>
                  </a:solidFill>
                </a:ln>
                <a:solidFill>
                  <a:schemeClr val="accent6">
                    <a:lumMod val="75000"/>
                  </a:schemeClr>
                </a:solidFill>
              </a:rPr>
              <a:t>Welcome to Moss Safari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C2A40EDE-F0B4-0D23-3860-B81C9D2E7C2A}"/>
              </a:ext>
            </a:extLst>
          </p:cNvPr>
          <p:cNvSpPr/>
          <p:nvPr/>
        </p:nvSpPr>
        <p:spPr>
          <a:xfrm>
            <a:off x="904979" y="1690688"/>
            <a:ext cx="9985248" cy="942784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dirty="0"/>
              <a:t>Quick introduction to Moss Safari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9441B727-1835-8E67-BE62-394AE570BD10}"/>
              </a:ext>
            </a:extLst>
          </p:cNvPr>
          <p:cNvSpPr/>
          <p:nvPr/>
        </p:nvSpPr>
        <p:spPr>
          <a:xfrm>
            <a:off x="904979" y="2736386"/>
            <a:ext cx="9985248" cy="942784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dirty="0"/>
              <a:t>The tips and techniques for techs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0898AF07-2A6F-4EAD-C564-8A8C0AA7D8BF}"/>
              </a:ext>
            </a:extLst>
          </p:cNvPr>
          <p:cNvSpPr/>
          <p:nvPr/>
        </p:nvSpPr>
        <p:spPr>
          <a:xfrm>
            <a:off x="904979" y="3782084"/>
            <a:ext cx="9985248" cy="942784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dirty="0"/>
              <a:t>Mini Moss Safari expeditions</a:t>
            </a:r>
          </a:p>
        </p:txBody>
      </p:sp>
    </p:spTree>
    <p:extLst>
      <p:ext uri="{BB962C8B-B14F-4D97-AF65-F5344CB8AC3E}">
        <p14:creationId xmlns:p14="http://schemas.microsoft.com/office/powerpoint/2010/main" val="1125785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D180A3-FBBA-BA40-E886-EA8D2C5955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Moss Safari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AEDA8F-B97D-4F68-6AA9-6DD4851E60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045591"/>
          </a:xfrm>
        </p:spPr>
        <p:txBody>
          <a:bodyPr/>
          <a:lstStyle/>
          <a:p>
            <a:pPr marL="0" indent="0" algn="ctr">
              <a:buNone/>
            </a:pPr>
            <a:r>
              <a:rPr lang="en-GB" dirty="0"/>
              <a:t>“The simplest thing to do with a microscope”</a:t>
            </a:r>
          </a:p>
          <a:p>
            <a:pPr marL="0" indent="0" algn="ctr">
              <a:buNone/>
            </a:pPr>
            <a:r>
              <a:rPr lang="en-GB" dirty="0"/>
              <a:t>“I’ll never look at moss in the same way again”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A05C915-A387-8FD7-BFFB-858110D2950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8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878" b="90288" l="0" r="99834">
                        <a14:foregroundMark x1="8260" y1="36296" x2="7897" y2="35971"/>
                        <a14:foregroundMark x1="7897" y1="35971" x2="83" y2="3597"/>
                        <a14:foregroundMark x1="83" y1="3597" x2="83" y2="3597"/>
                        <a14:foregroundMark x1="83" y1="3597" x2="110" y2="17265"/>
                        <a14:foregroundMark x1="88529" y1="27698" x2="92851" y2="34532"/>
                        <a14:foregroundMark x1="92851" y1="34532" x2="97423" y2="33453"/>
                        <a14:foregroundMark x1="97423" y1="33453" x2="99834" y2="26259"/>
                        <a14:foregroundMark x1="12804" y1="44261" x2="14630" y2="75540"/>
                        <a14:foregroundMark x1="14630" y1="75540" x2="17124" y2="37770"/>
                        <a14:foregroundMark x1="17124" y1="37770" x2="17539" y2="36331"/>
                        <a14:foregroundMark x1="17207" y1="35971" x2="18121" y2="90288"/>
                        <a14:foregroundMark x1="18121" y1="90288" x2="26434" y2="29137"/>
                        <a14:foregroundMark x1="26434" y1="29137" x2="27515" y2="27698"/>
                        <a14:backgroundMark x1="8313" y1="35971" x2="14131" y2="39568"/>
                        <a14:backgroundMark x1="83" y1="17266" x2="166" y2="46763"/>
                      </a14:backgroundRemoval>
                    </a14:imgEffect>
                    <a14:imgEffect>
                      <a14:colorTemperature colorTemp="53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" y="5168715"/>
            <a:ext cx="12191999" cy="2648320"/>
          </a:xfrm>
          <a:prstGeom prst="rect">
            <a:avLst/>
          </a:prstGeom>
        </p:spPr>
      </p:pic>
      <p:pic>
        <p:nvPicPr>
          <p:cNvPr id="5" name="Picture 4" descr="A white telescope with green text&#10;&#10;Description automatically generated">
            <a:extLst>
              <a:ext uri="{FF2B5EF4-FFF2-40B4-BE49-F238E27FC236}">
                <a16:creationId xmlns:a16="http://schemas.microsoft.com/office/drawing/2014/main" id="{66859426-3579-9748-E096-925E68D07B53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72056" y="185553"/>
            <a:ext cx="1580247" cy="150513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70FEBBC-166C-037B-CAC5-A10AF81E24CB}"/>
              </a:ext>
            </a:extLst>
          </p:cNvPr>
          <p:cNvSpPr txBox="1"/>
          <p:nvPr/>
        </p:nvSpPr>
        <p:spPr>
          <a:xfrm>
            <a:off x="1700784" y="3127248"/>
            <a:ext cx="9015984" cy="1815882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GB" sz="2800" b="1" dirty="0"/>
              <a:t>Aims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Engagement with nature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Promoting microscopy – making it accessible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Building Science Capital for STEM hobbies and careers</a:t>
            </a:r>
          </a:p>
        </p:txBody>
      </p:sp>
    </p:spTree>
    <p:extLst>
      <p:ext uri="{BB962C8B-B14F-4D97-AF65-F5344CB8AC3E}">
        <p14:creationId xmlns:p14="http://schemas.microsoft.com/office/powerpoint/2010/main" val="16525634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1E5823-67C6-91F7-B02B-E21A3DA5D8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Mass Safari Activities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567D4EA6-B90D-3720-3AB8-C1A838476EE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93329047"/>
              </p:ext>
            </p:extLst>
          </p:nvPr>
        </p:nvGraphicFramePr>
        <p:xfrm>
          <a:off x="498246" y="1370129"/>
          <a:ext cx="5292634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" name="Picture 9" descr="A group of people sitting at a table&#10;&#10;Description automatically generated">
            <a:extLst>
              <a:ext uri="{FF2B5EF4-FFF2-40B4-BE49-F238E27FC236}">
                <a16:creationId xmlns:a16="http://schemas.microsoft.com/office/drawing/2014/main" id="{9441144F-A107-720B-61BB-7D0D8261A9A7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93964" y="-495205"/>
            <a:ext cx="3726730" cy="2795047"/>
          </a:xfrm>
          <a:prstGeom prst="rect">
            <a:avLst/>
          </a:prstGeom>
        </p:spPr>
      </p:pic>
      <p:pic>
        <p:nvPicPr>
          <p:cNvPr id="6" name="Picture 5" descr="A person looking through a microscope&#10;&#10;Description automatically generated">
            <a:extLst>
              <a:ext uri="{FF2B5EF4-FFF2-40B4-BE49-F238E27FC236}">
                <a16:creationId xmlns:a16="http://schemas.microsoft.com/office/drawing/2014/main" id="{52BCD227-DB79-1490-CE69-FCB1DC2B8A5D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9074870" y="703246"/>
            <a:ext cx="2993010" cy="2244758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39498163-5487-4760-85FE-C82F20104C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90880" y="2067549"/>
            <a:ext cx="3054529" cy="2732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A2A3A11F-1174-B0F0-FAFD-6C3857E420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07528" y="2811449"/>
            <a:ext cx="3927693" cy="2742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A close-up of a chart&#10;&#10;Description automatically generated">
            <a:extLst>
              <a:ext uri="{FF2B5EF4-FFF2-40B4-BE49-F238E27FC236}">
                <a16:creationId xmlns:a16="http://schemas.microsoft.com/office/drawing/2014/main" id="{CB0A26C5-A81D-8EF2-288C-2AC461CAF354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63716" y="4457674"/>
            <a:ext cx="2066628" cy="2527586"/>
          </a:xfrm>
          <a:prstGeom prst="rect">
            <a:avLst/>
          </a:prstGeom>
        </p:spPr>
      </p:pic>
      <p:pic>
        <p:nvPicPr>
          <p:cNvPr id="12" name="Picture 11" descr="A close-up of a tardigrade&#10;&#10;Description automatically generated">
            <a:extLst>
              <a:ext uri="{FF2B5EF4-FFF2-40B4-BE49-F238E27FC236}">
                <a16:creationId xmlns:a16="http://schemas.microsoft.com/office/drawing/2014/main" id="{541EE27E-BBC1-05C1-B587-8232F64AB41A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75566" y="4981297"/>
            <a:ext cx="2545128" cy="1817949"/>
          </a:xfrm>
          <a:prstGeom prst="rect">
            <a:avLst/>
          </a:prstGeom>
        </p:spPr>
      </p:pic>
      <p:pic>
        <p:nvPicPr>
          <p:cNvPr id="13" name="Picture 12" descr="A white telescope with green text&#10;&#10;Description automatically generated">
            <a:extLst>
              <a:ext uri="{FF2B5EF4-FFF2-40B4-BE49-F238E27FC236}">
                <a16:creationId xmlns:a16="http://schemas.microsoft.com/office/drawing/2014/main" id="{8FE0B8DB-8D3C-143A-3C1B-EC7048BD9AAB}"/>
              </a:ext>
            </a:extLst>
          </p:cNvPr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65672" y="5414235"/>
            <a:ext cx="1515815" cy="144376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" name="Picture 14" descr="A blue and yellow sign&#10;&#10;Description automatically generated">
            <a:extLst>
              <a:ext uri="{FF2B5EF4-FFF2-40B4-BE49-F238E27FC236}">
                <a16:creationId xmlns:a16="http://schemas.microsoft.com/office/drawing/2014/main" id="{7424C6CB-174E-6E95-1521-CCBCB2E1AE04}"/>
              </a:ext>
            </a:extLst>
          </p:cNvPr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0513" y="6012701"/>
            <a:ext cx="1810094" cy="534184"/>
          </a:xfrm>
          <a:prstGeom prst="rect">
            <a:avLst/>
          </a:prstGeom>
        </p:spPr>
      </p:pic>
      <p:pic>
        <p:nvPicPr>
          <p:cNvPr id="16" name="Picture 4" descr="VITTA Education">
            <a:extLst>
              <a:ext uri="{FF2B5EF4-FFF2-40B4-BE49-F238E27FC236}">
                <a16:creationId xmlns:a16="http://schemas.microsoft.com/office/drawing/2014/main" id="{37766101-D5F6-4415-B05C-390CAC1D34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20607" y="5912088"/>
            <a:ext cx="1871208" cy="735409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7" name="Picture 2">
            <a:extLst>
              <a:ext uri="{FF2B5EF4-FFF2-40B4-BE49-F238E27FC236}">
                <a16:creationId xmlns:a16="http://schemas.microsoft.com/office/drawing/2014/main" id="{3B9FB3AE-FCB7-0BF4-58E2-0BED41CF0E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63386" y="5863244"/>
            <a:ext cx="1852952" cy="7566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76446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75EE24-24EC-B5BC-D4A5-5087BB0369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EB4406-960C-F10E-8D75-DDE514486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0396" y="379417"/>
            <a:ext cx="11041167" cy="1325563"/>
          </a:xfrm>
        </p:spPr>
        <p:txBody>
          <a:bodyPr/>
          <a:lstStyle/>
          <a:p>
            <a:r>
              <a:rPr lang="en-GB" b="1" dirty="0"/>
              <a:t>The Microscopic Big 5</a:t>
            </a:r>
          </a:p>
        </p:txBody>
      </p:sp>
      <p:sp>
        <p:nvSpPr>
          <p:cNvPr id="23" name="Google Shape;125;p6">
            <a:extLst>
              <a:ext uri="{FF2B5EF4-FFF2-40B4-BE49-F238E27FC236}">
                <a16:creationId xmlns:a16="http://schemas.microsoft.com/office/drawing/2014/main" id="{DEA9CA2A-58C1-A5EF-B8F6-652EE564F62A}"/>
              </a:ext>
            </a:extLst>
          </p:cNvPr>
          <p:cNvSpPr/>
          <p:nvPr/>
        </p:nvSpPr>
        <p:spPr>
          <a:xfrm>
            <a:off x="2335429" y="2227399"/>
            <a:ext cx="2098947" cy="436242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3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Nematode</a:t>
            </a:r>
            <a:endParaRPr sz="3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" name="Google Shape;126;p6">
            <a:extLst>
              <a:ext uri="{FF2B5EF4-FFF2-40B4-BE49-F238E27FC236}">
                <a16:creationId xmlns:a16="http://schemas.microsoft.com/office/drawing/2014/main" id="{C184E911-85D6-3DF6-AA9A-EE538D1655E4}"/>
              </a:ext>
            </a:extLst>
          </p:cNvPr>
          <p:cNvSpPr/>
          <p:nvPr/>
        </p:nvSpPr>
        <p:spPr>
          <a:xfrm>
            <a:off x="4636484" y="1605481"/>
            <a:ext cx="2413250" cy="419377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32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Rotifer</a:t>
            </a:r>
            <a:endParaRPr sz="32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" name="Google Shape;127;p6">
            <a:extLst>
              <a:ext uri="{FF2B5EF4-FFF2-40B4-BE49-F238E27FC236}">
                <a16:creationId xmlns:a16="http://schemas.microsoft.com/office/drawing/2014/main" id="{3990EEB8-629E-E100-ECA7-A8A5F82C43EF}"/>
              </a:ext>
            </a:extLst>
          </p:cNvPr>
          <p:cNvSpPr/>
          <p:nvPr/>
        </p:nvSpPr>
        <p:spPr>
          <a:xfrm>
            <a:off x="182696" y="1611144"/>
            <a:ext cx="2116064" cy="413714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32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Moss mite</a:t>
            </a:r>
            <a:endParaRPr sz="32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" name="Google Shape;128;p6">
            <a:extLst>
              <a:ext uri="{FF2B5EF4-FFF2-40B4-BE49-F238E27FC236}">
                <a16:creationId xmlns:a16="http://schemas.microsoft.com/office/drawing/2014/main" id="{0B4ADE94-61C3-0F9A-01B9-9E8F0F5E5E7A}"/>
              </a:ext>
            </a:extLst>
          </p:cNvPr>
          <p:cNvSpPr/>
          <p:nvPr/>
        </p:nvSpPr>
        <p:spPr>
          <a:xfrm>
            <a:off x="7309833" y="2024858"/>
            <a:ext cx="2447414" cy="476234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32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Tardigrade</a:t>
            </a:r>
            <a:endParaRPr sz="32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3" name="Google Shape;145;p6">
            <a:extLst>
              <a:ext uri="{FF2B5EF4-FFF2-40B4-BE49-F238E27FC236}">
                <a16:creationId xmlns:a16="http://schemas.microsoft.com/office/drawing/2014/main" id="{401FC26B-DAE1-428D-E9B3-90225A4DA7BA}"/>
              </a:ext>
            </a:extLst>
          </p:cNvPr>
          <p:cNvPicPr preferRelativeResize="0"/>
          <p:nvPr/>
        </p:nvPicPr>
        <p:blipFill rotWithShape="1"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2889609" y="2329452"/>
            <a:ext cx="1060374" cy="209894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146;p6">
            <a:extLst>
              <a:ext uri="{FF2B5EF4-FFF2-40B4-BE49-F238E27FC236}">
                <a16:creationId xmlns:a16="http://schemas.microsoft.com/office/drawing/2014/main" id="{DA37C800-E5BD-57B6-D636-3C16CDC39392}"/>
              </a:ext>
            </a:extLst>
          </p:cNvPr>
          <p:cNvPicPr preferRelativeResize="0"/>
          <p:nvPr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5344521" y="1775315"/>
            <a:ext cx="978884" cy="181732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147;p6">
            <a:extLst>
              <a:ext uri="{FF2B5EF4-FFF2-40B4-BE49-F238E27FC236}">
                <a16:creationId xmlns:a16="http://schemas.microsoft.com/office/drawing/2014/main" id="{53A4F65B-1985-64B7-0259-7138DE32983D}"/>
              </a:ext>
            </a:extLst>
          </p:cNvPr>
          <p:cNvPicPr preferRelativeResize="0"/>
          <p:nvPr/>
        </p:nvPicPr>
        <p:blipFill rotWithShape="1"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496192" y="2172852"/>
            <a:ext cx="1218850" cy="1366598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Google Shape;150;p6">
            <a:extLst>
              <a:ext uri="{FF2B5EF4-FFF2-40B4-BE49-F238E27FC236}">
                <a16:creationId xmlns:a16="http://schemas.microsoft.com/office/drawing/2014/main" id="{61DA3AAC-22CB-401E-29F9-74BA2064B969}"/>
              </a:ext>
            </a:extLst>
          </p:cNvPr>
          <p:cNvPicPr preferRelativeResize="0"/>
          <p:nvPr/>
        </p:nvPicPr>
        <p:blipFill rotWithShape="1">
          <a:blip r:embed="rId5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23173" y="2734707"/>
            <a:ext cx="2020733" cy="1164777"/>
          </a:xfrm>
          <a:prstGeom prst="rect">
            <a:avLst/>
          </a:prstGeom>
          <a:noFill/>
          <a:ln>
            <a:noFill/>
          </a:ln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531B3420-4811-6BAE-C0AD-6D53F32907E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85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878" b="90288" l="0" r="99834">
                        <a14:foregroundMark x1="8260" y1="36296" x2="7897" y2="35971"/>
                        <a14:foregroundMark x1="7897" y1="35971" x2="83" y2="3597"/>
                        <a14:foregroundMark x1="83" y1="3597" x2="83" y2="3597"/>
                        <a14:foregroundMark x1="83" y1="3597" x2="110" y2="17265"/>
                        <a14:foregroundMark x1="88529" y1="27698" x2="92851" y2="34532"/>
                        <a14:foregroundMark x1="92851" y1="34532" x2="97423" y2="33453"/>
                        <a14:foregroundMark x1="97423" y1="33453" x2="99834" y2="26259"/>
                        <a14:foregroundMark x1="12804" y1="44261" x2="14630" y2="75540"/>
                        <a14:foregroundMark x1="14630" y1="75540" x2="17124" y2="37770"/>
                        <a14:foregroundMark x1="17124" y1="37770" x2="17539" y2="36331"/>
                        <a14:foregroundMark x1="17207" y1="35971" x2="18121" y2="90288"/>
                        <a14:foregroundMark x1="18121" y1="90288" x2="26434" y2="29137"/>
                        <a14:foregroundMark x1="26434" y1="29137" x2="27515" y2="27698"/>
                        <a14:backgroundMark x1="8313" y1="35971" x2="14131" y2="39568"/>
                        <a14:backgroundMark x1="83" y1="17266" x2="166" y2="46763"/>
                      </a14:backgroundRemoval>
                    </a14:imgEffect>
                    <a14:imgEffect>
                      <a14:colorTemperature colorTemp="53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4609333"/>
            <a:ext cx="12191999" cy="2648320"/>
          </a:xfrm>
          <a:prstGeom prst="rect">
            <a:avLst/>
          </a:prstGeom>
        </p:spPr>
      </p:pic>
      <p:sp>
        <p:nvSpPr>
          <p:cNvPr id="44" name="TextBox 43">
            <a:extLst>
              <a:ext uri="{FF2B5EF4-FFF2-40B4-BE49-F238E27FC236}">
                <a16:creationId xmlns:a16="http://schemas.microsoft.com/office/drawing/2014/main" id="{EC75B84C-C963-6450-052E-E4C223A2DE95}"/>
              </a:ext>
            </a:extLst>
          </p:cNvPr>
          <p:cNvSpPr txBox="1"/>
          <p:nvPr/>
        </p:nvSpPr>
        <p:spPr>
          <a:xfrm>
            <a:off x="0" y="5923022"/>
            <a:ext cx="12192000" cy="92333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GB" sz="5400" b="1" dirty="0">
                <a:ln>
                  <a:solidFill>
                    <a:schemeClr val="tx1"/>
                  </a:solidFill>
                </a:ln>
                <a:solidFill>
                  <a:srgbClr val="FCCC18"/>
                </a:solidFill>
              </a:rPr>
              <a:t>Microscopic invertebrates</a:t>
            </a:r>
          </a:p>
        </p:txBody>
      </p:sp>
      <p:sp>
        <p:nvSpPr>
          <p:cNvPr id="4" name="Google Shape;187;p24">
            <a:extLst>
              <a:ext uri="{FF2B5EF4-FFF2-40B4-BE49-F238E27FC236}">
                <a16:creationId xmlns:a16="http://schemas.microsoft.com/office/drawing/2014/main" id="{DB564DE5-480F-7CBD-27B2-DE03492659BA}"/>
              </a:ext>
            </a:extLst>
          </p:cNvPr>
          <p:cNvSpPr/>
          <p:nvPr/>
        </p:nvSpPr>
        <p:spPr>
          <a:xfrm>
            <a:off x="9933250" y="1599971"/>
            <a:ext cx="2076053" cy="4824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" sz="2800" dirty="0"/>
              <a:t>Gastrotrich</a:t>
            </a:r>
            <a:endParaRPr sz="2800" dirty="0"/>
          </a:p>
        </p:txBody>
      </p:sp>
      <p:pic>
        <p:nvPicPr>
          <p:cNvPr id="5" name="Google Shape;206;p24">
            <a:extLst>
              <a:ext uri="{FF2B5EF4-FFF2-40B4-BE49-F238E27FC236}">
                <a16:creationId xmlns:a16="http://schemas.microsoft.com/office/drawing/2014/main" id="{4CE9DB48-0BB0-5C62-6C1F-D2E693B6E8AE}"/>
              </a:ext>
            </a:extLst>
          </p:cNvPr>
          <p:cNvPicPr preferRelativeResize="0"/>
          <p:nvPr/>
        </p:nvPicPr>
        <p:blipFill>
          <a:blip r:embed="rId8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0458031" y="1873557"/>
            <a:ext cx="901000" cy="1722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207;p24">
            <a:extLst>
              <a:ext uri="{FF2B5EF4-FFF2-40B4-BE49-F238E27FC236}">
                <a16:creationId xmlns:a16="http://schemas.microsoft.com/office/drawing/2014/main" id="{D79ACA22-D23E-A704-E889-65A39982C93C}"/>
              </a:ext>
            </a:extLst>
          </p:cNvPr>
          <p:cNvPicPr preferRelativeResize="0"/>
          <p:nvPr/>
        </p:nvPicPr>
        <p:blipFill>
          <a:blip r:embed="rId9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5326456" y="3215996"/>
            <a:ext cx="1651533" cy="970567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209;p24">
            <a:extLst>
              <a:ext uri="{FF2B5EF4-FFF2-40B4-BE49-F238E27FC236}">
                <a16:creationId xmlns:a16="http://schemas.microsoft.com/office/drawing/2014/main" id="{5CC6B37D-E158-7F9C-FAE6-64C2CCBE5209}"/>
              </a:ext>
            </a:extLst>
          </p:cNvPr>
          <p:cNvPicPr preferRelativeResize="0"/>
          <p:nvPr/>
        </p:nvPicPr>
        <p:blipFill>
          <a:blip r:embed="rId10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24036" y="4035394"/>
            <a:ext cx="1798867" cy="100806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210;p24">
            <a:extLst>
              <a:ext uri="{FF2B5EF4-FFF2-40B4-BE49-F238E27FC236}">
                <a16:creationId xmlns:a16="http://schemas.microsoft.com/office/drawing/2014/main" id="{539F4BB9-4526-F25E-6E50-E99C7D3E4632}"/>
              </a:ext>
            </a:extLst>
          </p:cNvPr>
          <p:cNvPicPr preferRelativeResize="0"/>
          <p:nvPr/>
        </p:nvPicPr>
        <p:blipFill>
          <a:blip r:embed="rId11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61572" y="4110204"/>
            <a:ext cx="1651533" cy="979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211;p24">
            <a:extLst>
              <a:ext uri="{FF2B5EF4-FFF2-40B4-BE49-F238E27FC236}">
                <a16:creationId xmlns:a16="http://schemas.microsoft.com/office/drawing/2014/main" id="{E5086A39-0F7B-0A24-7386-E6D1ADAED131}"/>
              </a:ext>
            </a:extLst>
          </p:cNvPr>
          <p:cNvPicPr preferRelativeResize="0"/>
          <p:nvPr/>
        </p:nvPicPr>
        <p:blipFill>
          <a:blip r:embed="rId1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6749" y="3679792"/>
            <a:ext cx="1390100" cy="1027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212;p24">
            <a:extLst>
              <a:ext uri="{FF2B5EF4-FFF2-40B4-BE49-F238E27FC236}">
                <a16:creationId xmlns:a16="http://schemas.microsoft.com/office/drawing/2014/main" id="{13602BD4-1E57-4B27-98B7-DDDFF8D8CCCA}"/>
              </a:ext>
            </a:extLst>
          </p:cNvPr>
          <p:cNvPicPr preferRelativeResize="0"/>
          <p:nvPr/>
        </p:nvPicPr>
        <p:blipFill>
          <a:blip r:embed="rId1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16658" y="3708333"/>
            <a:ext cx="1548613" cy="901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905316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60C3C0-DC29-9393-6557-4775233B3E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Tip: Moss collection</a:t>
            </a:r>
          </a:p>
        </p:txBody>
      </p:sp>
      <p:pic>
        <p:nvPicPr>
          <p:cNvPr id="5" name="Picture 4" descr="A green container with broccoli&#10;&#10;Description automatically generated">
            <a:extLst>
              <a:ext uri="{FF2B5EF4-FFF2-40B4-BE49-F238E27FC236}">
                <a16:creationId xmlns:a16="http://schemas.microsoft.com/office/drawing/2014/main" id="{EC09F87C-39E2-C571-0FE5-01090E9D4F6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6392277" y="1415047"/>
            <a:ext cx="5803232" cy="4352424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44184D7-75FC-1436-B663-5224D998E5EB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5257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Keep a seed tray in a shaded place.</a:t>
            </a:r>
          </a:p>
          <a:p>
            <a:r>
              <a:rPr lang="en-GB" dirty="0"/>
              <a:t>Allow drainage.</a:t>
            </a:r>
          </a:p>
          <a:p>
            <a:r>
              <a:rPr lang="en-GB" dirty="0"/>
              <a:t>Keep raised above the ground to protect from slugs and snails.</a:t>
            </a:r>
          </a:p>
          <a:p>
            <a:r>
              <a:rPr lang="en-GB" dirty="0"/>
              <a:t>Add moss cushions and mats as you find them.</a:t>
            </a:r>
          </a:p>
          <a:p>
            <a:r>
              <a:rPr lang="en-GB" dirty="0"/>
              <a:t>Can be used year-round. In warmer months soak for 24 hours minimum before observing.</a:t>
            </a:r>
          </a:p>
        </p:txBody>
      </p:sp>
      <p:sp>
        <p:nvSpPr>
          <p:cNvPr id="7" name="Star: 12 Points 6">
            <a:extLst>
              <a:ext uri="{FF2B5EF4-FFF2-40B4-BE49-F238E27FC236}">
                <a16:creationId xmlns:a16="http://schemas.microsoft.com/office/drawing/2014/main" id="{63724707-5003-FEB3-E045-E681C8DE0C57}"/>
              </a:ext>
            </a:extLst>
          </p:cNvPr>
          <p:cNvSpPr/>
          <p:nvPr/>
        </p:nvSpPr>
        <p:spPr>
          <a:xfrm rot="1642179">
            <a:off x="9372685" y="519049"/>
            <a:ext cx="2645632" cy="1591706"/>
          </a:xfrm>
          <a:prstGeom prst="star12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n-GB" sz="1400" b="1" dirty="0">
                <a:solidFill>
                  <a:schemeClr val="tx1"/>
                </a:solidFill>
              </a:rPr>
              <a:t>TOP SECRET</a:t>
            </a:r>
          </a:p>
          <a:p>
            <a:pPr algn="ctr">
              <a:spcAft>
                <a:spcPts val="600"/>
              </a:spcAft>
            </a:pPr>
            <a:r>
              <a:rPr lang="en-GB" sz="1400" dirty="0">
                <a:solidFill>
                  <a:schemeClr val="tx1"/>
                </a:solidFill>
              </a:rPr>
              <a:t>For technicians only!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723E96B-F9C4-C315-349D-55BE8D2FD3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26933" y="5428733"/>
            <a:ext cx="1962424" cy="1209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43818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472DC4-2CBD-96A2-5632-B089E75E5C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Four techniques for collecting moss water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6EFB9F6C-ED3D-E91D-B8C8-B01ED820EF2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55814939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7FAF3581-0E9B-2CFA-18E1-4D7635EC44D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926933" y="5428733"/>
            <a:ext cx="1962424" cy="1209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21807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51ED74-59EF-4D0A-BAD8-C718D80B96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1. Pipette: suck and see</a:t>
            </a:r>
          </a:p>
        </p:txBody>
      </p:sp>
      <p:pic>
        <p:nvPicPr>
          <p:cNvPr id="5" name="Content Placeholder 4" descr="A close-up of a petri dish&#10;&#10;Description automatically generated">
            <a:extLst>
              <a:ext uri="{FF2B5EF4-FFF2-40B4-BE49-F238E27FC236}">
                <a16:creationId xmlns:a16="http://schemas.microsoft.com/office/drawing/2014/main" id="{6E5FE203-AEF6-4CA7-D843-9E07DEDCD1B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480959" y="1317301"/>
            <a:ext cx="3012446" cy="2259335"/>
          </a:xfrm>
        </p:spPr>
      </p:pic>
      <p:pic>
        <p:nvPicPr>
          <p:cNvPr id="7" name="Picture 6" descr="A close-up of a glass slide&#10;&#10;Description automatically generated">
            <a:extLst>
              <a:ext uri="{FF2B5EF4-FFF2-40B4-BE49-F238E27FC236}">
                <a16:creationId xmlns:a16="http://schemas.microsoft.com/office/drawing/2014/main" id="{907C8CE5-A4FB-0A78-4D0B-095B934D11A0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480961" y="3795954"/>
            <a:ext cx="3012444" cy="2259333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B0007C7-20BB-BF35-847B-9F2213F018C9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5257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Place pipette tip on soaking moss.</a:t>
            </a:r>
          </a:p>
          <a:p>
            <a:r>
              <a:rPr lang="en-GB" dirty="0"/>
              <a:t>Suck up water through the moss.</a:t>
            </a:r>
          </a:p>
          <a:p>
            <a:r>
              <a:rPr lang="en-GB" dirty="0"/>
              <a:t>Hold pipette upright (tip down) for 30 seconds.</a:t>
            </a:r>
          </a:p>
          <a:p>
            <a:r>
              <a:rPr lang="en-GB" dirty="0"/>
              <a:t>Place 2-3 drops onto the dimple slide and observe.</a:t>
            </a:r>
          </a:p>
          <a:p>
            <a:r>
              <a:rPr lang="en-GB" dirty="0"/>
              <a:t>Great for quick, whole class Moss Safaris.</a:t>
            </a:r>
          </a:p>
          <a:p>
            <a:r>
              <a:rPr lang="en-GB" dirty="0"/>
              <a:t>Very hit and miss</a:t>
            </a:r>
          </a:p>
          <a:p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5EEE036-9BC2-3C22-D20E-28AF11E2AE9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26933" y="5428733"/>
            <a:ext cx="1962424" cy="1209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54092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FA9DBF-BBE9-D2DD-8673-3227B178DC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2. Moss squeeze</a:t>
            </a:r>
          </a:p>
        </p:txBody>
      </p:sp>
      <p:pic>
        <p:nvPicPr>
          <p:cNvPr id="19" name="Picture 18" descr="A person holding a stick and a small bowl of green substance&#10;&#10;Description automatically generated with medium confidence">
            <a:extLst>
              <a:ext uri="{FF2B5EF4-FFF2-40B4-BE49-F238E27FC236}">
                <a16:creationId xmlns:a16="http://schemas.microsoft.com/office/drawing/2014/main" id="{A49DF504-C8DA-BE7A-3F4E-D5DA40DCC87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295519" y="0"/>
            <a:ext cx="3593432" cy="2695074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054855D-0713-5AE1-0FD0-3FF23061BC71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5257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Soak moss</a:t>
            </a:r>
          </a:p>
          <a:p>
            <a:r>
              <a:rPr lang="en-GB" dirty="0"/>
              <a:t>Squeeze moss cushion into a dish or (carefully) directly onto the slide.</a:t>
            </a:r>
          </a:p>
          <a:p>
            <a:r>
              <a:rPr lang="en-GB" dirty="0"/>
              <a:t>Great for whole class Moss Safaris.</a:t>
            </a:r>
          </a:p>
          <a:p>
            <a:r>
              <a:rPr lang="en-GB" dirty="0"/>
              <a:t>Can be messy. Must wash hands afterwards.</a:t>
            </a:r>
          </a:p>
          <a:p>
            <a:r>
              <a:rPr lang="en-GB" dirty="0"/>
              <a:t>A bit hit and miss.</a:t>
            </a:r>
          </a:p>
          <a:p>
            <a:endParaRPr lang="en-GB" dirty="0"/>
          </a:p>
        </p:txBody>
      </p:sp>
      <p:pic>
        <p:nvPicPr>
          <p:cNvPr id="8" name="Picture 7" descr="A person holding a small plant&#10;&#10;Description automatically generated">
            <a:extLst>
              <a:ext uri="{FF2B5EF4-FFF2-40B4-BE49-F238E27FC236}">
                <a16:creationId xmlns:a16="http://schemas.microsoft.com/office/drawing/2014/main" id="{F5B72A4D-6640-6C73-67FB-FA0F8D4EA1F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7387174" y="3381174"/>
            <a:ext cx="3674070" cy="2755553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C7D35C00-5E46-0B85-CAF9-1BFFDFB98614}"/>
              </a:ext>
            </a:extLst>
          </p:cNvPr>
          <p:cNvSpPr/>
          <p:nvPr/>
        </p:nvSpPr>
        <p:spPr>
          <a:xfrm>
            <a:off x="7494309" y="4758950"/>
            <a:ext cx="3535052" cy="201892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FF5E342-9FF8-23F1-A3EE-E69FA8BF06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26933" y="5428733"/>
            <a:ext cx="1962424" cy="1209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16047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50B081-D7D7-4631-F135-9DAA2988EC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3. Moss squeeze and filter</a:t>
            </a:r>
          </a:p>
        </p:txBody>
      </p:sp>
      <p:pic>
        <p:nvPicPr>
          <p:cNvPr id="11" name="Picture 10" descr="A hand holding a plastic spoon over a cup&#10;&#10;Description automatically generated">
            <a:extLst>
              <a:ext uri="{FF2B5EF4-FFF2-40B4-BE49-F238E27FC236}">
                <a16:creationId xmlns:a16="http://schemas.microsoft.com/office/drawing/2014/main" id="{4B65F2D4-2D58-7D17-4D37-0638758D751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9436998" y="3258871"/>
            <a:ext cx="2616564" cy="1962424"/>
          </a:xfrm>
          <a:prstGeom prst="rect">
            <a:avLst/>
          </a:prstGeom>
        </p:spPr>
      </p:pic>
      <p:pic>
        <p:nvPicPr>
          <p:cNvPr id="13" name="Picture 12" descr="A person holding a small plant&#10;&#10;Description automatically generated">
            <a:extLst>
              <a:ext uri="{FF2B5EF4-FFF2-40B4-BE49-F238E27FC236}">
                <a16:creationId xmlns:a16="http://schemas.microsoft.com/office/drawing/2014/main" id="{24163DDD-AFBE-0DD1-4186-C69041B0304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7153316" y="3695936"/>
            <a:ext cx="2835459" cy="2126595"/>
          </a:xfrm>
          <a:prstGeom prst="rect">
            <a:avLst/>
          </a:prstGeom>
        </p:spPr>
      </p:pic>
      <p:pic>
        <p:nvPicPr>
          <p:cNvPr id="17" name="Picture 16" descr="A plastic cup with a red funnel&#10;&#10;Description automatically generated">
            <a:extLst>
              <a:ext uri="{FF2B5EF4-FFF2-40B4-BE49-F238E27FC236}">
                <a16:creationId xmlns:a16="http://schemas.microsoft.com/office/drawing/2014/main" id="{9F16AA7B-8AF2-9BA1-CC62-DD37BBC5FB8B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45001" y="1250190"/>
            <a:ext cx="2052907" cy="153968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871416-85D2-5FEB-FE1E-ED11791DF551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5257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Soak moss</a:t>
            </a:r>
          </a:p>
          <a:p>
            <a:r>
              <a:rPr lang="en-GB" dirty="0"/>
              <a:t>Squeeze moss cushion into a filter paper and collect concentrated sample in a pipette</a:t>
            </a:r>
          </a:p>
          <a:p>
            <a:r>
              <a:rPr lang="en-GB" dirty="0"/>
              <a:t>Great for whole class Moss Safaris. High hit rate.</a:t>
            </a:r>
          </a:p>
          <a:p>
            <a:r>
              <a:rPr lang="en-GB" dirty="0"/>
              <a:t>Takes more time, can be messy.</a:t>
            </a:r>
          </a:p>
          <a:p>
            <a:r>
              <a:rPr lang="en-GB" dirty="0"/>
              <a:t>Can do a pre-lesson batch.</a:t>
            </a:r>
          </a:p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0948735-90D5-6600-5358-B9AE6F3A2A4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26933" y="5428733"/>
            <a:ext cx="1962424" cy="1209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49554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A4111C-BD2E-3B83-FC6A-1FCC9F2F96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4. Moss gravity collection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564618-D6C0-BED5-4408-6BE5F4290C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257800" cy="4351338"/>
          </a:xfrm>
        </p:spPr>
        <p:txBody>
          <a:bodyPr/>
          <a:lstStyle/>
          <a:p>
            <a:r>
              <a:rPr lang="en-GB" dirty="0"/>
              <a:t>Takes time to set up and needs overnight to collect.</a:t>
            </a:r>
          </a:p>
          <a:p>
            <a:r>
              <a:rPr lang="en-GB" dirty="0"/>
              <a:t>More complicated set up.</a:t>
            </a:r>
          </a:p>
          <a:p>
            <a:r>
              <a:rPr lang="en-GB" dirty="0"/>
              <a:t>High yielding – high hit rate.</a:t>
            </a:r>
          </a:p>
          <a:p>
            <a:r>
              <a:rPr lang="en-GB" dirty="0"/>
              <a:t>Great for preparing Moss Safari samples for several classes or events.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F9AE96E-3D93-8653-A4AA-A8B4E75AF6B1}"/>
              </a:ext>
            </a:extLst>
          </p:cNvPr>
          <p:cNvGrpSpPr/>
          <p:nvPr/>
        </p:nvGrpSpPr>
        <p:grpSpPr>
          <a:xfrm>
            <a:off x="8441539" y="2111604"/>
            <a:ext cx="1444409" cy="2160651"/>
            <a:chOff x="8144759" y="1978212"/>
            <a:chExt cx="1593130" cy="2470510"/>
          </a:xfrm>
          <a:solidFill>
            <a:schemeClr val="bg1"/>
          </a:solidFill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8AE1DC1-32C5-D8DD-FD00-9ECAD88A03EA}"/>
                </a:ext>
              </a:extLst>
            </p:cNvPr>
            <p:cNvGrpSpPr/>
            <p:nvPr/>
          </p:nvGrpSpPr>
          <p:grpSpPr>
            <a:xfrm>
              <a:off x="8144759" y="1978212"/>
              <a:ext cx="1593130" cy="1292888"/>
              <a:chOff x="8144759" y="1978212"/>
              <a:chExt cx="1593130" cy="1292888"/>
            </a:xfrm>
            <a:grpFill/>
          </p:grpSpPr>
          <p:sp>
            <p:nvSpPr>
              <p:cNvPr id="4" name="Isosceles Triangle 3">
                <a:extLst>
                  <a:ext uri="{FF2B5EF4-FFF2-40B4-BE49-F238E27FC236}">
                    <a16:creationId xmlns:a16="http://schemas.microsoft.com/office/drawing/2014/main" id="{FD467B47-AF23-3CF2-15F0-B03031AD284B}"/>
                  </a:ext>
                </a:extLst>
              </p:cNvPr>
              <p:cNvSpPr/>
              <p:nvPr/>
            </p:nvSpPr>
            <p:spPr>
              <a:xfrm rot="10800000">
                <a:off x="8144759" y="2061179"/>
                <a:ext cx="1593130" cy="1209921"/>
              </a:xfrm>
              <a:prstGeom prst="triangl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" name="Oval 4">
                <a:extLst>
                  <a:ext uri="{FF2B5EF4-FFF2-40B4-BE49-F238E27FC236}">
                    <a16:creationId xmlns:a16="http://schemas.microsoft.com/office/drawing/2014/main" id="{72A8729A-0FBC-7A68-9D75-85B1D78C142E}"/>
                  </a:ext>
                </a:extLst>
              </p:cNvPr>
              <p:cNvSpPr/>
              <p:nvPr/>
            </p:nvSpPr>
            <p:spPr>
              <a:xfrm>
                <a:off x="8144759" y="1978212"/>
                <a:ext cx="1593130" cy="1494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27377B13-428D-27D6-76FB-6D4535F92185}"/>
                </a:ext>
              </a:extLst>
            </p:cNvPr>
            <p:cNvSpPr/>
            <p:nvPr/>
          </p:nvSpPr>
          <p:spPr>
            <a:xfrm>
              <a:off x="8797365" y="3036047"/>
              <a:ext cx="286870" cy="1255059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D961B4C9-286B-BE00-9C8C-5A2C4239E3A5}"/>
                </a:ext>
              </a:extLst>
            </p:cNvPr>
            <p:cNvSpPr/>
            <p:nvPr/>
          </p:nvSpPr>
          <p:spPr>
            <a:xfrm>
              <a:off x="8797365" y="2910541"/>
              <a:ext cx="286870" cy="25101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A7026CAB-F334-62D0-CDF7-742D44CF96DC}"/>
                </a:ext>
              </a:extLst>
            </p:cNvPr>
            <p:cNvSpPr/>
            <p:nvPr/>
          </p:nvSpPr>
          <p:spPr>
            <a:xfrm rot="18874959">
              <a:off x="8808232" y="4120423"/>
              <a:ext cx="429543" cy="227055"/>
            </a:xfrm>
            <a:prstGeom prst="rect">
              <a:avLst/>
            </a:prstGeom>
            <a:grpFill/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3F416D2-9255-F5BB-593F-1CAB86872C3F}"/>
              </a:ext>
            </a:extLst>
          </p:cNvPr>
          <p:cNvGrpSpPr/>
          <p:nvPr/>
        </p:nvGrpSpPr>
        <p:grpSpPr>
          <a:xfrm>
            <a:off x="9010517" y="3664535"/>
            <a:ext cx="361954" cy="2108563"/>
            <a:chOff x="8737801" y="3001753"/>
            <a:chExt cx="361954" cy="2108563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105694DC-D158-B348-52D3-18B245D810B5}"/>
                </a:ext>
              </a:extLst>
            </p:cNvPr>
            <p:cNvGrpSpPr/>
            <p:nvPr/>
          </p:nvGrpSpPr>
          <p:grpSpPr>
            <a:xfrm>
              <a:off x="8737801" y="3001753"/>
              <a:ext cx="304918" cy="2108563"/>
              <a:chOff x="8737801" y="3001753"/>
              <a:chExt cx="304918" cy="2108563"/>
            </a:xfrm>
          </p:grpSpPr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6A3B5FDA-1A04-BF58-BDB2-376C97EC219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737801" y="3001753"/>
                <a:ext cx="0" cy="943441"/>
              </a:xfrm>
              <a:prstGeom prst="line">
                <a:avLst/>
              </a:prstGeom>
              <a:ln w="38100"/>
            </p:spPr>
            <p:style>
              <a:lnRef idx="1">
                <a:schemeClr val="accent4"/>
              </a:lnRef>
              <a:fillRef idx="0">
                <a:schemeClr val="accent4"/>
              </a:fillRef>
              <a:effectRef idx="0">
                <a:schemeClr val="accent4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A035F1A4-403F-EB73-CD92-2AA8CC2A204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042719" y="3001753"/>
                <a:ext cx="0" cy="877073"/>
              </a:xfrm>
              <a:prstGeom prst="line">
                <a:avLst/>
              </a:prstGeom>
              <a:ln w="38100"/>
            </p:spPr>
            <p:style>
              <a:lnRef idx="1">
                <a:schemeClr val="accent4"/>
              </a:lnRef>
              <a:fillRef idx="0">
                <a:schemeClr val="accent4"/>
              </a:fillRef>
              <a:effectRef idx="0">
                <a:schemeClr val="accent4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9BFB2823-B700-5417-73C9-C7D93ACB696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8890552" y="3878826"/>
                <a:ext cx="152167" cy="1231490"/>
              </a:xfrm>
              <a:prstGeom prst="line">
                <a:avLst/>
              </a:prstGeom>
              <a:ln w="38100"/>
            </p:spPr>
            <p:style>
              <a:lnRef idx="1">
                <a:schemeClr val="accent4"/>
              </a:lnRef>
              <a:fillRef idx="0">
                <a:schemeClr val="accent4"/>
              </a:fillRef>
              <a:effectRef idx="0">
                <a:schemeClr val="accent4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>
                <a:extLst>
                  <a:ext uri="{FF2B5EF4-FFF2-40B4-BE49-F238E27FC236}">
                    <a16:creationId xmlns:a16="http://schemas.microsoft.com/office/drawing/2014/main" id="{D866DB27-2410-BBBB-634A-0F8BF582486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737801" y="3945194"/>
                <a:ext cx="152750" cy="1165122"/>
              </a:xfrm>
              <a:prstGeom prst="line">
                <a:avLst/>
              </a:prstGeom>
              <a:ln w="38100"/>
            </p:spPr>
            <p:style>
              <a:lnRef idx="1">
                <a:schemeClr val="accent4"/>
              </a:lnRef>
              <a:fillRef idx="0">
                <a:schemeClr val="accent4"/>
              </a:fillRef>
              <a:effectRef idx="0">
                <a:schemeClr val="accent4"/>
              </a:effectRef>
              <a:fontRef idx="minor">
                <a:schemeClr val="tx1"/>
              </a:fontRef>
            </p:style>
          </p:cxnSp>
        </p:grp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A7C5A6EF-161B-B24A-DA51-0AC784B4130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890552" y="4417142"/>
              <a:ext cx="209203" cy="693174"/>
            </a:xfrm>
            <a:prstGeom prst="line">
              <a:avLst/>
            </a:prstGeom>
            <a:ln w="38100"/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4E5CD2F7-1043-5121-0697-4DFA31AC7287}"/>
              </a:ext>
            </a:extLst>
          </p:cNvPr>
          <p:cNvGrpSpPr/>
          <p:nvPr/>
        </p:nvGrpSpPr>
        <p:grpSpPr>
          <a:xfrm>
            <a:off x="9010517" y="5611851"/>
            <a:ext cx="334986" cy="295400"/>
            <a:chOff x="8737801" y="4949069"/>
            <a:chExt cx="334986" cy="295400"/>
          </a:xfrm>
        </p:grpSpPr>
        <p:sp>
          <p:nvSpPr>
            <p:cNvPr id="28" name="Arrow: Pentagon 27">
              <a:extLst>
                <a:ext uri="{FF2B5EF4-FFF2-40B4-BE49-F238E27FC236}">
                  <a16:creationId xmlns:a16="http://schemas.microsoft.com/office/drawing/2014/main" id="{03C85155-3D84-E3CB-AFBE-05767F6047A7}"/>
                </a:ext>
              </a:extLst>
            </p:cNvPr>
            <p:cNvSpPr/>
            <p:nvPr/>
          </p:nvSpPr>
          <p:spPr>
            <a:xfrm rot="5400000">
              <a:off x="8791486" y="4895384"/>
              <a:ext cx="227615" cy="334986"/>
            </a:xfrm>
            <a:prstGeom prst="homePlat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" name="Isosceles Triangle 28">
              <a:extLst>
                <a:ext uri="{FF2B5EF4-FFF2-40B4-BE49-F238E27FC236}">
                  <a16:creationId xmlns:a16="http://schemas.microsoft.com/office/drawing/2014/main" id="{280D2ADC-0A55-D7C3-E02D-870500805E68}"/>
                </a:ext>
              </a:extLst>
            </p:cNvPr>
            <p:cNvSpPr/>
            <p:nvPr/>
          </p:nvSpPr>
          <p:spPr>
            <a:xfrm>
              <a:off x="8772818" y="5020245"/>
              <a:ext cx="264948" cy="224224"/>
            </a:xfrm>
            <a:prstGeom prst="triangle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7775DF8E-A602-6FF3-A015-67542A602BED}"/>
              </a:ext>
            </a:extLst>
          </p:cNvPr>
          <p:cNvGrpSpPr/>
          <p:nvPr/>
        </p:nvGrpSpPr>
        <p:grpSpPr>
          <a:xfrm>
            <a:off x="8502316" y="1732040"/>
            <a:ext cx="1327355" cy="772756"/>
            <a:chOff x="8229600" y="1069258"/>
            <a:chExt cx="1327355" cy="772756"/>
          </a:xfrm>
        </p:grpSpPr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1EB014B1-3547-F3F8-1377-65B4BDC2C971}"/>
                </a:ext>
              </a:extLst>
            </p:cNvPr>
            <p:cNvSpPr/>
            <p:nvPr/>
          </p:nvSpPr>
          <p:spPr>
            <a:xfrm>
              <a:off x="8229600" y="1252854"/>
              <a:ext cx="1327355" cy="589160"/>
            </a:xfrm>
            <a:prstGeom prst="ellipse">
              <a:avLst/>
            </a:prstGeom>
            <a:noFill/>
            <a:ln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22DC0AFD-AEA8-3270-27B9-4344A926EBD0}"/>
                </a:ext>
              </a:extLst>
            </p:cNvPr>
            <p:cNvSpPr/>
            <p:nvPr/>
          </p:nvSpPr>
          <p:spPr>
            <a:xfrm>
              <a:off x="8229600" y="1069258"/>
              <a:ext cx="1327355" cy="45212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34" name="Explosion: 14 Points 33">
            <a:extLst>
              <a:ext uri="{FF2B5EF4-FFF2-40B4-BE49-F238E27FC236}">
                <a16:creationId xmlns:a16="http://schemas.microsoft.com/office/drawing/2014/main" id="{A2DBB612-7E41-F60E-7E16-8FC8140FF4E3}"/>
              </a:ext>
            </a:extLst>
          </p:cNvPr>
          <p:cNvSpPr/>
          <p:nvPr/>
        </p:nvSpPr>
        <p:spPr>
          <a:xfrm rot="3270342">
            <a:off x="8842491" y="1902850"/>
            <a:ext cx="641555" cy="776187"/>
          </a:xfrm>
          <a:prstGeom prst="irregularSeal2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C1AE0C16-52A7-5CE5-AB80-C53904C4EB9C}"/>
              </a:ext>
            </a:extLst>
          </p:cNvPr>
          <p:cNvCxnSpPr>
            <a:endCxn id="31" idx="6"/>
          </p:cNvCxnSpPr>
          <p:nvPr/>
        </p:nvCxnSpPr>
        <p:spPr>
          <a:xfrm>
            <a:off x="8502316" y="2210216"/>
            <a:ext cx="1327355" cy="0"/>
          </a:xfrm>
          <a:prstGeom prst="line">
            <a:avLst/>
          </a:prstGeom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60" name="Group 59">
            <a:extLst>
              <a:ext uri="{FF2B5EF4-FFF2-40B4-BE49-F238E27FC236}">
                <a16:creationId xmlns:a16="http://schemas.microsoft.com/office/drawing/2014/main" id="{0A136781-DA06-2B2B-3E48-BF175E01F81C}"/>
              </a:ext>
            </a:extLst>
          </p:cNvPr>
          <p:cNvGrpSpPr/>
          <p:nvPr/>
        </p:nvGrpSpPr>
        <p:grpSpPr>
          <a:xfrm>
            <a:off x="8441539" y="1690688"/>
            <a:ext cx="1444409" cy="4220996"/>
            <a:chOff x="9059871" y="1265339"/>
            <a:chExt cx="1444409" cy="4220996"/>
          </a:xfrm>
        </p:grpSpPr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F3BA8EB1-82EB-B31A-0714-73B0FBD81A8B}"/>
                </a:ext>
              </a:extLst>
            </p:cNvPr>
            <p:cNvGrpSpPr/>
            <p:nvPr/>
          </p:nvGrpSpPr>
          <p:grpSpPr>
            <a:xfrm>
              <a:off x="9059871" y="1690688"/>
              <a:ext cx="1444409" cy="2093980"/>
              <a:chOff x="8144759" y="1978212"/>
              <a:chExt cx="1593130" cy="2394277"/>
            </a:xfrm>
            <a:solidFill>
              <a:schemeClr val="accent4">
                <a:lumMod val="20000"/>
                <a:lumOff val="80000"/>
              </a:schemeClr>
            </a:solidFill>
          </p:grpSpPr>
          <p:grpSp>
            <p:nvGrpSpPr>
              <p:cNvPr id="79" name="Group 78">
                <a:extLst>
                  <a:ext uri="{FF2B5EF4-FFF2-40B4-BE49-F238E27FC236}">
                    <a16:creationId xmlns:a16="http://schemas.microsoft.com/office/drawing/2014/main" id="{89F71BC5-C1D3-87A4-6628-E6194B99C0B8}"/>
                  </a:ext>
                </a:extLst>
              </p:cNvPr>
              <p:cNvGrpSpPr/>
              <p:nvPr/>
            </p:nvGrpSpPr>
            <p:grpSpPr>
              <a:xfrm>
                <a:off x="8144759" y="1978212"/>
                <a:ext cx="1593130" cy="1292888"/>
                <a:chOff x="8144759" y="1978212"/>
                <a:chExt cx="1593130" cy="1292888"/>
              </a:xfrm>
              <a:grpFill/>
            </p:grpSpPr>
            <p:sp>
              <p:nvSpPr>
                <p:cNvPr id="83" name="Isosceles Triangle 82">
                  <a:extLst>
                    <a:ext uri="{FF2B5EF4-FFF2-40B4-BE49-F238E27FC236}">
                      <a16:creationId xmlns:a16="http://schemas.microsoft.com/office/drawing/2014/main" id="{40E9C064-938A-1D05-39A9-3AA92B285FE6}"/>
                    </a:ext>
                  </a:extLst>
                </p:cNvPr>
                <p:cNvSpPr/>
                <p:nvPr/>
              </p:nvSpPr>
              <p:spPr>
                <a:xfrm rot="10800000">
                  <a:off x="8144759" y="2061179"/>
                  <a:ext cx="1593130" cy="1209921"/>
                </a:xfrm>
                <a:prstGeom prst="triangl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84" name="Oval 83">
                  <a:extLst>
                    <a:ext uri="{FF2B5EF4-FFF2-40B4-BE49-F238E27FC236}">
                      <a16:creationId xmlns:a16="http://schemas.microsoft.com/office/drawing/2014/main" id="{35FFF4DC-D742-7205-82C8-5DEB1B4A3CD7}"/>
                    </a:ext>
                  </a:extLst>
                </p:cNvPr>
                <p:cNvSpPr/>
                <p:nvPr/>
              </p:nvSpPr>
              <p:spPr>
                <a:xfrm>
                  <a:off x="8144759" y="1978212"/>
                  <a:ext cx="1593130" cy="14941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sp>
            <p:nvSpPr>
              <p:cNvPr id="80" name="Rectangle 79">
                <a:extLst>
                  <a:ext uri="{FF2B5EF4-FFF2-40B4-BE49-F238E27FC236}">
                    <a16:creationId xmlns:a16="http://schemas.microsoft.com/office/drawing/2014/main" id="{16E9E587-0743-F71C-3735-7E98ACEAFA7F}"/>
                  </a:ext>
                </a:extLst>
              </p:cNvPr>
              <p:cNvSpPr/>
              <p:nvPr/>
            </p:nvSpPr>
            <p:spPr>
              <a:xfrm>
                <a:off x="8797365" y="3036047"/>
                <a:ext cx="286870" cy="1255059"/>
              </a:xfrm>
              <a:prstGeom prst="rect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1" name="Oval 80">
                <a:extLst>
                  <a:ext uri="{FF2B5EF4-FFF2-40B4-BE49-F238E27FC236}">
                    <a16:creationId xmlns:a16="http://schemas.microsoft.com/office/drawing/2014/main" id="{9E4A7289-01DF-4652-E2BF-71EE91FD67D9}"/>
                  </a:ext>
                </a:extLst>
              </p:cNvPr>
              <p:cNvSpPr/>
              <p:nvPr/>
            </p:nvSpPr>
            <p:spPr>
              <a:xfrm>
                <a:off x="8797365" y="2910541"/>
                <a:ext cx="286870" cy="2510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2" name="Rectangle 81">
                <a:extLst>
                  <a:ext uri="{FF2B5EF4-FFF2-40B4-BE49-F238E27FC236}">
                    <a16:creationId xmlns:a16="http://schemas.microsoft.com/office/drawing/2014/main" id="{1F49C8EE-FDD8-3788-F7C9-7788E278661A}"/>
                  </a:ext>
                </a:extLst>
              </p:cNvPr>
              <p:cNvSpPr/>
              <p:nvPr/>
            </p:nvSpPr>
            <p:spPr>
              <a:xfrm flipV="1">
                <a:off x="8812120" y="4077303"/>
                <a:ext cx="251343" cy="29518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4AA100DC-972C-7E72-2A8F-A7E270462B48}"/>
                </a:ext>
              </a:extLst>
            </p:cNvPr>
            <p:cNvGrpSpPr/>
            <p:nvPr/>
          </p:nvGrpSpPr>
          <p:grpSpPr>
            <a:xfrm>
              <a:off x="9628849" y="3243619"/>
              <a:ext cx="361954" cy="2108563"/>
              <a:chOff x="8737801" y="3001753"/>
              <a:chExt cx="361954" cy="2108563"/>
            </a:xfrm>
          </p:grpSpPr>
          <p:grpSp>
            <p:nvGrpSpPr>
              <p:cNvPr id="73" name="Group 72">
                <a:extLst>
                  <a:ext uri="{FF2B5EF4-FFF2-40B4-BE49-F238E27FC236}">
                    <a16:creationId xmlns:a16="http://schemas.microsoft.com/office/drawing/2014/main" id="{B967B1DC-B747-63AB-623F-311E7755A800}"/>
                  </a:ext>
                </a:extLst>
              </p:cNvPr>
              <p:cNvGrpSpPr/>
              <p:nvPr/>
            </p:nvGrpSpPr>
            <p:grpSpPr>
              <a:xfrm>
                <a:off x="8737801" y="3001753"/>
                <a:ext cx="304918" cy="2108563"/>
                <a:chOff x="8737801" y="3001753"/>
                <a:chExt cx="304918" cy="2108563"/>
              </a:xfrm>
            </p:grpSpPr>
            <p:cxnSp>
              <p:nvCxnSpPr>
                <p:cNvPr id="75" name="Straight Connector 74">
                  <a:extLst>
                    <a:ext uri="{FF2B5EF4-FFF2-40B4-BE49-F238E27FC236}">
                      <a16:creationId xmlns:a16="http://schemas.microsoft.com/office/drawing/2014/main" id="{072067FA-9074-C43E-1806-9D2F1E18164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737801" y="3001753"/>
                  <a:ext cx="0" cy="943441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4"/>
                </a:lnRef>
                <a:fillRef idx="0">
                  <a:schemeClr val="accent4"/>
                </a:fillRef>
                <a:effectRef idx="0">
                  <a:schemeClr val="accent4"/>
                </a:effectRef>
                <a:fontRef idx="minor">
                  <a:schemeClr val="tx1"/>
                </a:fontRef>
              </p:style>
            </p:cxnSp>
            <p:cxnSp>
              <p:nvCxnSpPr>
                <p:cNvPr id="76" name="Straight Connector 75">
                  <a:extLst>
                    <a:ext uri="{FF2B5EF4-FFF2-40B4-BE49-F238E27FC236}">
                      <a16:creationId xmlns:a16="http://schemas.microsoft.com/office/drawing/2014/main" id="{BE6E1F21-7C51-3E46-281F-92563A47882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9042719" y="3001753"/>
                  <a:ext cx="0" cy="877073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4"/>
                </a:lnRef>
                <a:fillRef idx="0">
                  <a:schemeClr val="accent4"/>
                </a:fillRef>
                <a:effectRef idx="0">
                  <a:schemeClr val="accent4"/>
                </a:effectRef>
                <a:fontRef idx="minor">
                  <a:schemeClr val="tx1"/>
                </a:fontRef>
              </p:style>
            </p:cxnSp>
            <p:cxnSp>
              <p:nvCxnSpPr>
                <p:cNvPr id="77" name="Straight Connector 76">
                  <a:extLst>
                    <a:ext uri="{FF2B5EF4-FFF2-40B4-BE49-F238E27FC236}">
                      <a16:creationId xmlns:a16="http://schemas.microsoft.com/office/drawing/2014/main" id="{B61692F9-8503-978E-EFF0-AF74F6B5245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8890552" y="3878826"/>
                  <a:ext cx="152167" cy="1231490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4"/>
                </a:lnRef>
                <a:fillRef idx="0">
                  <a:schemeClr val="accent4"/>
                </a:fillRef>
                <a:effectRef idx="0">
                  <a:schemeClr val="accent4"/>
                </a:effectRef>
                <a:fontRef idx="minor">
                  <a:schemeClr val="tx1"/>
                </a:fontRef>
              </p:style>
            </p:cxnSp>
            <p:cxnSp>
              <p:nvCxnSpPr>
                <p:cNvPr id="78" name="Straight Connector 77">
                  <a:extLst>
                    <a:ext uri="{FF2B5EF4-FFF2-40B4-BE49-F238E27FC236}">
                      <a16:creationId xmlns:a16="http://schemas.microsoft.com/office/drawing/2014/main" id="{0F951B2D-E892-8F86-555F-FB639D639BB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737801" y="3945194"/>
                  <a:ext cx="152750" cy="1165122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4"/>
                </a:lnRef>
                <a:fillRef idx="0">
                  <a:schemeClr val="accent4"/>
                </a:fillRef>
                <a:effectRef idx="0">
                  <a:schemeClr val="accent4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4" name="Straight Connector 73">
                <a:extLst>
                  <a:ext uri="{FF2B5EF4-FFF2-40B4-BE49-F238E27FC236}">
                    <a16:creationId xmlns:a16="http://schemas.microsoft.com/office/drawing/2014/main" id="{447ED51E-717A-908D-8C99-5856BCC1159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8890552" y="4417142"/>
                <a:ext cx="209203" cy="693174"/>
              </a:xfrm>
              <a:prstGeom prst="line">
                <a:avLst/>
              </a:prstGeom>
              <a:ln w="38100"/>
            </p:spPr>
            <p:style>
              <a:lnRef idx="1">
                <a:schemeClr val="accent4"/>
              </a:lnRef>
              <a:fillRef idx="0">
                <a:schemeClr val="accent4"/>
              </a:fillRef>
              <a:effectRef idx="0">
                <a:schemeClr val="accent4"/>
              </a:effectRef>
              <a:fontRef idx="minor">
                <a:schemeClr val="tx1"/>
              </a:fontRef>
            </p:style>
          </p:cxnSp>
        </p:grpSp>
        <p:grpSp>
          <p:nvGrpSpPr>
            <p:cNvPr id="63" name="Group 62">
              <a:extLst>
                <a:ext uri="{FF2B5EF4-FFF2-40B4-BE49-F238E27FC236}">
                  <a16:creationId xmlns:a16="http://schemas.microsoft.com/office/drawing/2014/main" id="{9CC06685-29D9-656F-10A0-D0D44388E769}"/>
                </a:ext>
              </a:extLst>
            </p:cNvPr>
            <p:cNvGrpSpPr/>
            <p:nvPr/>
          </p:nvGrpSpPr>
          <p:grpSpPr>
            <a:xfrm>
              <a:off x="9628849" y="5190935"/>
              <a:ext cx="334986" cy="295400"/>
              <a:chOff x="8737801" y="4949069"/>
              <a:chExt cx="334986" cy="295400"/>
            </a:xfrm>
          </p:grpSpPr>
          <p:sp>
            <p:nvSpPr>
              <p:cNvPr id="71" name="Arrow: Pentagon 70">
                <a:extLst>
                  <a:ext uri="{FF2B5EF4-FFF2-40B4-BE49-F238E27FC236}">
                    <a16:creationId xmlns:a16="http://schemas.microsoft.com/office/drawing/2014/main" id="{541AB834-DA29-772E-61E8-60E0E4C4515A}"/>
                  </a:ext>
                </a:extLst>
              </p:cNvPr>
              <p:cNvSpPr/>
              <p:nvPr/>
            </p:nvSpPr>
            <p:spPr>
              <a:xfrm rot="5400000">
                <a:off x="8791486" y="4895384"/>
                <a:ext cx="227615" cy="334986"/>
              </a:xfrm>
              <a:prstGeom prst="homePlate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2" name="Isosceles Triangle 71">
                <a:extLst>
                  <a:ext uri="{FF2B5EF4-FFF2-40B4-BE49-F238E27FC236}">
                    <a16:creationId xmlns:a16="http://schemas.microsoft.com/office/drawing/2014/main" id="{9B9D09FC-F6A0-45F8-9EB2-88B1915163D4}"/>
                  </a:ext>
                </a:extLst>
              </p:cNvPr>
              <p:cNvSpPr/>
              <p:nvPr/>
            </p:nvSpPr>
            <p:spPr>
              <a:xfrm>
                <a:off x="8772818" y="5020245"/>
                <a:ext cx="264948" cy="224224"/>
              </a:xfrm>
              <a:prstGeom prst="triangle">
                <a:avLst/>
              </a:pr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64" name="Group 63">
              <a:extLst>
                <a:ext uri="{FF2B5EF4-FFF2-40B4-BE49-F238E27FC236}">
                  <a16:creationId xmlns:a16="http://schemas.microsoft.com/office/drawing/2014/main" id="{A15FCB98-FCAF-C580-0AE6-276ABD6B7EB6}"/>
                </a:ext>
              </a:extLst>
            </p:cNvPr>
            <p:cNvGrpSpPr/>
            <p:nvPr/>
          </p:nvGrpSpPr>
          <p:grpSpPr>
            <a:xfrm>
              <a:off x="9117921" y="1265339"/>
              <a:ext cx="1327355" cy="772756"/>
              <a:chOff x="8229600" y="1069258"/>
              <a:chExt cx="1327355" cy="772756"/>
            </a:xfrm>
          </p:grpSpPr>
          <p:sp>
            <p:nvSpPr>
              <p:cNvPr id="69" name="Oval 68">
                <a:extLst>
                  <a:ext uri="{FF2B5EF4-FFF2-40B4-BE49-F238E27FC236}">
                    <a16:creationId xmlns:a16="http://schemas.microsoft.com/office/drawing/2014/main" id="{5034A536-AB25-030C-6A3D-985E5E6A36F2}"/>
                  </a:ext>
                </a:extLst>
              </p:cNvPr>
              <p:cNvSpPr/>
              <p:nvPr/>
            </p:nvSpPr>
            <p:spPr>
              <a:xfrm>
                <a:off x="8229600" y="1252854"/>
                <a:ext cx="1327355" cy="589160"/>
              </a:xfrm>
              <a:prstGeom prst="ellipse">
                <a:avLst/>
              </a:prstGeom>
              <a:noFill/>
              <a:ln>
                <a:prstDash val="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0" name="Rectangle 69">
                <a:extLst>
                  <a:ext uri="{FF2B5EF4-FFF2-40B4-BE49-F238E27FC236}">
                    <a16:creationId xmlns:a16="http://schemas.microsoft.com/office/drawing/2014/main" id="{E8103407-02B8-46D0-A6E5-923148C61DEA}"/>
                  </a:ext>
                </a:extLst>
              </p:cNvPr>
              <p:cNvSpPr/>
              <p:nvPr/>
            </p:nvSpPr>
            <p:spPr>
              <a:xfrm>
                <a:off x="8229600" y="1069258"/>
                <a:ext cx="1327355" cy="45212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65" name="Explosion: 14 Points 64">
              <a:extLst>
                <a:ext uri="{FF2B5EF4-FFF2-40B4-BE49-F238E27FC236}">
                  <a16:creationId xmlns:a16="http://schemas.microsoft.com/office/drawing/2014/main" id="{A5D3B1F0-8E26-0B15-1E82-C15ECEF55F13}"/>
                </a:ext>
              </a:extLst>
            </p:cNvPr>
            <p:cNvSpPr/>
            <p:nvPr/>
          </p:nvSpPr>
          <p:spPr>
            <a:xfrm rot="3270342">
              <a:off x="9458096" y="1436149"/>
              <a:ext cx="641555" cy="776187"/>
            </a:xfrm>
            <a:prstGeom prst="irregularSeal2">
              <a:avLst/>
            </a:prstGeom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4AD5365F-801C-C6E8-93D8-58BD7CF9996D}"/>
                </a:ext>
              </a:extLst>
            </p:cNvPr>
            <p:cNvCxnSpPr>
              <a:endCxn id="69" idx="6"/>
            </p:cNvCxnSpPr>
            <p:nvPr/>
          </p:nvCxnSpPr>
          <p:spPr>
            <a:xfrm>
              <a:off x="9117921" y="1743515"/>
              <a:ext cx="1327355" cy="0"/>
            </a:xfrm>
            <a:prstGeom prst="line">
              <a:avLst/>
            </a:prstGeom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Isosceles Triangle 66">
              <a:extLst>
                <a:ext uri="{FF2B5EF4-FFF2-40B4-BE49-F238E27FC236}">
                  <a16:creationId xmlns:a16="http://schemas.microsoft.com/office/drawing/2014/main" id="{3F6B6832-D5D6-9A5B-DD5B-8EB74A198E19}"/>
                </a:ext>
              </a:extLst>
            </p:cNvPr>
            <p:cNvSpPr/>
            <p:nvPr/>
          </p:nvSpPr>
          <p:spPr>
            <a:xfrm flipV="1">
              <a:off x="9651562" y="4131878"/>
              <a:ext cx="260083" cy="1051618"/>
            </a:xfrm>
            <a:prstGeom prst="triangl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accent4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A3C2ED90-C329-77A4-33EB-14D5D7D7072B}"/>
                </a:ext>
              </a:extLst>
            </p:cNvPr>
            <p:cNvSpPr/>
            <p:nvPr/>
          </p:nvSpPr>
          <p:spPr>
            <a:xfrm>
              <a:off x="9650972" y="3713492"/>
              <a:ext cx="260673" cy="434845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accent4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E010865C-3CF9-8F02-ED73-6B50199F94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26933" y="5428733"/>
            <a:ext cx="1962424" cy="1209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4939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5AF844-3FCD-A5A5-9C10-A33C92EC85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Let’s go on a Moss Safari!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165035-7A1E-AF5E-BD6C-DBE4F66CB8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84924" y="1557856"/>
            <a:ext cx="4808621" cy="3501824"/>
          </a:xfrm>
        </p:spPr>
        <p:txBody>
          <a:bodyPr>
            <a:normAutofit fontScale="62500" lnSpcReduction="20000"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17647"/>
              <a:buNone/>
            </a:pPr>
            <a:r>
              <a:rPr lang="en-GB" b="1" dirty="0"/>
              <a:t>Expedition information:</a:t>
            </a:r>
          </a:p>
          <a:p>
            <a:pPr>
              <a:lnSpc>
                <a:spcPct val="115000"/>
              </a:lnSpc>
              <a:spcBef>
                <a:spcPts val="1200"/>
              </a:spcBef>
              <a:buSzPct val="117647"/>
            </a:pPr>
            <a:r>
              <a:rPr lang="en-GB" dirty="0"/>
              <a:t>We will stop at interesting animals or plants.</a:t>
            </a:r>
          </a:p>
          <a:p>
            <a:pPr>
              <a:lnSpc>
                <a:spcPct val="115000"/>
              </a:lnSpc>
              <a:spcBef>
                <a:spcPts val="1200"/>
              </a:spcBef>
              <a:buSzPct val="117647"/>
            </a:pPr>
            <a:r>
              <a:rPr lang="en-GB" dirty="0"/>
              <a:t>We do not chase the wildlife!</a:t>
            </a:r>
          </a:p>
          <a:p>
            <a:pPr>
              <a:lnSpc>
                <a:spcPct val="115000"/>
              </a:lnSpc>
              <a:spcBef>
                <a:spcPts val="1200"/>
              </a:spcBef>
              <a:buSzPct val="117647"/>
            </a:pPr>
            <a:r>
              <a:rPr lang="en-GB" dirty="0"/>
              <a:t>Magnification x 40 (sometimes x 100).</a:t>
            </a:r>
          </a:p>
          <a:p>
            <a:pPr>
              <a:lnSpc>
                <a:spcPct val="115000"/>
              </a:lnSpc>
              <a:spcBef>
                <a:spcPts val="1200"/>
              </a:spcBef>
              <a:buSzPct val="117647"/>
            </a:pPr>
            <a:r>
              <a:rPr lang="en-GB" dirty="0"/>
              <a:t>Focussing takes time.</a:t>
            </a:r>
          </a:p>
          <a:p>
            <a:pPr>
              <a:lnSpc>
                <a:spcPct val="115000"/>
              </a:lnSpc>
              <a:spcBef>
                <a:spcPts val="1200"/>
              </a:spcBef>
              <a:buSzPct val="117647"/>
            </a:pPr>
            <a:r>
              <a:rPr lang="en-GB" dirty="0"/>
              <a:t>No guarantee we will see any of the Big Five, but we will see interesting things.</a:t>
            </a:r>
          </a:p>
          <a:p>
            <a:pPr>
              <a:lnSpc>
                <a:spcPct val="115000"/>
              </a:lnSpc>
              <a:spcBef>
                <a:spcPts val="1200"/>
              </a:spcBef>
              <a:buSzPct val="117647"/>
            </a:pPr>
            <a:r>
              <a:rPr lang="en-GB" dirty="0"/>
              <a:t>I’m still learning…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525ADAB-84CE-DBB2-CC8A-FF0E3577231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8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878" b="90288" l="0" r="99834">
                        <a14:foregroundMark x1="8260" y1="36296" x2="7897" y2="35971"/>
                        <a14:foregroundMark x1="7897" y1="35971" x2="83" y2="3597"/>
                        <a14:foregroundMark x1="83" y1="3597" x2="83" y2="3597"/>
                        <a14:foregroundMark x1="83" y1="3597" x2="110" y2="17265"/>
                        <a14:foregroundMark x1="88529" y1="27698" x2="92851" y2="34532"/>
                        <a14:foregroundMark x1="92851" y1="34532" x2="97423" y2="33453"/>
                        <a14:foregroundMark x1="97423" y1="33453" x2="99834" y2="26259"/>
                        <a14:foregroundMark x1="12804" y1="44261" x2="14630" y2="75540"/>
                        <a14:foregroundMark x1="14630" y1="75540" x2="17124" y2="37770"/>
                        <a14:foregroundMark x1="17124" y1="37770" x2="17539" y2="36331"/>
                        <a14:foregroundMark x1="17207" y1="35971" x2="18121" y2="90288"/>
                        <a14:foregroundMark x1="18121" y1="90288" x2="26434" y2="29137"/>
                        <a14:foregroundMark x1="26434" y1="29137" x2="27515" y2="27698"/>
                        <a14:backgroundMark x1="8313" y1="35971" x2="14131" y2="39568"/>
                        <a14:backgroundMark x1="83" y1="17266" x2="166" y2="46763"/>
                      </a14:backgroundRemoval>
                    </a14:imgEffect>
                    <a14:imgEffect>
                      <a14:colorTemperature colorTemp="53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4641243"/>
            <a:ext cx="12191999" cy="2648320"/>
          </a:xfrm>
          <a:prstGeom prst="rect">
            <a:avLst/>
          </a:prstGeom>
        </p:spPr>
      </p:pic>
      <p:sp>
        <p:nvSpPr>
          <p:cNvPr id="5" name="Google Shape;185;p10">
            <a:extLst>
              <a:ext uri="{FF2B5EF4-FFF2-40B4-BE49-F238E27FC236}">
                <a16:creationId xmlns:a16="http://schemas.microsoft.com/office/drawing/2014/main" id="{1A84D6EC-53F4-C605-DBC8-65C574C950EC}"/>
              </a:ext>
            </a:extLst>
          </p:cNvPr>
          <p:cNvSpPr/>
          <p:nvPr/>
        </p:nvSpPr>
        <p:spPr>
          <a:xfrm>
            <a:off x="1581820" y="1582757"/>
            <a:ext cx="3918300" cy="42150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" name="Google Shape;190;p10">
            <a:extLst>
              <a:ext uri="{FF2B5EF4-FFF2-40B4-BE49-F238E27FC236}">
                <a16:creationId xmlns:a16="http://schemas.microsoft.com/office/drawing/2014/main" id="{3DA2FC1A-80A0-BA6E-39C8-FFDFD05B7092}"/>
              </a:ext>
            </a:extLst>
          </p:cNvPr>
          <p:cNvPicPr preferRelativeResize="0"/>
          <p:nvPr/>
        </p:nvPicPr>
        <p:blipFill rotWithShape="1"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21565" y="3517239"/>
            <a:ext cx="3359075" cy="1016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91;p10">
            <a:extLst>
              <a:ext uri="{FF2B5EF4-FFF2-40B4-BE49-F238E27FC236}">
                <a16:creationId xmlns:a16="http://schemas.microsoft.com/office/drawing/2014/main" id="{031C3E8F-20D8-8509-2961-6C585A13BA23}"/>
              </a:ext>
            </a:extLst>
          </p:cNvPr>
          <p:cNvPicPr preferRelativeResize="0"/>
          <p:nvPr/>
        </p:nvPicPr>
        <p:blipFill rotWithShape="1">
          <a:blip r:embed="rId5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50813" y="2749814"/>
            <a:ext cx="415350" cy="415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92;p10">
            <a:extLst>
              <a:ext uri="{FF2B5EF4-FFF2-40B4-BE49-F238E27FC236}">
                <a16:creationId xmlns:a16="http://schemas.microsoft.com/office/drawing/2014/main" id="{2E5208C5-28FB-EE3F-21CE-A3766174EE32}"/>
              </a:ext>
            </a:extLst>
          </p:cNvPr>
          <p:cNvPicPr preferRelativeResize="0"/>
          <p:nvPr/>
        </p:nvPicPr>
        <p:blipFill rotWithShape="1">
          <a:blip r:embed="rId5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20706" y="2749814"/>
            <a:ext cx="415350" cy="41535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193;p10">
            <a:extLst>
              <a:ext uri="{FF2B5EF4-FFF2-40B4-BE49-F238E27FC236}">
                <a16:creationId xmlns:a16="http://schemas.microsoft.com/office/drawing/2014/main" id="{1E6B0E71-8C59-9B30-FEFD-FD718BDDCB88}"/>
              </a:ext>
            </a:extLst>
          </p:cNvPr>
          <p:cNvSpPr txBox="1"/>
          <p:nvPr/>
        </p:nvSpPr>
        <p:spPr>
          <a:xfrm>
            <a:off x="2238102" y="1913064"/>
            <a:ext cx="2917372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2 -3 drops of water from moss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Google Shape;194;p10">
            <a:extLst>
              <a:ext uri="{FF2B5EF4-FFF2-40B4-BE49-F238E27FC236}">
                <a16:creationId xmlns:a16="http://schemas.microsoft.com/office/drawing/2014/main" id="{C5E776D8-98D1-2A7E-2D7F-EBC29AB78905}"/>
              </a:ext>
            </a:extLst>
          </p:cNvPr>
          <p:cNvSpPr txBox="1"/>
          <p:nvPr/>
        </p:nvSpPr>
        <p:spPr>
          <a:xfrm>
            <a:off x="1921565" y="4737789"/>
            <a:ext cx="33591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Zig zag spotlight across a 15 mm well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" name="Google Shape;192;p10">
            <a:extLst>
              <a:ext uri="{FF2B5EF4-FFF2-40B4-BE49-F238E27FC236}">
                <a16:creationId xmlns:a16="http://schemas.microsoft.com/office/drawing/2014/main" id="{093AA21B-2296-D737-14A0-B07FD7B158B6}"/>
              </a:ext>
            </a:extLst>
          </p:cNvPr>
          <p:cNvPicPr preferRelativeResize="0"/>
          <p:nvPr/>
        </p:nvPicPr>
        <p:blipFill rotWithShape="1">
          <a:blip r:embed="rId5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90599" y="2748255"/>
            <a:ext cx="415350" cy="4153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60099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390476-5D5C-9FD6-8B5B-754AB6EED9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Moss Safari Resources</a:t>
            </a:r>
          </a:p>
        </p:txBody>
      </p:sp>
      <p:pic>
        <p:nvPicPr>
          <p:cNvPr id="4" name="Picture 3" descr="A blue and yellow sign&#10;&#10;Description automatically generated">
            <a:extLst>
              <a:ext uri="{FF2B5EF4-FFF2-40B4-BE49-F238E27FC236}">
                <a16:creationId xmlns:a16="http://schemas.microsoft.com/office/drawing/2014/main" id="{0D438147-00A1-C960-3A79-6953D79F35F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69911" y="379645"/>
            <a:ext cx="1810094" cy="534184"/>
          </a:xfrm>
          <a:prstGeom prst="rect">
            <a:avLst/>
          </a:prstGeom>
        </p:spPr>
      </p:pic>
      <p:pic>
        <p:nvPicPr>
          <p:cNvPr id="5" name="Picture 4" descr="VITTA Education">
            <a:extLst>
              <a:ext uri="{FF2B5EF4-FFF2-40B4-BE49-F238E27FC236}">
                <a16:creationId xmlns:a16="http://schemas.microsoft.com/office/drawing/2014/main" id="{1035FC76-E7E2-94B5-9D05-C8250FA499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80005" y="279032"/>
            <a:ext cx="1871208" cy="735409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5071769A-0257-B45E-01E3-C7C30F3C95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222784" y="230188"/>
            <a:ext cx="1852952" cy="7566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A microscope next to a sign&#10;&#10;Description automatically generated">
            <a:extLst>
              <a:ext uri="{FF2B5EF4-FFF2-40B4-BE49-F238E27FC236}">
                <a16:creationId xmlns:a16="http://schemas.microsoft.com/office/drawing/2014/main" id="{A4095B30-BCF8-4331-5FD1-6984E823B01A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9691" y="1447800"/>
            <a:ext cx="4234842" cy="4234842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CC4806A1-4020-AFBF-C814-70F0AF8B84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88711" y="1360251"/>
            <a:ext cx="3962400" cy="396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D922E18-00C7-8632-4AE5-EAE09D475DB6}"/>
              </a:ext>
            </a:extLst>
          </p:cNvPr>
          <p:cNvSpPr txBox="1"/>
          <p:nvPr/>
        </p:nvSpPr>
        <p:spPr>
          <a:xfrm>
            <a:off x="2156704" y="5682642"/>
            <a:ext cx="444111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hlinkClick r:id="rId7"/>
              </a:rPr>
              <a:t>https://vittaeducation.com/moss-safari/</a:t>
            </a:r>
            <a:endParaRPr lang="en-GB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584021B-18C9-9296-400F-6126F30CA396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43022" y="1535349"/>
            <a:ext cx="4216381" cy="3688376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6B631682-C26F-AD5C-E70E-6EC2D93D86AE}"/>
              </a:ext>
            </a:extLst>
          </p:cNvPr>
          <p:cNvSpPr txBox="1"/>
          <p:nvPr/>
        </p:nvSpPr>
        <p:spPr>
          <a:xfrm>
            <a:off x="8289744" y="5627981"/>
            <a:ext cx="372293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dirty="0">
                <a:hlinkClick r:id="rId9"/>
              </a:rPr>
              <a:t>DuraLab DF-100 Classic Monocular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284989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AD2FF7-C358-A780-D4DA-FEBB9F0FF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CBB25B-08B0-F554-18D2-C6D5DEA89D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546CA3-853A-B1A2-7912-18AAF7073D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 descr="Close-up of green moss">
            <a:extLst>
              <a:ext uri="{FF2B5EF4-FFF2-40B4-BE49-F238E27FC236}">
                <a16:creationId xmlns:a16="http://schemas.microsoft.com/office/drawing/2014/main" id="{EE3C7BF7-6E44-6FAA-348A-E83A4C4E7F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03516"/>
            <a:ext cx="12192000" cy="885444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450E3E7-88D6-FD02-CF50-3FF5BD20B5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5679" y="566147"/>
            <a:ext cx="6020640" cy="5649113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24F3660-66E1-0BDE-AB6B-FA2F48D6F0AD}"/>
              </a:ext>
            </a:extLst>
          </p:cNvPr>
          <p:cNvSpPr/>
          <p:nvPr/>
        </p:nvSpPr>
        <p:spPr>
          <a:xfrm>
            <a:off x="3495135" y="5291930"/>
            <a:ext cx="5201729" cy="923330"/>
          </a:xfrm>
          <a:prstGeom prst="rect">
            <a:avLst/>
          </a:prstGeom>
          <a:solidFill>
            <a:srgbClr val="F6EDD5"/>
          </a:solidFill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>
                <a:ln/>
                <a:solidFill>
                  <a:schemeClr val="accent3"/>
                </a:solidFill>
                <a:effectLst/>
              </a:rPr>
              <a:t>GALLERY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43600EF-21F2-E51F-DC71-BC792EE47F26}"/>
              </a:ext>
            </a:extLst>
          </p:cNvPr>
          <p:cNvSpPr txBox="1"/>
          <p:nvPr/>
        </p:nvSpPr>
        <p:spPr>
          <a:xfrm>
            <a:off x="3085679" y="5491985"/>
            <a:ext cx="6020640" cy="1446550"/>
          </a:xfrm>
          <a:prstGeom prst="rect">
            <a:avLst/>
          </a:prstGeom>
          <a:solidFill>
            <a:srgbClr val="FAF2DA"/>
          </a:solidFill>
          <a:ln>
            <a:solidFill>
              <a:srgbClr val="FAF2DA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8800" dirty="0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25109255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034AAC"/>
                </a:solidFill>
                <a:latin typeface="Arial" panose="020B0604020202020204" pitchFamily="34" charset="0"/>
              </a:rPr>
              <a:t>Course evaluation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2243139" y="2057400"/>
            <a:ext cx="7876221" cy="3578220"/>
          </a:xfrm>
        </p:spPr>
        <p:txBody>
          <a:bodyPr/>
          <a:lstStyle/>
          <a:p>
            <a:pPr>
              <a:spcBef>
                <a:spcPts val="640"/>
              </a:spcBef>
            </a:pPr>
            <a:r>
              <a:rPr lang="en-GB" sz="1800" dirty="0">
                <a:solidFill>
                  <a:srgbClr val="747678"/>
                </a:solidFill>
                <a:latin typeface="Arial" panose="020B0604020202020204" pitchFamily="34" charset="0"/>
              </a:rPr>
              <a:t>Please complete our evaluation form.</a:t>
            </a:r>
            <a:endParaRPr lang="en-GB" sz="1800" dirty="0"/>
          </a:p>
          <a:p>
            <a:pPr>
              <a:spcBef>
                <a:spcPts val="640"/>
              </a:spcBef>
            </a:pPr>
            <a:r>
              <a:rPr lang="en-GB" sz="1800" dirty="0">
                <a:solidFill>
                  <a:srgbClr val="747678"/>
                </a:solidFill>
                <a:latin typeface="Arial" panose="020B0604020202020204" pitchFamily="34" charset="0"/>
              </a:rPr>
              <a:t>You will receive a link to the form by email from </a:t>
            </a:r>
            <a:r>
              <a:rPr lang="en-GB" sz="1800" u="sng" dirty="0">
                <a:solidFill>
                  <a:srgbClr val="0000FF"/>
                </a:solidFill>
                <a:latin typeface="Arial" panose="020B0604020202020204" pitchFamily="34" charset="0"/>
                <a:hlinkClick r:id="rId3"/>
              </a:rPr>
              <a:t>sciencehub@hertsandessex.herts.sch.uk</a:t>
            </a:r>
            <a:endParaRPr lang="en-GB" sz="1800" dirty="0"/>
          </a:p>
          <a:p>
            <a:pPr>
              <a:spcBef>
                <a:spcPts val="640"/>
              </a:spcBef>
            </a:pPr>
            <a:r>
              <a:rPr lang="en-GB" sz="1800" dirty="0">
                <a:solidFill>
                  <a:srgbClr val="747678"/>
                </a:solidFill>
                <a:latin typeface="Arial" panose="020B0604020202020204" pitchFamily="34" charset="0"/>
              </a:rPr>
              <a:t>The form takes a few minutes to complete. Your feedback is important to us and:</a:t>
            </a:r>
            <a:endParaRPr lang="en-GB" sz="1800" dirty="0"/>
          </a:p>
          <a:p>
            <a:pPr marL="781050" lvl="1" fontAlgn="base">
              <a:spcBef>
                <a:spcPts val="480"/>
              </a:spcBef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rgbClr val="747678"/>
                </a:solidFill>
                <a:latin typeface="Arial" panose="020B0604020202020204" pitchFamily="34" charset="0"/>
              </a:rPr>
              <a:t>helps to provide evidence for your own performance reviews</a:t>
            </a:r>
            <a:endParaRPr lang="en-GB" dirty="0">
              <a:solidFill>
                <a:srgbClr val="747678"/>
              </a:solidFill>
              <a:latin typeface="Arial" panose="020B0604020202020204" pitchFamily="34" charset="0"/>
            </a:endParaRPr>
          </a:p>
          <a:p>
            <a:pPr marL="781050" lvl="1" fontAlgn="base">
              <a:spcBef>
                <a:spcPts val="480"/>
              </a:spcBef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rgbClr val="747678"/>
                </a:solidFill>
                <a:latin typeface="Arial" panose="020B0604020202020204" pitchFamily="34" charset="0"/>
              </a:rPr>
              <a:t>receive your course certificate of course completion</a:t>
            </a:r>
            <a:endParaRPr lang="en-GB" dirty="0">
              <a:solidFill>
                <a:srgbClr val="747678"/>
              </a:solidFill>
              <a:latin typeface="Arial" panose="020B0604020202020204" pitchFamily="34" charset="0"/>
            </a:endParaRPr>
          </a:p>
          <a:p>
            <a:pPr marL="781050" lvl="1" fontAlgn="base">
              <a:spcBef>
                <a:spcPts val="480"/>
              </a:spcBef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rgbClr val="747678"/>
                </a:solidFill>
                <a:latin typeface="Arial" panose="020B0604020202020204" pitchFamily="34" charset="0"/>
              </a:rPr>
              <a:t>feedback for us to integrate into our courses</a:t>
            </a:r>
            <a:endParaRPr lang="en-GB" dirty="0">
              <a:solidFill>
                <a:srgbClr val="747678"/>
              </a:solidFill>
              <a:latin typeface="Arial" panose="020B0604020202020204" pitchFamily="34" charset="0"/>
            </a:endParaRP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6" name="Rectangle 5"/>
          <p:cNvSpPr/>
          <p:nvPr/>
        </p:nvSpPr>
        <p:spPr>
          <a:xfrm>
            <a:off x="3810000" y="1278413"/>
            <a:ext cx="4572000" cy="61555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Bef>
                <a:spcPts val="640"/>
              </a:spcBef>
            </a:pPr>
            <a:br>
              <a:rPr lang="en-GB" dirty="0"/>
            </a:br>
            <a:endParaRPr lang="en-GB" sz="1600" dirty="0">
              <a:solidFill>
                <a:srgbClr val="747678"/>
              </a:solidFill>
              <a:latin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EE22796-7DAA-BEB5-B275-C0279D0E49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26933" y="5428733"/>
            <a:ext cx="1962424" cy="1209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5020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000"/>
    </mc:Choice>
    <mc:Fallback xmlns="">
      <p:transition spd="slow" advTm="6000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C9F562-EEF1-2211-C3E6-1BD8501358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3D3602-02DF-5B1D-C9CD-38A7884DA8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75F62C-9E7D-5BAF-E5E1-72C0E75D09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 descr="Close-up of green moss">
            <a:extLst>
              <a:ext uri="{FF2B5EF4-FFF2-40B4-BE49-F238E27FC236}">
                <a16:creationId xmlns:a16="http://schemas.microsoft.com/office/drawing/2014/main" id="{857423D3-B6A4-943B-B217-1FFDC4C222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03516"/>
            <a:ext cx="12192000" cy="885444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75424AD-74A3-D868-CE94-28A42D3D7B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5679" y="566147"/>
            <a:ext cx="6020640" cy="5649113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AED8110F-FB38-FBA4-B0BA-812106A71B17}"/>
              </a:ext>
            </a:extLst>
          </p:cNvPr>
          <p:cNvSpPr/>
          <p:nvPr/>
        </p:nvSpPr>
        <p:spPr>
          <a:xfrm>
            <a:off x="3495135" y="5291930"/>
            <a:ext cx="5201729" cy="923330"/>
          </a:xfrm>
          <a:prstGeom prst="rect">
            <a:avLst/>
          </a:prstGeom>
          <a:solidFill>
            <a:srgbClr val="F6EDD5"/>
          </a:solidFill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>
                <a:ln/>
                <a:solidFill>
                  <a:schemeClr val="accent3"/>
                </a:solidFill>
                <a:effectLst/>
              </a:rPr>
              <a:t>THANK YOU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6293AFA-E286-A905-C433-55D5386B67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26933" y="5428733"/>
            <a:ext cx="1962424" cy="1209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5648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1210</TotalTime>
  <Words>631</Words>
  <Application>Microsoft Office PowerPoint</Application>
  <PresentationFormat>Widescreen</PresentationFormat>
  <Paragraphs>103</Paragraphs>
  <Slides>16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Aptos</vt:lpstr>
      <vt:lpstr>Aptos Display</vt:lpstr>
      <vt:lpstr>Arial</vt:lpstr>
      <vt:lpstr>GDS Transport</vt:lpstr>
      <vt:lpstr>Office Theme</vt:lpstr>
      <vt:lpstr>Moss Safari: Behind the scenes</vt:lpstr>
      <vt:lpstr>Dr Andy Chandler-Grevatt / Dr Moss</vt:lpstr>
      <vt:lpstr>Moss Safari</vt:lpstr>
      <vt:lpstr>Mass Safari Activities</vt:lpstr>
      <vt:lpstr>The Microscopic Big 5</vt:lpstr>
      <vt:lpstr>Tip: Moss collection</vt:lpstr>
      <vt:lpstr>Four techniques for collecting moss water</vt:lpstr>
      <vt:lpstr>1. Pipette: suck and see</vt:lpstr>
      <vt:lpstr>2. Moss squeeze</vt:lpstr>
      <vt:lpstr>3. Moss squeeze and filter</vt:lpstr>
      <vt:lpstr>4. Moss gravity collection </vt:lpstr>
      <vt:lpstr>Let’s go on a Moss Safari!</vt:lpstr>
      <vt:lpstr>Moss Safari Resources</vt:lpstr>
      <vt:lpstr>PowerPoint Presentation</vt:lpstr>
      <vt:lpstr>Course evaluation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Moss Safari: Behind the scenes</dc:title>
  <dc:creator>Andy Chandler-Grevatt</dc:creator>
  <cp:lastModifiedBy>Andy Chandler-Grevatt</cp:lastModifiedBy>
  <cp:revision>2</cp:revision>
  <dcterms:created xsi:type="dcterms:W3CDTF">2024-11-15T10:31:32Z</dcterms:created>
  <dcterms:modified xsi:type="dcterms:W3CDTF">2024-12-03T09:39:10Z</dcterms:modified>
</cp:coreProperties>
</file>