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5" r:id="rId3"/>
    <p:sldId id="284" r:id="rId4"/>
    <p:sldId id="288" r:id="rId5"/>
    <p:sldId id="277" r:id="rId6"/>
    <p:sldId id="278" r:id="rId7"/>
    <p:sldId id="259" r:id="rId8"/>
    <p:sldId id="279" r:id="rId9"/>
    <p:sldId id="289" r:id="rId10"/>
    <p:sldId id="262" r:id="rId11"/>
    <p:sldId id="290" r:id="rId12"/>
    <p:sldId id="291" r:id="rId13"/>
    <p:sldId id="293" r:id="rId14"/>
    <p:sldId id="292" r:id="rId15"/>
    <p:sldId id="281" r:id="rId16"/>
    <p:sldId id="294"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173EA-9C29-4ECD-AA6E-4264A73254AC}" v="1" dt="2024-12-31T09:41:01.6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881" autoAdjust="0"/>
  </p:normalViewPr>
  <p:slideViewPr>
    <p:cSldViewPr snapToGrid="0">
      <p:cViewPr varScale="1">
        <p:scale>
          <a:sx n="80" d="100"/>
          <a:sy n="80" d="100"/>
        </p:scale>
        <p:origin x="10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66521-B25D-4BA6-BE9E-39134A6A2C7C}"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96439E94-6521-4C4A-8578-3E5643AC6992}">
      <dgm:prSet custT="1"/>
      <dgm:spPr>
        <a:solidFill>
          <a:srgbClr val="81B921"/>
        </a:solidFill>
        <a:ln>
          <a:solidFill>
            <a:srgbClr val="FFCE12"/>
          </a:solidFill>
        </a:ln>
      </dgm:spPr>
      <dgm:t>
        <a:bodyPr/>
        <a:lstStyle/>
        <a:p>
          <a:pPr algn="ctr"/>
          <a:r>
            <a:rPr lang="en-GB" sz="2000" dirty="0">
              <a:solidFill>
                <a:schemeClr val="tx1"/>
              </a:solidFill>
              <a:latin typeface="+mj-lt"/>
            </a:rPr>
            <a:t>Education</a:t>
          </a:r>
          <a:endParaRPr lang="en-US" sz="2000" dirty="0">
            <a:solidFill>
              <a:schemeClr val="tx1"/>
            </a:solidFill>
            <a:latin typeface="+mj-lt"/>
          </a:endParaRPr>
        </a:p>
      </dgm:t>
    </dgm:pt>
    <dgm:pt modelId="{9E8D8CCE-53B2-4F4C-B7BD-8892DD4AB015}" type="parTrans" cxnId="{BE38300A-1510-43CC-BFF6-E3EF6D021995}">
      <dgm:prSet/>
      <dgm:spPr/>
      <dgm:t>
        <a:bodyPr/>
        <a:lstStyle/>
        <a:p>
          <a:pPr algn="ctr"/>
          <a:endParaRPr lang="en-US" sz="1600">
            <a:latin typeface="+mj-lt"/>
          </a:endParaRPr>
        </a:p>
      </dgm:t>
    </dgm:pt>
    <dgm:pt modelId="{123A8C8C-36D3-430C-A9CF-C9F5006F77D2}" type="sibTrans" cxnId="{BE38300A-1510-43CC-BFF6-E3EF6D021995}">
      <dgm:prSet/>
      <dgm:spPr/>
      <dgm:t>
        <a:bodyPr/>
        <a:lstStyle/>
        <a:p>
          <a:pPr algn="ctr"/>
          <a:endParaRPr lang="en-US" sz="1600">
            <a:latin typeface="+mj-lt"/>
          </a:endParaRPr>
        </a:p>
      </dgm:t>
    </dgm:pt>
    <dgm:pt modelId="{16D9E517-212E-4B70-83D2-3A5B647D38E9}">
      <dgm:prSet custT="1"/>
      <dgm:spPr>
        <a:solidFill>
          <a:srgbClr val="81B921"/>
        </a:solidFill>
        <a:ln>
          <a:solidFill>
            <a:srgbClr val="FFCE12"/>
          </a:solidFill>
        </a:ln>
      </dgm:spPr>
      <dgm:t>
        <a:bodyPr/>
        <a:lstStyle/>
        <a:p>
          <a:pPr algn="ctr"/>
          <a:r>
            <a:rPr lang="en-GB" sz="2000">
              <a:solidFill>
                <a:schemeClr val="tx1"/>
              </a:solidFill>
              <a:latin typeface="+mj-lt"/>
            </a:rPr>
            <a:t>Collaboration</a:t>
          </a:r>
          <a:endParaRPr lang="en-US" sz="2000">
            <a:solidFill>
              <a:schemeClr val="tx1"/>
            </a:solidFill>
            <a:latin typeface="+mj-lt"/>
          </a:endParaRPr>
        </a:p>
      </dgm:t>
    </dgm:pt>
    <dgm:pt modelId="{025A4FAC-2518-435B-A380-4577766AA6E9}" type="parTrans" cxnId="{4FA650C8-A813-4D02-AAD2-532FEB289E45}">
      <dgm:prSet/>
      <dgm:spPr/>
      <dgm:t>
        <a:bodyPr/>
        <a:lstStyle/>
        <a:p>
          <a:pPr algn="ctr"/>
          <a:endParaRPr lang="en-US" sz="1600">
            <a:latin typeface="+mj-lt"/>
          </a:endParaRPr>
        </a:p>
      </dgm:t>
    </dgm:pt>
    <dgm:pt modelId="{4A999744-B187-4C24-BB94-8703C8E7A957}" type="sibTrans" cxnId="{4FA650C8-A813-4D02-AAD2-532FEB289E45}">
      <dgm:prSet/>
      <dgm:spPr/>
      <dgm:t>
        <a:bodyPr/>
        <a:lstStyle/>
        <a:p>
          <a:pPr algn="ctr"/>
          <a:endParaRPr lang="en-US" sz="1600">
            <a:latin typeface="+mj-lt"/>
          </a:endParaRPr>
        </a:p>
      </dgm:t>
    </dgm:pt>
    <dgm:pt modelId="{72921245-B44D-4099-8961-3C4126E98C15}">
      <dgm:prSet custT="1"/>
      <dgm:spPr>
        <a:solidFill>
          <a:srgbClr val="81B921"/>
        </a:solidFill>
        <a:ln>
          <a:solidFill>
            <a:srgbClr val="FFCE12"/>
          </a:solidFill>
        </a:ln>
      </dgm:spPr>
      <dgm:t>
        <a:bodyPr/>
        <a:lstStyle/>
        <a:p>
          <a:pPr algn="ctr"/>
          <a:r>
            <a:rPr lang="en-GB" sz="2000">
              <a:solidFill>
                <a:schemeClr val="tx1"/>
              </a:solidFill>
              <a:latin typeface="+mj-lt"/>
            </a:rPr>
            <a:t>Accessible resources</a:t>
          </a:r>
          <a:endParaRPr lang="en-US" sz="2000">
            <a:solidFill>
              <a:schemeClr val="tx1"/>
            </a:solidFill>
            <a:latin typeface="+mj-lt"/>
          </a:endParaRPr>
        </a:p>
      </dgm:t>
    </dgm:pt>
    <dgm:pt modelId="{332DE288-9727-4EAD-8A2B-4AF07F3F5249}" type="parTrans" cxnId="{E07C13C8-EB93-4B7A-9E43-B8BE4E28D954}">
      <dgm:prSet/>
      <dgm:spPr/>
      <dgm:t>
        <a:bodyPr/>
        <a:lstStyle/>
        <a:p>
          <a:pPr algn="ctr"/>
          <a:endParaRPr lang="en-US" sz="1600">
            <a:latin typeface="+mj-lt"/>
          </a:endParaRPr>
        </a:p>
      </dgm:t>
    </dgm:pt>
    <dgm:pt modelId="{A0D3DEA9-5A9C-4A6E-81ED-D8C5C5818727}" type="sibTrans" cxnId="{E07C13C8-EB93-4B7A-9E43-B8BE4E28D954}">
      <dgm:prSet/>
      <dgm:spPr/>
      <dgm:t>
        <a:bodyPr/>
        <a:lstStyle/>
        <a:p>
          <a:pPr algn="ctr"/>
          <a:endParaRPr lang="en-US" sz="1600">
            <a:latin typeface="+mj-lt"/>
          </a:endParaRPr>
        </a:p>
      </dgm:t>
    </dgm:pt>
    <dgm:pt modelId="{A6680C8A-E4FF-45DD-8B17-8E175A2EAD75}">
      <dgm:prSet custT="1"/>
      <dgm:spPr>
        <a:solidFill>
          <a:srgbClr val="81B921"/>
        </a:solidFill>
        <a:ln>
          <a:solidFill>
            <a:srgbClr val="FFCE12"/>
          </a:solidFill>
        </a:ln>
      </dgm:spPr>
      <dgm:t>
        <a:bodyPr/>
        <a:lstStyle/>
        <a:p>
          <a:pPr algn="ctr"/>
          <a:r>
            <a:rPr lang="en-GB" sz="2000" dirty="0">
              <a:solidFill>
                <a:schemeClr val="tx1"/>
              </a:solidFill>
              <a:latin typeface="+mj-lt"/>
            </a:rPr>
            <a:t>Outreach in schools</a:t>
          </a:r>
          <a:endParaRPr lang="en-US" sz="2000" dirty="0">
            <a:solidFill>
              <a:schemeClr val="tx1"/>
            </a:solidFill>
            <a:latin typeface="+mj-lt"/>
          </a:endParaRPr>
        </a:p>
      </dgm:t>
    </dgm:pt>
    <dgm:pt modelId="{ECCF98A8-D9D4-4777-825D-1B58B6E5FD37}" type="parTrans" cxnId="{3B0CD8F3-ED1E-429B-9377-0C1EB0624B55}">
      <dgm:prSet/>
      <dgm:spPr/>
      <dgm:t>
        <a:bodyPr/>
        <a:lstStyle/>
        <a:p>
          <a:pPr algn="ctr"/>
          <a:endParaRPr lang="en-US" sz="1600">
            <a:latin typeface="+mj-lt"/>
          </a:endParaRPr>
        </a:p>
      </dgm:t>
    </dgm:pt>
    <dgm:pt modelId="{AE829C1A-7952-4C24-9A06-AC8847263EE0}" type="sibTrans" cxnId="{3B0CD8F3-ED1E-429B-9377-0C1EB0624B55}">
      <dgm:prSet/>
      <dgm:spPr/>
      <dgm:t>
        <a:bodyPr/>
        <a:lstStyle/>
        <a:p>
          <a:pPr algn="ctr"/>
          <a:endParaRPr lang="en-US" sz="1600">
            <a:latin typeface="+mj-lt"/>
          </a:endParaRPr>
        </a:p>
      </dgm:t>
    </dgm:pt>
    <dgm:pt modelId="{8660D81B-51B4-48DA-932E-1AEE573F350B}">
      <dgm:prSet custT="1"/>
      <dgm:spPr>
        <a:solidFill>
          <a:srgbClr val="81B921"/>
        </a:solidFill>
        <a:ln>
          <a:solidFill>
            <a:srgbClr val="FFCE12"/>
          </a:solidFill>
        </a:ln>
      </dgm:spPr>
      <dgm:t>
        <a:bodyPr/>
        <a:lstStyle/>
        <a:p>
          <a:pPr algn="ctr"/>
          <a:r>
            <a:rPr lang="en-GB" sz="2000" dirty="0">
              <a:solidFill>
                <a:schemeClr val="tx1"/>
              </a:solidFill>
              <a:latin typeface="+mj-lt"/>
            </a:rPr>
            <a:t>Public engagement</a:t>
          </a:r>
          <a:endParaRPr lang="en-US" sz="2000" dirty="0">
            <a:solidFill>
              <a:schemeClr val="tx1"/>
            </a:solidFill>
            <a:latin typeface="+mj-lt"/>
          </a:endParaRPr>
        </a:p>
      </dgm:t>
    </dgm:pt>
    <dgm:pt modelId="{9C0624B2-5C26-4463-BFC8-5C7B332D024B}" type="parTrans" cxnId="{B52E56A3-1A6C-4A6E-A803-77BEF7C8621D}">
      <dgm:prSet/>
      <dgm:spPr/>
      <dgm:t>
        <a:bodyPr/>
        <a:lstStyle/>
        <a:p>
          <a:pPr algn="ctr"/>
          <a:endParaRPr lang="en-US" sz="1600">
            <a:latin typeface="+mj-lt"/>
          </a:endParaRPr>
        </a:p>
      </dgm:t>
    </dgm:pt>
    <dgm:pt modelId="{0FFA35D4-0093-4D36-B012-9EEE6D1AB465}" type="sibTrans" cxnId="{B52E56A3-1A6C-4A6E-A803-77BEF7C8621D}">
      <dgm:prSet/>
      <dgm:spPr/>
      <dgm:t>
        <a:bodyPr/>
        <a:lstStyle/>
        <a:p>
          <a:pPr algn="ctr"/>
          <a:endParaRPr lang="en-US" sz="1600">
            <a:latin typeface="+mj-lt"/>
          </a:endParaRPr>
        </a:p>
      </dgm:t>
    </dgm:pt>
    <dgm:pt modelId="{6157006D-26D8-4A51-BA07-BF59F1FAA9A8}" type="pres">
      <dgm:prSet presAssocID="{65D66521-B25D-4BA6-BE9E-39134A6A2C7C}" presName="linear" presStyleCnt="0">
        <dgm:presLayoutVars>
          <dgm:animLvl val="lvl"/>
          <dgm:resizeHandles val="exact"/>
        </dgm:presLayoutVars>
      </dgm:prSet>
      <dgm:spPr/>
    </dgm:pt>
    <dgm:pt modelId="{F30BBD4D-0601-47AA-903C-28C5F386ADBD}" type="pres">
      <dgm:prSet presAssocID="{96439E94-6521-4C4A-8578-3E5643AC6992}" presName="parentText" presStyleLbl="node1" presStyleIdx="0" presStyleCnt="5" custLinFactY="-1692" custLinFactNeighborX="0" custLinFactNeighborY="-100000">
        <dgm:presLayoutVars>
          <dgm:chMax val="0"/>
          <dgm:bulletEnabled val="1"/>
        </dgm:presLayoutVars>
      </dgm:prSet>
      <dgm:spPr/>
    </dgm:pt>
    <dgm:pt modelId="{424F516F-34DB-4E97-80B7-564F8555DB07}" type="pres">
      <dgm:prSet presAssocID="{123A8C8C-36D3-430C-A9CF-C9F5006F77D2}" presName="spacer" presStyleCnt="0"/>
      <dgm:spPr/>
    </dgm:pt>
    <dgm:pt modelId="{0B8B2439-4F67-4173-B33E-66EB4967E3D6}" type="pres">
      <dgm:prSet presAssocID="{16D9E517-212E-4B70-83D2-3A5B647D38E9}" presName="parentText" presStyleLbl="node1" presStyleIdx="1" presStyleCnt="5">
        <dgm:presLayoutVars>
          <dgm:chMax val="0"/>
          <dgm:bulletEnabled val="1"/>
        </dgm:presLayoutVars>
      </dgm:prSet>
      <dgm:spPr/>
    </dgm:pt>
    <dgm:pt modelId="{E29150F6-7B55-4070-A7E5-1425F5C7C0ED}" type="pres">
      <dgm:prSet presAssocID="{4A999744-B187-4C24-BB94-8703C8E7A957}" presName="spacer" presStyleCnt="0"/>
      <dgm:spPr/>
    </dgm:pt>
    <dgm:pt modelId="{6A4ECBB7-4642-4B48-A8B9-533BFE376599}" type="pres">
      <dgm:prSet presAssocID="{72921245-B44D-4099-8961-3C4126E98C15}" presName="parentText" presStyleLbl="node1" presStyleIdx="2" presStyleCnt="5">
        <dgm:presLayoutVars>
          <dgm:chMax val="0"/>
          <dgm:bulletEnabled val="1"/>
        </dgm:presLayoutVars>
      </dgm:prSet>
      <dgm:spPr/>
    </dgm:pt>
    <dgm:pt modelId="{15CE6DB1-DB72-4C59-A31F-8B02D908F756}" type="pres">
      <dgm:prSet presAssocID="{A0D3DEA9-5A9C-4A6E-81ED-D8C5C5818727}" presName="spacer" presStyleCnt="0"/>
      <dgm:spPr/>
    </dgm:pt>
    <dgm:pt modelId="{9260783E-2E87-45CD-8B53-B3A55F08C062}" type="pres">
      <dgm:prSet presAssocID="{A6680C8A-E4FF-45DD-8B17-8E175A2EAD75}" presName="parentText" presStyleLbl="node1" presStyleIdx="3" presStyleCnt="5">
        <dgm:presLayoutVars>
          <dgm:chMax val="0"/>
          <dgm:bulletEnabled val="1"/>
        </dgm:presLayoutVars>
      </dgm:prSet>
      <dgm:spPr/>
    </dgm:pt>
    <dgm:pt modelId="{C1F58FF0-DF8F-4EF8-9195-E1D8555528CD}" type="pres">
      <dgm:prSet presAssocID="{AE829C1A-7952-4C24-9A06-AC8847263EE0}" presName="spacer" presStyleCnt="0"/>
      <dgm:spPr/>
    </dgm:pt>
    <dgm:pt modelId="{F0DEB0B4-A8CF-4533-A051-577E7DADD61B}" type="pres">
      <dgm:prSet presAssocID="{8660D81B-51B4-48DA-932E-1AEE573F350B}" presName="parentText" presStyleLbl="node1" presStyleIdx="4" presStyleCnt="5">
        <dgm:presLayoutVars>
          <dgm:chMax val="0"/>
          <dgm:bulletEnabled val="1"/>
        </dgm:presLayoutVars>
      </dgm:prSet>
      <dgm:spPr/>
    </dgm:pt>
  </dgm:ptLst>
  <dgm:cxnLst>
    <dgm:cxn modelId="{BE38300A-1510-43CC-BFF6-E3EF6D021995}" srcId="{65D66521-B25D-4BA6-BE9E-39134A6A2C7C}" destId="{96439E94-6521-4C4A-8578-3E5643AC6992}" srcOrd="0" destOrd="0" parTransId="{9E8D8CCE-53B2-4F4C-B7BD-8892DD4AB015}" sibTransId="{123A8C8C-36D3-430C-A9CF-C9F5006F77D2}"/>
    <dgm:cxn modelId="{B85AC829-E9F5-4368-A2DE-A266A4B4E586}" type="presOf" srcId="{65D66521-B25D-4BA6-BE9E-39134A6A2C7C}" destId="{6157006D-26D8-4A51-BA07-BF59F1FAA9A8}" srcOrd="0" destOrd="0" presId="urn:microsoft.com/office/officeart/2005/8/layout/vList2"/>
    <dgm:cxn modelId="{CFBE432A-3C80-490F-92F5-EE737B7FF904}" type="presOf" srcId="{8660D81B-51B4-48DA-932E-1AEE573F350B}" destId="{F0DEB0B4-A8CF-4533-A051-577E7DADD61B}" srcOrd="0" destOrd="0" presId="urn:microsoft.com/office/officeart/2005/8/layout/vList2"/>
    <dgm:cxn modelId="{2B1FDF30-B6A8-4763-B8FF-C881FE96B8FE}" type="presOf" srcId="{16D9E517-212E-4B70-83D2-3A5B647D38E9}" destId="{0B8B2439-4F67-4173-B33E-66EB4967E3D6}" srcOrd="0" destOrd="0" presId="urn:microsoft.com/office/officeart/2005/8/layout/vList2"/>
    <dgm:cxn modelId="{D65C715F-6DC1-48BF-83DC-66ABB3D6CD8C}" type="presOf" srcId="{72921245-B44D-4099-8961-3C4126E98C15}" destId="{6A4ECBB7-4642-4B48-A8B9-533BFE376599}" srcOrd="0" destOrd="0" presId="urn:microsoft.com/office/officeart/2005/8/layout/vList2"/>
    <dgm:cxn modelId="{27BE4B8B-6FE1-4D1B-A767-7C44B32671EA}" type="presOf" srcId="{A6680C8A-E4FF-45DD-8B17-8E175A2EAD75}" destId="{9260783E-2E87-45CD-8B53-B3A55F08C062}" srcOrd="0" destOrd="0" presId="urn:microsoft.com/office/officeart/2005/8/layout/vList2"/>
    <dgm:cxn modelId="{B52E56A3-1A6C-4A6E-A803-77BEF7C8621D}" srcId="{65D66521-B25D-4BA6-BE9E-39134A6A2C7C}" destId="{8660D81B-51B4-48DA-932E-1AEE573F350B}" srcOrd="4" destOrd="0" parTransId="{9C0624B2-5C26-4463-BFC8-5C7B332D024B}" sibTransId="{0FFA35D4-0093-4D36-B012-9EEE6D1AB465}"/>
    <dgm:cxn modelId="{07E527AD-D7C6-4F90-AEB8-02A1411295D7}" type="presOf" srcId="{96439E94-6521-4C4A-8578-3E5643AC6992}" destId="{F30BBD4D-0601-47AA-903C-28C5F386ADBD}" srcOrd="0" destOrd="0" presId="urn:microsoft.com/office/officeart/2005/8/layout/vList2"/>
    <dgm:cxn modelId="{E07C13C8-EB93-4B7A-9E43-B8BE4E28D954}" srcId="{65D66521-B25D-4BA6-BE9E-39134A6A2C7C}" destId="{72921245-B44D-4099-8961-3C4126E98C15}" srcOrd="2" destOrd="0" parTransId="{332DE288-9727-4EAD-8A2B-4AF07F3F5249}" sibTransId="{A0D3DEA9-5A9C-4A6E-81ED-D8C5C5818727}"/>
    <dgm:cxn modelId="{4FA650C8-A813-4D02-AAD2-532FEB289E45}" srcId="{65D66521-B25D-4BA6-BE9E-39134A6A2C7C}" destId="{16D9E517-212E-4B70-83D2-3A5B647D38E9}" srcOrd="1" destOrd="0" parTransId="{025A4FAC-2518-435B-A380-4577766AA6E9}" sibTransId="{4A999744-B187-4C24-BB94-8703C8E7A957}"/>
    <dgm:cxn modelId="{3B0CD8F3-ED1E-429B-9377-0C1EB0624B55}" srcId="{65D66521-B25D-4BA6-BE9E-39134A6A2C7C}" destId="{A6680C8A-E4FF-45DD-8B17-8E175A2EAD75}" srcOrd="3" destOrd="0" parTransId="{ECCF98A8-D9D4-4777-825D-1B58B6E5FD37}" sibTransId="{AE829C1A-7952-4C24-9A06-AC8847263EE0}"/>
    <dgm:cxn modelId="{F918AD71-84AF-4E67-92F9-11C5B8AA428A}" type="presParOf" srcId="{6157006D-26D8-4A51-BA07-BF59F1FAA9A8}" destId="{F30BBD4D-0601-47AA-903C-28C5F386ADBD}" srcOrd="0" destOrd="0" presId="urn:microsoft.com/office/officeart/2005/8/layout/vList2"/>
    <dgm:cxn modelId="{822CA29E-F4A4-4FF3-8B4A-6395CBF97FD6}" type="presParOf" srcId="{6157006D-26D8-4A51-BA07-BF59F1FAA9A8}" destId="{424F516F-34DB-4E97-80B7-564F8555DB07}" srcOrd="1" destOrd="0" presId="urn:microsoft.com/office/officeart/2005/8/layout/vList2"/>
    <dgm:cxn modelId="{6254E3C8-F812-4FB8-8055-C88826EDFD85}" type="presParOf" srcId="{6157006D-26D8-4A51-BA07-BF59F1FAA9A8}" destId="{0B8B2439-4F67-4173-B33E-66EB4967E3D6}" srcOrd="2" destOrd="0" presId="urn:microsoft.com/office/officeart/2005/8/layout/vList2"/>
    <dgm:cxn modelId="{74B94848-99D9-4C06-ACBD-AAC64C93DA4A}" type="presParOf" srcId="{6157006D-26D8-4A51-BA07-BF59F1FAA9A8}" destId="{E29150F6-7B55-4070-A7E5-1425F5C7C0ED}" srcOrd="3" destOrd="0" presId="urn:microsoft.com/office/officeart/2005/8/layout/vList2"/>
    <dgm:cxn modelId="{A5103A3C-79EB-43A1-BCD3-A819CBBACD6B}" type="presParOf" srcId="{6157006D-26D8-4A51-BA07-BF59F1FAA9A8}" destId="{6A4ECBB7-4642-4B48-A8B9-533BFE376599}" srcOrd="4" destOrd="0" presId="urn:microsoft.com/office/officeart/2005/8/layout/vList2"/>
    <dgm:cxn modelId="{757AF7AC-8189-4288-B007-D5B3C55BF17E}" type="presParOf" srcId="{6157006D-26D8-4A51-BA07-BF59F1FAA9A8}" destId="{15CE6DB1-DB72-4C59-A31F-8B02D908F756}" srcOrd="5" destOrd="0" presId="urn:microsoft.com/office/officeart/2005/8/layout/vList2"/>
    <dgm:cxn modelId="{5C2B438B-03D7-4221-AC0F-9FF58AB980FA}" type="presParOf" srcId="{6157006D-26D8-4A51-BA07-BF59F1FAA9A8}" destId="{9260783E-2E87-45CD-8B53-B3A55F08C062}" srcOrd="6" destOrd="0" presId="urn:microsoft.com/office/officeart/2005/8/layout/vList2"/>
    <dgm:cxn modelId="{7BBC50B2-B6FE-434D-ADB1-DD18B6EB636B}" type="presParOf" srcId="{6157006D-26D8-4A51-BA07-BF59F1FAA9A8}" destId="{C1F58FF0-DF8F-4EF8-9195-E1D8555528CD}" srcOrd="7" destOrd="0" presId="urn:microsoft.com/office/officeart/2005/8/layout/vList2"/>
    <dgm:cxn modelId="{81B116C5-BD91-4E90-B1D9-E99369E1B830}" type="presParOf" srcId="{6157006D-26D8-4A51-BA07-BF59F1FAA9A8}" destId="{F0DEB0B4-A8CF-4533-A051-577E7DADD61B}" srcOrd="8"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7CAC03-BA30-42EA-9337-A4EDDF95DD11}" type="doc">
      <dgm:prSet loTypeId="urn:microsoft.com/office/officeart/2005/8/layout/pList2" loCatId="list" qsTypeId="urn:microsoft.com/office/officeart/2005/8/quickstyle/simple1" qsCatId="simple" csTypeId="urn:microsoft.com/office/officeart/2005/8/colors/accent3_2" csCatId="accent3" phldr="1"/>
      <dgm:spPr/>
    </dgm:pt>
    <dgm:pt modelId="{CF20F18C-7517-4B75-B174-D284BDF5B6CC}">
      <dgm:prSet phldrT="[Text]"/>
      <dgm:spPr/>
      <dgm:t>
        <a:bodyPr/>
        <a:lstStyle/>
        <a:p>
          <a:r>
            <a:rPr lang="en-GB" b="1" dirty="0"/>
            <a:t>1. SURVEY</a:t>
          </a:r>
        </a:p>
        <a:p>
          <a:r>
            <a:rPr lang="en-GB" dirty="0"/>
            <a:t>Establish the quality of microscopes and experiences with microscopes in secondary schools </a:t>
          </a:r>
        </a:p>
        <a:p>
          <a:r>
            <a:rPr lang="en-GB" i="1" dirty="0"/>
            <a:t>State of the nation</a:t>
          </a:r>
        </a:p>
      </dgm:t>
    </dgm:pt>
    <dgm:pt modelId="{783A6CF3-ACDD-4B4B-9D4E-2F83D0DE3F3B}" type="parTrans" cxnId="{D73B1951-B943-40D7-B6F0-A5481A4EEBF8}">
      <dgm:prSet/>
      <dgm:spPr/>
      <dgm:t>
        <a:bodyPr/>
        <a:lstStyle/>
        <a:p>
          <a:endParaRPr lang="en-GB"/>
        </a:p>
      </dgm:t>
    </dgm:pt>
    <dgm:pt modelId="{92B640A9-65EB-4772-AE6F-56A1F487149C}" type="sibTrans" cxnId="{D73B1951-B943-40D7-B6F0-A5481A4EEBF8}">
      <dgm:prSet/>
      <dgm:spPr/>
      <dgm:t>
        <a:bodyPr/>
        <a:lstStyle/>
        <a:p>
          <a:endParaRPr lang="en-GB"/>
        </a:p>
      </dgm:t>
    </dgm:pt>
    <dgm:pt modelId="{6C310813-DE6E-448F-B9EA-D66D6B3F98D9}">
      <dgm:prSet phldrT="[Text]"/>
      <dgm:spPr/>
      <dgm:t>
        <a:bodyPr/>
        <a:lstStyle/>
        <a:p>
          <a:r>
            <a:rPr lang="en-GB" b="1" dirty="0"/>
            <a:t>2. ACERTAIN IMPACT</a:t>
          </a:r>
        </a:p>
        <a:p>
          <a:r>
            <a:rPr lang="en-GB" dirty="0"/>
            <a:t>Moss Safari outreach with 15 microscopes 3 x primary and 3 x secondary schools</a:t>
          </a:r>
        </a:p>
      </dgm:t>
    </dgm:pt>
    <dgm:pt modelId="{8E59FA31-B16A-4A61-9078-3A997BEC1BB3}" type="parTrans" cxnId="{EDF61176-DC53-4BB5-A939-1F0491E20783}">
      <dgm:prSet/>
      <dgm:spPr/>
      <dgm:t>
        <a:bodyPr/>
        <a:lstStyle/>
        <a:p>
          <a:endParaRPr lang="en-GB"/>
        </a:p>
      </dgm:t>
    </dgm:pt>
    <dgm:pt modelId="{5F2D3B8A-AA05-4746-80BA-8C6461A661BA}" type="sibTrans" cxnId="{EDF61176-DC53-4BB5-A939-1F0491E20783}">
      <dgm:prSet/>
      <dgm:spPr/>
      <dgm:t>
        <a:bodyPr/>
        <a:lstStyle/>
        <a:p>
          <a:endParaRPr lang="en-GB"/>
        </a:p>
      </dgm:t>
    </dgm:pt>
    <dgm:pt modelId="{B42BECCF-B203-4805-B73F-4EC9564CE83D}">
      <dgm:prSet phldrT="[Text]"/>
      <dgm:spPr/>
      <dgm:t>
        <a:bodyPr/>
        <a:lstStyle/>
        <a:p>
          <a:r>
            <a:rPr lang="en-GB" b="1" dirty="0"/>
            <a:t>3.ROLL OUT</a:t>
          </a:r>
        </a:p>
        <a:p>
          <a:r>
            <a:rPr lang="en-GB" b="0" dirty="0"/>
            <a:t>Funders to provide quality microscope clusters.</a:t>
          </a:r>
        </a:p>
        <a:p>
          <a:r>
            <a:rPr lang="en-GB" b="0" dirty="0"/>
            <a:t>Quality teacher training and resources for extra curricular activities</a:t>
          </a:r>
        </a:p>
      </dgm:t>
    </dgm:pt>
    <dgm:pt modelId="{E861E65C-E09A-4734-BFE4-FE1C4AEAE1BE}" type="parTrans" cxnId="{C9214A8A-F15A-4DB3-8EF3-FC160F07F7E0}">
      <dgm:prSet/>
      <dgm:spPr/>
      <dgm:t>
        <a:bodyPr/>
        <a:lstStyle/>
        <a:p>
          <a:endParaRPr lang="en-GB"/>
        </a:p>
      </dgm:t>
    </dgm:pt>
    <dgm:pt modelId="{A1D12BBD-30CC-4C8E-9D60-033E39FA1A1B}" type="sibTrans" cxnId="{C9214A8A-F15A-4DB3-8EF3-FC160F07F7E0}">
      <dgm:prSet/>
      <dgm:spPr/>
      <dgm:t>
        <a:bodyPr/>
        <a:lstStyle/>
        <a:p>
          <a:endParaRPr lang="en-GB"/>
        </a:p>
      </dgm:t>
    </dgm:pt>
    <dgm:pt modelId="{E472C7CA-007A-4161-ABB9-10ADD5162C44}" type="pres">
      <dgm:prSet presAssocID="{A97CAC03-BA30-42EA-9337-A4EDDF95DD11}" presName="Name0" presStyleCnt="0">
        <dgm:presLayoutVars>
          <dgm:dir/>
          <dgm:resizeHandles val="exact"/>
        </dgm:presLayoutVars>
      </dgm:prSet>
      <dgm:spPr/>
    </dgm:pt>
    <dgm:pt modelId="{2E304356-3107-4FFE-AE3F-7DD116B556BE}" type="pres">
      <dgm:prSet presAssocID="{A97CAC03-BA30-42EA-9337-A4EDDF95DD11}" presName="bkgdShp" presStyleLbl="alignAccFollowNode1" presStyleIdx="0" presStyleCnt="1"/>
      <dgm:spPr/>
    </dgm:pt>
    <dgm:pt modelId="{07558B70-0AA6-45CF-B54C-87460CD475BF}" type="pres">
      <dgm:prSet presAssocID="{A97CAC03-BA30-42EA-9337-A4EDDF95DD11}" presName="linComp" presStyleCnt="0"/>
      <dgm:spPr/>
    </dgm:pt>
    <dgm:pt modelId="{38122E98-ABFC-4BB2-8340-08024BF5032C}" type="pres">
      <dgm:prSet presAssocID="{CF20F18C-7517-4B75-B174-D284BDF5B6CC}" presName="compNode" presStyleCnt="0"/>
      <dgm:spPr/>
    </dgm:pt>
    <dgm:pt modelId="{A11537ED-0D84-4C43-8B75-D35E8E270367}" type="pres">
      <dgm:prSet presAssocID="{CF20F18C-7517-4B75-B174-D284BDF5B6CC}" presName="node" presStyleLbl="node1" presStyleIdx="0" presStyleCnt="3">
        <dgm:presLayoutVars>
          <dgm:bulletEnabled val="1"/>
        </dgm:presLayoutVars>
      </dgm:prSet>
      <dgm:spPr/>
    </dgm:pt>
    <dgm:pt modelId="{D73B2292-222B-41BC-AE2A-A41A21CE7DB1}" type="pres">
      <dgm:prSet presAssocID="{CF20F18C-7517-4B75-B174-D284BDF5B6CC}" presName="invisiNode" presStyleLbl="node1" presStyleIdx="0" presStyleCnt="3"/>
      <dgm:spPr/>
    </dgm:pt>
    <dgm:pt modelId="{0C8760FF-AD3F-4E6E-A731-6D15A2086E26}" type="pres">
      <dgm:prSet presAssocID="{CF20F18C-7517-4B75-B174-D284BDF5B6CC}" presName="imagNode"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dgm:spPr>
      <dgm:extLst>
        <a:ext uri="{E40237B7-FDA0-4F09-8148-C483321AD2D9}">
          <dgm14:cNvPr xmlns:dgm14="http://schemas.microsoft.com/office/drawing/2010/diagram" id="0" name="" descr="Worker typing on laptop"/>
        </a:ext>
      </dgm:extLst>
    </dgm:pt>
    <dgm:pt modelId="{CCBFF52B-B078-480F-A2F1-FBA73D516A23}" type="pres">
      <dgm:prSet presAssocID="{92B640A9-65EB-4772-AE6F-56A1F487149C}" presName="sibTrans" presStyleLbl="sibTrans2D1" presStyleIdx="0" presStyleCnt="0"/>
      <dgm:spPr/>
    </dgm:pt>
    <dgm:pt modelId="{DFA69398-C5DE-4EE0-9E50-0F52BC21EEFC}" type="pres">
      <dgm:prSet presAssocID="{6C310813-DE6E-448F-B9EA-D66D6B3F98D9}" presName="compNode" presStyleCnt="0"/>
      <dgm:spPr/>
    </dgm:pt>
    <dgm:pt modelId="{23258059-9009-40F1-B714-02F9723ABF37}" type="pres">
      <dgm:prSet presAssocID="{6C310813-DE6E-448F-B9EA-D66D6B3F98D9}" presName="node" presStyleLbl="node1" presStyleIdx="1" presStyleCnt="3">
        <dgm:presLayoutVars>
          <dgm:bulletEnabled val="1"/>
        </dgm:presLayoutVars>
      </dgm:prSet>
      <dgm:spPr/>
    </dgm:pt>
    <dgm:pt modelId="{9F860C03-9210-4C28-84DB-3A69929490AB}" type="pres">
      <dgm:prSet presAssocID="{6C310813-DE6E-448F-B9EA-D66D6B3F98D9}" presName="invisiNode" presStyleLbl="node1" presStyleIdx="1" presStyleCnt="3"/>
      <dgm:spPr/>
    </dgm:pt>
    <dgm:pt modelId="{968823C5-AD85-4FA4-B5AA-FEC23494D177}" type="pres">
      <dgm:prSet presAssocID="{6C310813-DE6E-448F-B9EA-D66D6B3F98D9}" presName="imagNode" presStyleLbl="fgImgPlace1" presStyleIdx="1" presStyleCnt="3"/>
      <dgm:spPr>
        <a:blipFill>
          <a:blip xmlns:r="http://schemas.openxmlformats.org/officeDocument/2006/relationships" r:embed="rId2" cstate="screen">
            <a:extLst>
              <a:ext uri="{28A0092B-C50C-407E-A947-70E740481C1C}">
                <a14:useLocalDpi xmlns:a14="http://schemas.microsoft.com/office/drawing/2010/main"/>
              </a:ext>
            </a:extLst>
          </a:blip>
          <a:srcRect/>
          <a:stretch>
            <a:fillRect t="-22000" b="-22000"/>
          </a:stretch>
        </a:blipFill>
      </dgm:spPr>
      <dgm:extLst>
        <a:ext uri="{E40237B7-FDA0-4F09-8148-C483321AD2D9}">
          <dgm14:cNvPr xmlns:dgm14="http://schemas.microsoft.com/office/drawing/2010/diagram" id="0" name="" descr="Elementary student using a microscope in a science classroom"/>
        </a:ext>
      </dgm:extLst>
    </dgm:pt>
    <dgm:pt modelId="{31B2A455-6BA7-4665-8270-07A9FEC18C9C}" type="pres">
      <dgm:prSet presAssocID="{5F2D3B8A-AA05-4746-80BA-8C6461A661BA}" presName="sibTrans" presStyleLbl="sibTrans2D1" presStyleIdx="0" presStyleCnt="0"/>
      <dgm:spPr/>
    </dgm:pt>
    <dgm:pt modelId="{91383E96-BD95-48F1-96F5-6C76F52C719A}" type="pres">
      <dgm:prSet presAssocID="{B42BECCF-B203-4805-B73F-4EC9564CE83D}" presName="compNode" presStyleCnt="0"/>
      <dgm:spPr/>
    </dgm:pt>
    <dgm:pt modelId="{0F087EA5-2BE8-4779-A91D-10919DE7B4EA}" type="pres">
      <dgm:prSet presAssocID="{B42BECCF-B203-4805-B73F-4EC9564CE83D}" presName="node" presStyleLbl="node1" presStyleIdx="2" presStyleCnt="3">
        <dgm:presLayoutVars>
          <dgm:bulletEnabled val="1"/>
        </dgm:presLayoutVars>
      </dgm:prSet>
      <dgm:spPr/>
    </dgm:pt>
    <dgm:pt modelId="{99B387BC-756A-42E3-8449-7E0A8C5CBAC0}" type="pres">
      <dgm:prSet presAssocID="{B42BECCF-B203-4805-B73F-4EC9564CE83D}" presName="invisiNode" presStyleLbl="node1" presStyleIdx="2" presStyleCnt="3"/>
      <dgm:spPr/>
    </dgm:pt>
    <dgm:pt modelId="{56BBE643-8999-441C-AFB4-899F9C8E101E}" type="pres">
      <dgm:prSet presAssocID="{B42BECCF-B203-4805-B73F-4EC9564CE83D}" presName="imagNode" presStyleLbl="fgImgPlace1" presStyleIdx="2" presStyleCnt="3"/>
      <dgm:spPr>
        <a:blipFill>
          <a:blip xmlns:r="http://schemas.openxmlformats.org/officeDocument/2006/relationships" r:embed="rId3" cstate="screen">
            <a:extLst>
              <a:ext uri="{28A0092B-C50C-407E-A947-70E740481C1C}">
                <a14:useLocalDpi xmlns:a14="http://schemas.microsoft.com/office/drawing/2010/main"/>
              </a:ext>
            </a:extLst>
          </a:blip>
          <a:srcRect/>
          <a:stretch>
            <a:fillRect t="-22000" b="-22000"/>
          </a:stretch>
        </a:blipFill>
      </dgm:spPr>
      <dgm:extLst>
        <a:ext uri="{E40237B7-FDA0-4F09-8148-C483321AD2D9}">
          <dgm14:cNvPr xmlns:dgm14="http://schemas.microsoft.com/office/drawing/2010/diagram" id="0" name="" descr="Smiling student in a science class"/>
        </a:ext>
      </dgm:extLst>
    </dgm:pt>
  </dgm:ptLst>
  <dgm:cxnLst>
    <dgm:cxn modelId="{23F16D2A-C26F-4F3E-8C94-78B62D319F66}" type="presOf" srcId="{B42BECCF-B203-4805-B73F-4EC9564CE83D}" destId="{0F087EA5-2BE8-4779-A91D-10919DE7B4EA}" srcOrd="0" destOrd="0" presId="urn:microsoft.com/office/officeart/2005/8/layout/pList2"/>
    <dgm:cxn modelId="{09D28233-252C-4E1F-9487-88C66258C270}" type="presOf" srcId="{5F2D3B8A-AA05-4746-80BA-8C6461A661BA}" destId="{31B2A455-6BA7-4665-8270-07A9FEC18C9C}" srcOrd="0" destOrd="0" presId="urn:microsoft.com/office/officeart/2005/8/layout/pList2"/>
    <dgm:cxn modelId="{EA42165C-C2EC-4C36-AFCE-510EFFA9D815}" type="presOf" srcId="{6C310813-DE6E-448F-B9EA-D66D6B3F98D9}" destId="{23258059-9009-40F1-B714-02F9723ABF37}" srcOrd="0" destOrd="0" presId="urn:microsoft.com/office/officeart/2005/8/layout/pList2"/>
    <dgm:cxn modelId="{D73B1951-B943-40D7-B6F0-A5481A4EEBF8}" srcId="{A97CAC03-BA30-42EA-9337-A4EDDF95DD11}" destId="{CF20F18C-7517-4B75-B174-D284BDF5B6CC}" srcOrd="0" destOrd="0" parTransId="{783A6CF3-ACDD-4B4B-9D4E-2F83D0DE3F3B}" sibTransId="{92B640A9-65EB-4772-AE6F-56A1F487149C}"/>
    <dgm:cxn modelId="{EDF61176-DC53-4BB5-A939-1F0491E20783}" srcId="{A97CAC03-BA30-42EA-9337-A4EDDF95DD11}" destId="{6C310813-DE6E-448F-B9EA-D66D6B3F98D9}" srcOrd="1" destOrd="0" parTransId="{8E59FA31-B16A-4A61-9078-3A997BEC1BB3}" sibTransId="{5F2D3B8A-AA05-4746-80BA-8C6461A661BA}"/>
    <dgm:cxn modelId="{E8142B5A-37BD-49FF-8A87-08E69B898A31}" type="presOf" srcId="{A97CAC03-BA30-42EA-9337-A4EDDF95DD11}" destId="{E472C7CA-007A-4161-ABB9-10ADD5162C44}" srcOrd="0" destOrd="0" presId="urn:microsoft.com/office/officeart/2005/8/layout/pList2"/>
    <dgm:cxn modelId="{C9214A8A-F15A-4DB3-8EF3-FC160F07F7E0}" srcId="{A97CAC03-BA30-42EA-9337-A4EDDF95DD11}" destId="{B42BECCF-B203-4805-B73F-4EC9564CE83D}" srcOrd="2" destOrd="0" parTransId="{E861E65C-E09A-4734-BFE4-FE1C4AEAE1BE}" sibTransId="{A1D12BBD-30CC-4C8E-9D60-033E39FA1A1B}"/>
    <dgm:cxn modelId="{3A02E8A1-69DB-4D7E-B486-06838CB9B8A4}" type="presOf" srcId="{92B640A9-65EB-4772-AE6F-56A1F487149C}" destId="{CCBFF52B-B078-480F-A2F1-FBA73D516A23}" srcOrd="0" destOrd="0" presId="urn:microsoft.com/office/officeart/2005/8/layout/pList2"/>
    <dgm:cxn modelId="{61B5F5AE-88F6-4E6C-8794-E48252B437D1}" type="presOf" srcId="{CF20F18C-7517-4B75-B174-D284BDF5B6CC}" destId="{A11537ED-0D84-4C43-8B75-D35E8E270367}" srcOrd="0" destOrd="0" presId="urn:microsoft.com/office/officeart/2005/8/layout/pList2"/>
    <dgm:cxn modelId="{818BB8FD-C751-4B46-B0AB-913A86235F4F}" type="presParOf" srcId="{E472C7CA-007A-4161-ABB9-10ADD5162C44}" destId="{2E304356-3107-4FFE-AE3F-7DD116B556BE}" srcOrd="0" destOrd="0" presId="urn:microsoft.com/office/officeart/2005/8/layout/pList2"/>
    <dgm:cxn modelId="{7ED2B1F4-4664-4406-8D02-C2060E9B0983}" type="presParOf" srcId="{E472C7CA-007A-4161-ABB9-10ADD5162C44}" destId="{07558B70-0AA6-45CF-B54C-87460CD475BF}" srcOrd="1" destOrd="0" presId="urn:microsoft.com/office/officeart/2005/8/layout/pList2"/>
    <dgm:cxn modelId="{7FCDB9F7-5BC8-4CC0-BC68-3B57E323B9A9}" type="presParOf" srcId="{07558B70-0AA6-45CF-B54C-87460CD475BF}" destId="{38122E98-ABFC-4BB2-8340-08024BF5032C}" srcOrd="0" destOrd="0" presId="urn:microsoft.com/office/officeart/2005/8/layout/pList2"/>
    <dgm:cxn modelId="{DBD18555-953D-4C05-8AE6-AA555B28AF97}" type="presParOf" srcId="{38122E98-ABFC-4BB2-8340-08024BF5032C}" destId="{A11537ED-0D84-4C43-8B75-D35E8E270367}" srcOrd="0" destOrd="0" presId="urn:microsoft.com/office/officeart/2005/8/layout/pList2"/>
    <dgm:cxn modelId="{A7F68AAC-C049-489D-8A85-75A1C2819CC8}" type="presParOf" srcId="{38122E98-ABFC-4BB2-8340-08024BF5032C}" destId="{D73B2292-222B-41BC-AE2A-A41A21CE7DB1}" srcOrd="1" destOrd="0" presId="urn:microsoft.com/office/officeart/2005/8/layout/pList2"/>
    <dgm:cxn modelId="{9BFF9BDB-2C3A-41B8-9FAA-A949A0BCC960}" type="presParOf" srcId="{38122E98-ABFC-4BB2-8340-08024BF5032C}" destId="{0C8760FF-AD3F-4E6E-A731-6D15A2086E26}" srcOrd="2" destOrd="0" presId="urn:microsoft.com/office/officeart/2005/8/layout/pList2"/>
    <dgm:cxn modelId="{BD00B415-95C4-4449-BE1B-5842DF039F5E}" type="presParOf" srcId="{07558B70-0AA6-45CF-B54C-87460CD475BF}" destId="{CCBFF52B-B078-480F-A2F1-FBA73D516A23}" srcOrd="1" destOrd="0" presId="urn:microsoft.com/office/officeart/2005/8/layout/pList2"/>
    <dgm:cxn modelId="{D5F1A861-AF05-4896-A241-7E7254CDB716}" type="presParOf" srcId="{07558B70-0AA6-45CF-B54C-87460CD475BF}" destId="{DFA69398-C5DE-4EE0-9E50-0F52BC21EEFC}" srcOrd="2" destOrd="0" presId="urn:microsoft.com/office/officeart/2005/8/layout/pList2"/>
    <dgm:cxn modelId="{92E6D0B8-43F9-41E6-B9EE-40AD7D2D3335}" type="presParOf" srcId="{DFA69398-C5DE-4EE0-9E50-0F52BC21EEFC}" destId="{23258059-9009-40F1-B714-02F9723ABF37}" srcOrd="0" destOrd="0" presId="urn:microsoft.com/office/officeart/2005/8/layout/pList2"/>
    <dgm:cxn modelId="{3375ECF7-ABF1-40B7-985D-523AF6CB4121}" type="presParOf" srcId="{DFA69398-C5DE-4EE0-9E50-0F52BC21EEFC}" destId="{9F860C03-9210-4C28-84DB-3A69929490AB}" srcOrd="1" destOrd="0" presId="urn:microsoft.com/office/officeart/2005/8/layout/pList2"/>
    <dgm:cxn modelId="{707DE41F-469B-42FE-8D2E-86AE3FAC6B45}" type="presParOf" srcId="{DFA69398-C5DE-4EE0-9E50-0F52BC21EEFC}" destId="{968823C5-AD85-4FA4-B5AA-FEC23494D177}" srcOrd="2" destOrd="0" presId="urn:microsoft.com/office/officeart/2005/8/layout/pList2"/>
    <dgm:cxn modelId="{869F4AF0-32F0-4BC1-B0EF-D1586695ED1B}" type="presParOf" srcId="{07558B70-0AA6-45CF-B54C-87460CD475BF}" destId="{31B2A455-6BA7-4665-8270-07A9FEC18C9C}" srcOrd="3" destOrd="0" presId="urn:microsoft.com/office/officeart/2005/8/layout/pList2"/>
    <dgm:cxn modelId="{8F115356-D579-49C3-8407-8B5A57A38964}" type="presParOf" srcId="{07558B70-0AA6-45CF-B54C-87460CD475BF}" destId="{91383E96-BD95-48F1-96F5-6C76F52C719A}" srcOrd="4" destOrd="0" presId="urn:microsoft.com/office/officeart/2005/8/layout/pList2"/>
    <dgm:cxn modelId="{5ACEB1A7-0663-4869-A56A-047F1809AF57}" type="presParOf" srcId="{91383E96-BD95-48F1-96F5-6C76F52C719A}" destId="{0F087EA5-2BE8-4779-A91D-10919DE7B4EA}" srcOrd="0" destOrd="0" presId="urn:microsoft.com/office/officeart/2005/8/layout/pList2"/>
    <dgm:cxn modelId="{2FA96C11-2CFA-4BA1-8941-53BBDDB9DDD0}" type="presParOf" srcId="{91383E96-BD95-48F1-96F5-6C76F52C719A}" destId="{99B387BC-756A-42E3-8449-7E0A8C5CBAC0}" srcOrd="1" destOrd="0" presId="urn:microsoft.com/office/officeart/2005/8/layout/pList2"/>
    <dgm:cxn modelId="{A04E80B4-44DE-4AE2-A385-EF6A118D4A5D}" type="presParOf" srcId="{91383E96-BD95-48F1-96F5-6C76F52C719A}" destId="{56BBE643-8999-441C-AFB4-899F9C8E101E}"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BBD4D-0601-47AA-903C-28C5F386ADBD}">
      <dsp:nvSpPr>
        <dsp:cNvPr id="0" name=""/>
        <dsp:cNvSpPr/>
      </dsp:nvSpPr>
      <dsp:spPr>
        <a:xfrm>
          <a:off x="0" y="0"/>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Education</a:t>
          </a:r>
          <a:endParaRPr lang="en-US" sz="2000" kern="1200" dirty="0">
            <a:solidFill>
              <a:schemeClr val="tx1"/>
            </a:solidFill>
            <a:latin typeface="+mj-lt"/>
          </a:endParaRPr>
        </a:p>
      </dsp:txBody>
      <dsp:txXfrm>
        <a:off x="27415" y="27415"/>
        <a:ext cx="3320329" cy="506770"/>
      </dsp:txXfrm>
    </dsp:sp>
    <dsp:sp modelId="{0B8B2439-4F67-4173-B33E-66EB4967E3D6}">
      <dsp:nvSpPr>
        <dsp:cNvPr id="0" name=""/>
        <dsp:cNvSpPr/>
      </dsp:nvSpPr>
      <dsp:spPr>
        <a:xfrm>
          <a:off x="0" y="658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solidFill>
                <a:schemeClr val="tx1"/>
              </a:solidFill>
              <a:latin typeface="+mj-lt"/>
            </a:rPr>
            <a:t>Collaboration</a:t>
          </a:r>
          <a:endParaRPr lang="en-US" sz="2000" kern="1200">
            <a:solidFill>
              <a:schemeClr val="tx1"/>
            </a:solidFill>
            <a:latin typeface="+mj-lt"/>
          </a:endParaRPr>
        </a:p>
      </dsp:txBody>
      <dsp:txXfrm>
        <a:off x="27415" y="686037"/>
        <a:ext cx="3320329" cy="506770"/>
      </dsp:txXfrm>
    </dsp:sp>
    <dsp:sp modelId="{6A4ECBB7-4642-4B48-A8B9-533BFE376599}">
      <dsp:nvSpPr>
        <dsp:cNvPr id="0" name=""/>
        <dsp:cNvSpPr/>
      </dsp:nvSpPr>
      <dsp:spPr>
        <a:xfrm>
          <a:off x="0" y="1306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solidFill>
                <a:schemeClr val="tx1"/>
              </a:solidFill>
              <a:latin typeface="+mj-lt"/>
            </a:rPr>
            <a:t>Accessible resources</a:t>
          </a:r>
          <a:endParaRPr lang="en-US" sz="2000" kern="1200">
            <a:solidFill>
              <a:schemeClr val="tx1"/>
            </a:solidFill>
            <a:latin typeface="+mj-lt"/>
          </a:endParaRPr>
        </a:p>
      </dsp:txBody>
      <dsp:txXfrm>
        <a:off x="27415" y="1334037"/>
        <a:ext cx="3320329" cy="506770"/>
      </dsp:txXfrm>
    </dsp:sp>
    <dsp:sp modelId="{9260783E-2E87-45CD-8B53-B3A55F08C062}">
      <dsp:nvSpPr>
        <dsp:cNvPr id="0" name=""/>
        <dsp:cNvSpPr/>
      </dsp:nvSpPr>
      <dsp:spPr>
        <a:xfrm>
          <a:off x="0" y="1954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Outreach in schools</a:t>
          </a:r>
          <a:endParaRPr lang="en-US" sz="2000" kern="1200" dirty="0">
            <a:solidFill>
              <a:schemeClr val="tx1"/>
            </a:solidFill>
            <a:latin typeface="+mj-lt"/>
          </a:endParaRPr>
        </a:p>
      </dsp:txBody>
      <dsp:txXfrm>
        <a:off x="27415" y="1982037"/>
        <a:ext cx="3320329" cy="506770"/>
      </dsp:txXfrm>
    </dsp:sp>
    <dsp:sp modelId="{F0DEB0B4-A8CF-4533-A051-577E7DADD61B}">
      <dsp:nvSpPr>
        <dsp:cNvPr id="0" name=""/>
        <dsp:cNvSpPr/>
      </dsp:nvSpPr>
      <dsp:spPr>
        <a:xfrm>
          <a:off x="0" y="2602622"/>
          <a:ext cx="3375159" cy="561600"/>
        </a:xfrm>
        <a:prstGeom prst="roundRect">
          <a:avLst/>
        </a:prstGeom>
        <a:solidFill>
          <a:srgbClr val="81B921"/>
        </a:solidFill>
        <a:ln w="19050" cap="flat" cmpd="sng" algn="ctr">
          <a:solidFill>
            <a:srgbClr val="FFCE1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mj-lt"/>
            </a:rPr>
            <a:t>Public engagement</a:t>
          </a:r>
          <a:endParaRPr lang="en-US" sz="2000" kern="1200" dirty="0">
            <a:solidFill>
              <a:schemeClr val="tx1"/>
            </a:solidFill>
            <a:latin typeface="+mj-lt"/>
          </a:endParaRPr>
        </a:p>
      </dsp:txBody>
      <dsp:txXfrm>
        <a:off x="27415" y="2630037"/>
        <a:ext cx="3320329" cy="506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04356-3107-4FFE-AE3F-7DD116B556BE}">
      <dsp:nvSpPr>
        <dsp:cNvPr id="0" name=""/>
        <dsp:cNvSpPr/>
      </dsp:nvSpPr>
      <dsp:spPr>
        <a:xfrm>
          <a:off x="0" y="0"/>
          <a:ext cx="10515600" cy="1958102"/>
        </a:xfrm>
        <a:prstGeom prst="roundRect">
          <a:avLst>
            <a:gd name="adj" fmla="val 10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8760FF-AD3F-4E6E-A731-6D15A2086E26}">
      <dsp:nvSpPr>
        <dsp:cNvPr id="0" name=""/>
        <dsp:cNvSpPr/>
      </dsp:nvSpPr>
      <dsp:spPr>
        <a:xfrm>
          <a:off x="315468" y="261080"/>
          <a:ext cx="3088957" cy="1435941"/>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1537ED-0D84-4C43-8B75-D35E8E270367}">
      <dsp:nvSpPr>
        <dsp:cNvPr id="0" name=""/>
        <dsp:cNvSpPr/>
      </dsp:nvSpPr>
      <dsp:spPr>
        <a:xfrm rot="10800000">
          <a:off x="315468" y="1958102"/>
          <a:ext cx="3088957" cy="2393235"/>
        </a:xfrm>
        <a:prstGeom prst="round2SameRect">
          <a:avLst>
            <a:gd name="adj1" fmla="val 10500"/>
            <a:gd name="adj2" fmla="val 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t>1. SURVEY</a:t>
          </a:r>
        </a:p>
        <a:p>
          <a:pPr marL="0" lvl="0" indent="0" algn="ctr" defTabSz="800100">
            <a:lnSpc>
              <a:spcPct val="90000"/>
            </a:lnSpc>
            <a:spcBef>
              <a:spcPct val="0"/>
            </a:spcBef>
            <a:spcAft>
              <a:spcPct val="35000"/>
            </a:spcAft>
            <a:buNone/>
          </a:pPr>
          <a:r>
            <a:rPr lang="en-GB" sz="1800" kern="1200" dirty="0"/>
            <a:t>Establish the quality of microscopes and experiences with microscopes in secondary schools </a:t>
          </a:r>
        </a:p>
        <a:p>
          <a:pPr marL="0" lvl="0" indent="0" algn="ctr" defTabSz="800100">
            <a:lnSpc>
              <a:spcPct val="90000"/>
            </a:lnSpc>
            <a:spcBef>
              <a:spcPct val="0"/>
            </a:spcBef>
            <a:spcAft>
              <a:spcPct val="35000"/>
            </a:spcAft>
            <a:buNone/>
          </a:pPr>
          <a:r>
            <a:rPr lang="en-GB" sz="1800" i="1" kern="1200" dirty="0"/>
            <a:t>State of the nation</a:t>
          </a:r>
        </a:p>
      </dsp:txBody>
      <dsp:txXfrm rot="10800000">
        <a:off x="389068" y="1958102"/>
        <a:ext cx="2941757" cy="2319635"/>
      </dsp:txXfrm>
    </dsp:sp>
    <dsp:sp modelId="{968823C5-AD85-4FA4-B5AA-FEC23494D177}">
      <dsp:nvSpPr>
        <dsp:cNvPr id="0" name=""/>
        <dsp:cNvSpPr/>
      </dsp:nvSpPr>
      <dsp:spPr>
        <a:xfrm>
          <a:off x="3713321" y="261080"/>
          <a:ext cx="3088957" cy="1435941"/>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t="-22000" b="-2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258059-9009-40F1-B714-02F9723ABF37}">
      <dsp:nvSpPr>
        <dsp:cNvPr id="0" name=""/>
        <dsp:cNvSpPr/>
      </dsp:nvSpPr>
      <dsp:spPr>
        <a:xfrm rot="10800000">
          <a:off x="3713321" y="1958102"/>
          <a:ext cx="3088957" cy="2393235"/>
        </a:xfrm>
        <a:prstGeom prst="round2SameRect">
          <a:avLst>
            <a:gd name="adj1" fmla="val 10500"/>
            <a:gd name="adj2" fmla="val 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t>2. ACERTAIN IMPACT</a:t>
          </a:r>
        </a:p>
        <a:p>
          <a:pPr marL="0" lvl="0" indent="0" algn="ctr" defTabSz="800100">
            <a:lnSpc>
              <a:spcPct val="90000"/>
            </a:lnSpc>
            <a:spcBef>
              <a:spcPct val="0"/>
            </a:spcBef>
            <a:spcAft>
              <a:spcPct val="35000"/>
            </a:spcAft>
            <a:buNone/>
          </a:pPr>
          <a:r>
            <a:rPr lang="en-GB" sz="1800" kern="1200" dirty="0"/>
            <a:t>Moss Safari outreach with 15 microscopes 3 x primary and 3 x secondary schools</a:t>
          </a:r>
        </a:p>
      </dsp:txBody>
      <dsp:txXfrm rot="10800000">
        <a:off x="3786921" y="1958102"/>
        <a:ext cx="2941757" cy="2319635"/>
      </dsp:txXfrm>
    </dsp:sp>
    <dsp:sp modelId="{56BBE643-8999-441C-AFB4-899F9C8E101E}">
      <dsp:nvSpPr>
        <dsp:cNvPr id="0" name=""/>
        <dsp:cNvSpPr/>
      </dsp:nvSpPr>
      <dsp:spPr>
        <a:xfrm>
          <a:off x="7111174" y="261080"/>
          <a:ext cx="3088957" cy="1435941"/>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t="-22000" b="-2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087EA5-2BE8-4779-A91D-10919DE7B4EA}">
      <dsp:nvSpPr>
        <dsp:cNvPr id="0" name=""/>
        <dsp:cNvSpPr/>
      </dsp:nvSpPr>
      <dsp:spPr>
        <a:xfrm rot="10800000">
          <a:off x="7111174" y="1958102"/>
          <a:ext cx="3088957" cy="2393235"/>
        </a:xfrm>
        <a:prstGeom prst="round2SameRect">
          <a:avLst>
            <a:gd name="adj1" fmla="val 10500"/>
            <a:gd name="adj2" fmla="val 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t>3.ROLL OUT</a:t>
          </a:r>
        </a:p>
        <a:p>
          <a:pPr marL="0" lvl="0" indent="0" algn="ctr" defTabSz="800100">
            <a:lnSpc>
              <a:spcPct val="90000"/>
            </a:lnSpc>
            <a:spcBef>
              <a:spcPct val="0"/>
            </a:spcBef>
            <a:spcAft>
              <a:spcPct val="35000"/>
            </a:spcAft>
            <a:buNone/>
          </a:pPr>
          <a:r>
            <a:rPr lang="en-GB" sz="1800" b="0" kern="1200" dirty="0"/>
            <a:t>Funders to provide quality microscope clusters.</a:t>
          </a:r>
        </a:p>
        <a:p>
          <a:pPr marL="0" lvl="0" indent="0" algn="ctr" defTabSz="800100">
            <a:lnSpc>
              <a:spcPct val="90000"/>
            </a:lnSpc>
            <a:spcBef>
              <a:spcPct val="0"/>
            </a:spcBef>
            <a:spcAft>
              <a:spcPct val="35000"/>
            </a:spcAft>
            <a:buNone/>
          </a:pPr>
          <a:r>
            <a:rPr lang="en-GB" sz="1800" b="0" kern="1200" dirty="0"/>
            <a:t>Quality teacher training and resources for extra curricular activities</a:t>
          </a:r>
        </a:p>
      </dsp:txBody>
      <dsp:txXfrm rot="10800000">
        <a:off x="7184774" y="1958102"/>
        <a:ext cx="2941757" cy="23196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18B49-4D2C-4053-AEED-E71727A6992F}" type="datetimeFigureOut">
              <a:rPr lang="en-GB" smtClean="0"/>
              <a:t>30/12/2024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2E8543-1403-4BD5-B246-9ACEA7B0980A}" type="slidenum">
              <a:rPr lang="en-GB" smtClean="0"/>
              <a:t>‹#›</a:t>
            </a:fld>
            <a:endParaRPr lang="en-GB"/>
          </a:p>
        </p:txBody>
      </p:sp>
    </p:spTree>
    <p:extLst>
      <p:ext uri="{BB962C8B-B14F-4D97-AF65-F5344CB8AC3E}">
        <p14:creationId xmlns:p14="http://schemas.microsoft.com/office/powerpoint/2010/main" val="163358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fontAlgn="base">
              <a:buNone/>
            </a:pPr>
            <a:r>
              <a:rPr lang="en-GB" b="0" i="0" dirty="0">
                <a:solidFill>
                  <a:srgbClr val="141414"/>
                </a:solidFill>
                <a:effectLst/>
                <a:highlight>
                  <a:srgbClr val="FFFFFF"/>
                </a:highlight>
                <a:latin typeface="inherit"/>
              </a:rPr>
              <a:t>Are microscopes overlooked and undervalued in school science? In this session Andy will present four years of data from trainee science teachers on out of school experiences of using microscopes and the challenges of and opportunities for using microscopes in the classroom. Then, Andy will present the argument that microscopes are a gateway instrument to increasing Science Capital and lifelong engagement in STEM activities, as a hobby or as a career. Therefore, early positive informal and formal experiences of using a light microscope at home and at school should be optimised to improve engagement with STEM and uptake of STEM careers.</a:t>
            </a:r>
            <a:br>
              <a:rPr lang="en-GB" b="0" i="0" dirty="0">
                <a:solidFill>
                  <a:srgbClr val="141414"/>
                </a:solidFill>
                <a:effectLst/>
                <a:highlight>
                  <a:srgbClr val="FFFFFF"/>
                </a:highlight>
                <a:latin typeface="inherit"/>
              </a:rPr>
            </a:br>
            <a:endParaRPr lang="en-GB" b="0" i="0" dirty="0">
              <a:solidFill>
                <a:srgbClr val="141414"/>
              </a:solidFill>
              <a:effectLst/>
              <a:highlight>
                <a:srgbClr val="FFFFFF"/>
              </a:highlight>
              <a:latin typeface="inherit"/>
            </a:endParaRPr>
          </a:p>
          <a:p>
            <a:pPr marL="0" indent="0" algn="l" fontAlgn="base">
              <a:buNone/>
            </a:pPr>
            <a:r>
              <a:rPr lang="en-GB" b="0" i="0" dirty="0">
                <a:solidFill>
                  <a:srgbClr val="141414"/>
                </a:solidFill>
                <a:effectLst/>
                <a:highlight>
                  <a:srgbClr val="FFFFFF"/>
                </a:highlight>
                <a:latin typeface="inherit"/>
              </a:rPr>
              <a:t>This will be followed by small group discussion of key questions and an opportunity to critique and develop these ideas.</a:t>
            </a:r>
            <a:br>
              <a:rPr lang="en-GB" b="0" i="0" dirty="0">
                <a:solidFill>
                  <a:srgbClr val="141414"/>
                </a:solidFill>
                <a:effectLst/>
                <a:highlight>
                  <a:srgbClr val="FFFFFF"/>
                </a:highlight>
                <a:latin typeface="inherit"/>
              </a:rPr>
            </a:br>
            <a:br>
              <a:rPr lang="en-GB" b="0" i="0" dirty="0">
                <a:solidFill>
                  <a:srgbClr val="141414"/>
                </a:solidFill>
                <a:effectLst/>
                <a:highlight>
                  <a:srgbClr val="FFFFFF"/>
                </a:highlight>
                <a:latin typeface="inherit"/>
              </a:rPr>
            </a:br>
            <a:r>
              <a:rPr lang="en-GB" b="0" i="0" dirty="0">
                <a:solidFill>
                  <a:srgbClr val="141414"/>
                </a:solidFill>
                <a:effectLst/>
                <a:highlight>
                  <a:srgbClr val="FFFFFF"/>
                </a:highlight>
                <a:latin typeface="inherit"/>
              </a:rPr>
              <a:t>Outcomes for delegates include engagement with new research data on the challenges and opportunities of using microscopes in secondary school and at home, considering the evidence within the frame of Science Capital, and contributing to discussion on experiences, perspective and solutions. Andy hopes that delegates will be able to engage in lively and thought-provoking conversation that could lead to real changes in practice.</a:t>
            </a:r>
            <a:br>
              <a:rPr lang="en-GB" b="0" i="0" dirty="0">
                <a:solidFill>
                  <a:srgbClr val="141414"/>
                </a:solidFill>
                <a:effectLst/>
                <a:highlight>
                  <a:srgbClr val="FFFFFF"/>
                </a:highlight>
                <a:latin typeface="Inter"/>
              </a:rPr>
            </a:br>
            <a:endParaRPr lang="en-GB" dirty="0"/>
          </a:p>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a:t>
            </a:fld>
            <a:endParaRPr lang="en-GB"/>
          </a:p>
        </p:txBody>
      </p:sp>
    </p:spTree>
    <p:extLst>
      <p:ext uri="{BB962C8B-B14F-4D97-AF65-F5344CB8AC3E}">
        <p14:creationId xmlns:p14="http://schemas.microsoft.com/office/powerpoint/2010/main" val="3303755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094ABD-F53D-49FF-9329-30D193E885D8}" type="slidenum">
              <a:rPr lang="en-GB" smtClean="0"/>
              <a:t>3</a:t>
            </a:fld>
            <a:endParaRPr lang="en-GB"/>
          </a:p>
        </p:txBody>
      </p:sp>
    </p:spTree>
    <p:extLst>
      <p:ext uri="{BB962C8B-B14F-4D97-AF65-F5344CB8AC3E}">
        <p14:creationId xmlns:p14="http://schemas.microsoft.com/office/powerpoint/2010/main" val="3237656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7</a:t>
            </a:fld>
            <a:endParaRPr lang="en-GB"/>
          </a:p>
        </p:txBody>
      </p:sp>
    </p:spTree>
    <p:extLst>
      <p:ext uri="{BB962C8B-B14F-4D97-AF65-F5344CB8AC3E}">
        <p14:creationId xmlns:p14="http://schemas.microsoft.com/office/powerpoint/2010/main" val="1052249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10</a:t>
            </a:fld>
            <a:endParaRPr lang="en-GB"/>
          </a:p>
        </p:txBody>
      </p:sp>
    </p:spTree>
    <p:extLst>
      <p:ext uri="{BB962C8B-B14F-4D97-AF65-F5344CB8AC3E}">
        <p14:creationId xmlns:p14="http://schemas.microsoft.com/office/powerpoint/2010/main" val="1763950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11</a:t>
            </a:fld>
            <a:endParaRPr lang="en-GB"/>
          </a:p>
        </p:txBody>
      </p:sp>
    </p:spTree>
    <p:extLst>
      <p:ext uri="{BB962C8B-B14F-4D97-AF65-F5344CB8AC3E}">
        <p14:creationId xmlns:p14="http://schemas.microsoft.com/office/powerpoint/2010/main" val="2094551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12</a:t>
            </a:fld>
            <a:endParaRPr lang="en-GB"/>
          </a:p>
        </p:txBody>
      </p:sp>
    </p:spTree>
    <p:extLst>
      <p:ext uri="{BB962C8B-B14F-4D97-AF65-F5344CB8AC3E}">
        <p14:creationId xmlns:p14="http://schemas.microsoft.com/office/powerpoint/2010/main" val="2974675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13</a:t>
            </a:fld>
            <a:endParaRPr lang="en-GB"/>
          </a:p>
        </p:txBody>
      </p:sp>
    </p:spTree>
    <p:extLst>
      <p:ext uri="{BB962C8B-B14F-4D97-AF65-F5344CB8AC3E}">
        <p14:creationId xmlns:p14="http://schemas.microsoft.com/office/powerpoint/2010/main" val="174081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22E8543-1403-4BD5-B246-9ACEA7B0980A}" type="slidenum">
              <a:rPr lang="en-GB" smtClean="0"/>
              <a:t>15</a:t>
            </a:fld>
            <a:endParaRPr lang="en-GB"/>
          </a:p>
        </p:txBody>
      </p:sp>
    </p:spTree>
    <p:extLst>
      <p:ext uri="{BB962C8B-B14F-4D97-AF65-F5344CB8AC3E}">
        <p14:creationId xmlns:p14="http://schemas.microsoft.com/office/powerpoint/2010/main" val="106641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BEB2-00EA-EF76-4EDB-995FCF6F4E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EF9FC30-313E-A16B-0905-5B66BB229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C238511-E029-F57B-F904-07BB46C4685A}"/>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F15970E1-1EBC-14DF-54A3-52C975200F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8D3927-B4DD-7DD6-9C1E-224EF9581B87}"/>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1213039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63BB-A15B-B342-A7BF-A6F0BA15F9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1A3205-4028-D1F0-48EC-FC77B4263B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1E0AB2-A930-1B37-225B-5291C73B4513}"/>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D11BD050-5889-5505-9672-ED46C1DD42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5F9C5-36DE-24F9-3B0D-C9A76F5DCBCF}"/>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1921092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5805D-D0AB-41B4-8980-5047747CE8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1936B14-90CA-8EE9-9142-CA5BB05DA9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2FAE5A-8F8B-F422-799C-DE0742D0CE82}"/>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330C0EB9-45F5-F3BF-7559-58A5FD1024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CCAEFC-777D-D762-6814-08F21B5EF522}"/>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301587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2C7D9-9294-F03E-9854-F5E22FD55A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9BEF68-1596-E588-5629-2EE45A7202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71E24E-C1A1-4613-A593-03D5CFE14D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701C6BE-F8D1-26EF-1141-F279668F9C94}"/>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6" name="Footer Placeholder 5">
            <a:extLst>
              <a:ext uri="{FF2B5EF4-FFF2-40B4-BE49-F238E27FC236}">
                <a16:creationId xmlns:a16="http://schemas.microsoft.com/office/drawing/2014/main" id="{86C9D92B-AAD9-AA99-7895-3947101D42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42E491-6CD0-F32D-2C04-6F0AE3D5F795}"/>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180456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048B-8646-4E2B-8045-DE0C511BD7D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9FF347-CBE8-A9B0-24B1-0BC63B78BC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11FB42-06BE-2AB8-0D34-AE31BAD47F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14935C-F165-5C78-77D5-8FB01F3E3D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EACAAB-C046-25A1-AB55-D102CA5D38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EEBDB7-E9BD-9FCA-3794-9A5F2AABAA2C}"/>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8" name="Footer Placeholder 7">
            <a:extLst>
              <a:ext uri="{FF2B5EF4-FFF2-40B4-BE49-F238E27FC236}">
                <a16:creationId xmlns:a16="http://schemas.microsoft.com/office/drawing/2014/main" id="{D0C7F290-F125-4BE8-87B0-FE46916E4F1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E6A768-0BEC-1F10-2661-E9576DF46664}"/>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343167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9C4A1-267F-9090-4AEE-1EA92CFF5B5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310761-A9C4-94D8-1EBE-6CB9D94095F1}"/>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4" name="Footer Placeholder 3">
            <a:extLst>
              <a:ext uri="{FF2B5EF4-FFF2-40B4-BE49-F238E27FC236}">
                <a16:creationId xmlns:a16="http://schemas.microsoft.com/office/drawing/2014/main" id="{AA18D2E4-E5E4-FAB8-F3ED-D90DA4B953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6D8AED-945E-E371-FDE7-FD430EACAF15}"/>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326057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D7782-D462-6D7A-AD51-E0A4BCDE949A}"/>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3" name="Footer Placeholder 2">
            <a:extLst>
              <a:ext uri="{FF2B5EF4-FFF2-40B4-BE49-F238E27FC236}">
                <a16:creationId xmlns:a16="http://schemas.microsoft.com/office/drawing/2014/main" id="{C122C4AA-A68F-3188-9683-EAB33ECD44D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8468D7-9553-08ED-275F-1D3BDEBC600E}"/>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131877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BB227-5162-8C4B-AB08-F9C2EA409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DC4441C-C88D-405E-DABE-B84B74F2F6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285A289-1DE8-57F1-8A11-7A52F9A33A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350759-D23B-3CF4-B379-015A367DA22F}"/>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6" name="Footer Placeholder 5">
            <a:extLst>
              <a:ext uri="{FF2B5EF4-FFF2-40B4-BE49-F238E27FC236}">
                <a16:creationId xmlns:a16="http://schemas.microsoft.com/office/drawing/2014/main" id="{2D3BE5FB-FEE4-A3E9-4D9C-1A55618566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BB2EF1-31FE-7FD3-76BA-BDCC85C5EE7A}"/>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826466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F414-B803-0392-2820-D545934B0E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8788E1-1DE2-3290-B777-E6495EBAA0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C6E6FA-3020-4AC9-2A64-0E5EE2824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015883-A637-002E-B3CB-3D9E03A26487}"/>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6" name="Footer Placeholder 5">
            <a:extLst>
              <a:ext uri="{FF2B5EF4-FFF2-40B4-BE49-F238E27FC236}">
                <a16:creationId xmlns:a16="http://schemas.microsoft.com/office/drawing/2014/main" id="{4B859D8D-0D8A-F9DD-566B-FA1D8A7DE7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F238C2-EEC4-A8A6-B149-3EE22B629906}"/>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69144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5E339-286C-D11E-EB35-8C919BC9D7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FF8A43-8107-9457-6C35-2B783EBC79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DF5BA8-7561-9317-766B-5E1EEC089A83}"/>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1D865806-035D-BC32-4EB4-E6C069270B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57112D-E92D-CC02-CCD4-3EA09B849A81}"/>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64654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3B337A-C6EA-075D-3B50-248046B26E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D4E808-E7B5-3C11-5585-D6B010D867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39011F-6F98-644A-72FD-E1C9AEFF3469}"/>
              </a:ext>
            </a:extLst>
          </p:cNvPr>
          <p:cNvSpPr>
            <a:spLocks noGrp="1"/>
          </p:cNvSpPr>
          <p:nvPr>
            <p:ph type="dt" sz="half" idx="10"/>
          </p:nvPr>
        </p:nvSpPr>
        <p:spPr/>
        <p:txBody>
          <a:body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05286F75-4F4A-A443-E533-E7501AE94A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1C7826-B3C4-1D14-E051-25E8D3109F5E}"/>
              </a:ext>
            </a:extLst>
          </p:cNvPr>
          <p:cNvSpPr>
            <a:spLocks noGrp="1"/>
          </p:cNvSpPr>
          <p:nvPr>
            <p:ph type="sldNum" sz="quarter" idx="12"/>
          </p:nvPr>
        </p:nvSpPr>
        <p:spPr/>
        <p:txBody>
          <a:bodyPr/>
          <a:lstStyle/>
          <a:p>
            <a:fld id="{85BC613E-0CEA-4025-BF16-F93826EA001C}" type="slidenum">
              <a:rPr lang="en-GB" smtClean="0"/>
              <a:t>‹#›</a:t>
            </a:fld>
            <a:endParaRPr lang="en-GB"/>
          </a:p>
        </p:txBody>
      </p:sp>
    </p:spTree>
    <p:extLst>
      <p:ext uri="{BB962C8B-B14F-4D97-AF65-F5344CB8AC3E}">
        <p14:creationId xmlns:p14="http://schemas.microsoft.com/office/powerpoint/2010/main" val="2756764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A04D85-5525-918D-904D-5643DD5CD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85C96-6532-C596-D7B7-264C06F4C4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B66503-1D71-1308-38CA-8FC12618D7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C879A3-6CBC-47B0-AC03-99649382BDA4}" type="datetimeFigureOut">
              <a:rPr lang="en-GB" smtClean="0"/>
              <a:t>30/12/2024</a:t>
            </a:fld>
            <a:endParaRPr lang="en-GB"/>
          </a:p>
        </p:txBody>
      </p:sp>
      <p:sp>
        <p:nvSpPr>
          <p:cNvPr id="5" name="Footer Placeholder 4">
            <a:extLst>
              <a:ext uri="{FF2B5EF4-FFF2-40B4-BE49-F238E27FC236}">
                <a16:creationId xmlns:a16="http://schemas.microsoft.com/office/drawing/2014/main" id="{3B72F137-B595-63C9-E2EA-1E2024DFEF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28B9363-94E2-6AE9-2C61-3BA670C551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BC613E-0CEA-4025-BF16-F93826EA001C}" type="slidenum">
              <a:rPr lang="en-GB" smtClean="0"/>
              <a:t>‹#›</a:t>
            </a:fld>
            <a:endParaRPr lang="en-GB"/>
          </a:p>
        </p:txBody>
      </p:sp>
    </p:spTree>
    <p:extLst>
      <p:ext uri="{BB962C8B-B14F-4D97-AF65-F5344CB8AC3E}">
        <p14:creationId xmlns:p14="http://schemas.microsoft.com/office/powerpoint/2010/main" val="3457418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mosssafari.com/" TargetMode="External"/><Relationship Id="rId5" Type="http://schemas.openxmlformats.org/officeDocument/2006/relationships/hyperlink" Target="mailto:a.chandlergrevatt@brighton.ac.uk"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png"/><Relationship Id="rId3" Type="http://schemas.openxmlformats.org/officeDocument/2006/relationships/image" Target="../media/image5.jpg"/><Relationship Id="rId21" Type="http://schemas.openxmlformats.org/officeDocument/2006/relationships/diagramQuickStyle" Target="../diagrams/quickStyle1.xml"/><Relationship Id="rId7" Type="http://schemas.openxmlformats.org/officeDocument/2006/relationships/image" Target="../media/image8.jpeg"/><Relationship Id="rId12" Type="http://schemas.openxmlformats.org/officeDocument/2006/relationships/image" Target="../media/image13.png"/><Relationship Id="rId17" Type="http://schemas.openxmlformats.org/officeDocument/2006/relationships/image" Target="../media/image18.jpeg"/><Relationship Id="rId2" Type="http://schemas.openxmlformats.org/officeDocument/2006/relationships/notesSlide" Target="../notesSlides/notesSlide2.xml"/><Relationship Id="rId16" Type="http://schemas.openxmlformats.org/officeDocument/2006/relationships/image" Target="../media/image17.jpeg"/><Relationship Id="rId20" Type="http://schemas.openxmlformats.org/officeDocument/2006/relationships/diagramLayout" Target="../diagrams/layout1.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3.png"/><Relationship Id="rId15" Type="http://schemas.openxmlformats.org/officeDocument/2006/relationships/image" Target="../media/image16.jpeg"/><Relationship Id="rId23" Type="http://schemas.microsoft.com/office/2007/relationships/diagramDrawing" Target="../diagrams/drawing1.xml"/><Relationship Id="rId10" Type="http://schemas.openxmlformats.org/officeDocument/2006/relationships/image" Target="../media/image11.jpeg"/><Relationship Id="rId19" Type="http://schemas.openxmlformats.org/officeDocument/2006/relationships/diagramData" Target="../diagrams/data1.xml"/><Relationship Id="rId4" Type="http://schemas.openxmlformats.org/officeDocument/2006/relationships/image" Target="../media/image6.jpeg"/><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a.chandlergrevatt@brighton.ac.uk"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hyperlink" Target="http://www.mosssafari.com/"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CDDE-FAFD-F985-10FA-E135BA85DC88}"/>
              </a:ext>
            </a:extLst>
          </p:cNvPr>
          <p:cNvSpPr>
            <a:spLocks noGrp="1"/>
          </p:cNvSpPr>
          <p:nvPr>
            <p:ph type="ctrTitle"/>
          </p:nvPr>
        </p:nvSpPr>
        <p:spPr>
          <a:xfrm>
            <a:off x="1344168" y="1122363"/>
            <a:ext cx="9509760" cy="2387600"/>
          </a:xfrm>
        </p:spPr>
        <p:txBody>
          <a:bodyPr>
            <a:normAutofit fontScale="90000"/>
          </a:bodyPr>
          <a:lstStyle/>
          <a:p>
            <a:r>
              <a:rPr lang="en-GB" dirty="0"/>
              <a:t>Microscopes as Science Capital? Challenges and Opportunities</a:t>
            </a:r>
          </a:p>
        </p:txBody>
      </p:sp>
      <p:sp>
        <p:nvSpPr>
          <p:cNvPr id="3" name="Subtitle 2">
            <a:extLst>
              <a:ext uri="{FF2B5EF4-FFF2-40B4-BE49-F238E27FC236}">
                <a16:creationId xmlns:a16="http://schemas.microsoft.com/office/drawing/2014/main" id="{1FA60A8D-2DF9-FBAC-6574-E7B6B3A124D9}"/>
              </a:ext>
            </a:extLst>
          </p:cNvPr>
          <p:cNvSpPr>
            <a:spLocks noGrp="1"/>
          </p:cNvSpPr>
          <p:nvPr>
            <p:ph type="subTitle" idx="1"/>
          </p:nvPr>
        </p:nvSpPr>
        <p:spPr/>
        <p:txBody>
          <a:bodyPr>
            <a:normAutofit/>
          </a:bodyPr>
          <a:lstStyle/>
          <a:p>
            <a:r>
              <a:rPr lang="en-GB" dirty="0"/>
              <a:t>Dr Andy Chandler-Grevatt</a:t>
            </a:r>
          </a:p>
          <a:p>
            <a:r>
              <a:rPr lang="en-GB" dirty="0"/>
              <a:t>Senior Lecturer in Science Education, University of Brighton</a:t>
            </a:r>
          </a:p>
          <a:p>
            <a:r>
              <a:rPr lang="en-GB" dirty="0"/>
              <a:t>Founder, Moss Safari</a:t>
            </a:r>
          </a:p>
        </p:txBody>
      </p:sp>
      <p:pic>
        <p:nvPicPr>
          <p:cNvPr id="4" name="Picture 3" descr="A white telescope with green text&#10;&#10;Description automatically generated">
            <a:extLst>
              <a:ext uri="{FF2B5EF4-FFF2-40B4-BE49-F238E27FC236}">
                <a16:creationId xmlns:a16="http://schemas.microsoft.com/office/drawing/2014/main" id="{DAEB7DD1-A219-7E14-44B4-B5D5E14D43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091" y="225739"/>
            <a:ext cx="1443052" cy="1374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341DA949-26F2-B004-C271-8236D963C7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84501" y="4667224"/>
            <a:ext cx="1864555" cy="1864555"/>
          </a:xfrm>
          <a:prstGeom prst="rect">
            <a:avLst/>
          </a:prstGeom>
        </p:spPr>
      </p:pic>
      <p:sp>
        <p:nvSpPr>
          <p:cNvPr id="6" name="TextBox 5">
            <a:extLst>
              <a:ext uri="{FF2B5EF4-FFF2-40B4-BE49-F238E27FC236}">
                <a16:creationId xmlns:a16="http://schemas.microsoft.com/office/drawing/2014/main" id="{45B41177-2B82-57CC-37EF-7A8C599F6186}"/>
              </a:ext>
            </a:extLst>
          </p:cNvPr>
          <p:cNvSpPr txBox="1"/>
          <p:nvPr/>
        </p:nvSpPr>
        <p:spPr>
          <a:xfrm>
            <a:off x="2207499" y="5349875"/>
            <a:ext cx="7610475" cy="646331"/>
          </a:xfrm>
          <a:prstGeom prst="rect">
            <a:avLst/>
          </a:prstGeom>
          <a:noFill/>
        </p:spPr>
        <p:txBody>
          <a:bodyPr wrap="square">
            <a:spAutoFit/>
          </a:bodyPr>
          <a:lstStyle/>
          <a:p>
            <a:pPr marL="0" indent="0" algn="ctr">
              <a:buNone/>
            </a:pPr>
            <a:r>
              <a:rPr lang="en-GB" sz="1800" dirty="0">
                <a:hlinkClick r:id="rId5"/>
              </a:rPr>
              <a:t>a.chandlergrevatt@brighton.ac.uk</a:t>
            </a:r>
            <a:r>
              <a:rPr lang="en-GB" sz="1800" dirty="0"/>
              <a:t> </a:t>
            </a:r>
          </a:p>
          <a:p>
            <a:pPr marL="0" indent="0" algn="ctr">
              <a:buNone/>
            </a:pPr>
            <a:r>
              <a:rPr lang="en-GB" sz="1800" dirty="0">
                <a:hlinkClick r:id="rId6"/>
              </a:rPr>
              <a:t>www.mosssafari.com</a:t>
            </a:r>
            <a:endParaRPr lang="en-GB" sz="1800" dirty="0"/>
          </a:p>
        </p:txBody>
      </p:sp>
    </p:spTree>
    <p:extLst>
      <p:ext uri="{BB962C8B-B14F-4D97-AF65-F5344CB8AC3E}">
        <p14:creationId xmlns:p14="http://schemas.microsoft.com/office/powerpoint/2010/main" val="54375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0D8D-FEF9-ABF9-B7B0-BB1E71711C46}"/>
              </a:ext>
            </a:extLst>
          </p:cNvPr>
          <p:cNvSpPr>
            <a:spLocks noGrp="1"/>
          </p:cNvSpPr>
          <p:nvPr>
            <p:ph type="title"/>
          </p:nvPr>
        </p:nvSpPr>
        <p:spPr>
          <a:xfrm>
            <a:off x="1845703" y="472820"/>
            <a:ext cx="5553718" cy="1340358"/>
          </a:xfrm>
        </p:spPr>
        <p:txBody>
          <a:bodyPr anchor="ctr">
            <a:normAutofit/>
          </a:bodyPr>
          <a:lstStyle/>
          <a:p>
            <a:r>
              <a:rPr lang="en-GB" sz="4000" dirty="0"/>
              <a:t>BERG at ASE 2025</a:t>
            </a:r>
          </a:p>
        </p:txBody>
      </p:sp>
      <p:sp>
        <p:nvSpPr>
          <p:cNvPr id="3" name="Content Placeholder 2">
            <a:extLst>
              <a:ext uri="{FF2B5EF4-FFF2-40B4-BE49-F238E27FC236}">
                <a16:creationId xmlns:a16="http://schemas.microsoft.com/office/drawing/2014/main" id="{D3B29296-B935-DA80-82E6-A6F44FDEEE03}"/>
              </a:ext>
            </a:extLst>
          </p:cNvPr>
          <p:cNvSpPr>
            <a:spLocks noGrp="1"/>
          </p:cNvSpPr>
          <p:nvPr>
            <p:ph idx="1"/>
          </p:nvPr>
        </p:nvSpPr>
        <p:spPr>
          <a:xfrm>
            <a:off x="715620" y="2086839"/>
            <a:ext cx="5722125" cy="3613149"/>
          </a:xfrm>
          <a:solidFill>
            <a:srgbClr val="92D050">
              <a:alpha val="50000"/>
            </a:srgbClr>
          </a:solidFill>
        </p:spPr>
        <p:txBody>
          <a:bodyPr anchor="ctr">
            <a:normAutofit/>
          </a:bodyPr>
          <a:lstStyle/>
          <a:p>
            <a:pPr marL="0" indent="0">
              <a:buNone/>
            </a:pPr>
            <a:r>
              <a:rPr lang="en-GB" sz="2000" b="1" dirty="0"/>
              <a:t>Session outline</a:t>
            </a:r>
          </a:p>
          <a:p>
            <a:r>
              <a:rPr lang="en-GB" sz="2000" dirty="0"/>
              <a:t>Background: What is Moss Safari?</a:t>
            </a:r>
          </a:p>
          <a:p>
            <a:r>
              <a:rPr lang="en-GB" sz="2000" dirty="0"/>
              <a:t>A case for microscopes as Science Capital</a:t>
            </a:r>
          </a:p>
          <a:p>
            <a:r>
              <a:rPr lang="en-GB" sz="2000" dirty="0"/>
              <a:t>A hypothesis based on exploratory evidence</a:t>
            </a:r>
          </a:p>
          <a:p>
            <a:r>
              <a:rPr lang="en-GB" sz="2000" dirty="0"/>
              <a:t>A potential project</a:t>
            </a:r>
          </a:p>
          <a:p>
            <a:r>
              <a:rPr lang="en-GB" sz="2000" dirty="0"/>
              <a:t>Discussion and feedback</a:t>
            </a:r>
          </a:p>
        </p:txBody>
      </p:sp>
      <p:pic>
        <p:nvPicPr>
          <p:cNvPr id="4" name="Picture 3">
            <a:extLst>
              <a:ext uri="{FF2B5EF4-FFF2-40B4-BE49-F238E27FC236}">
                <a16:creationId xmlns:a16="http://schemas.microsoft.com/office/drawing/2014/main" id="{048210E1-CFC1-ADC5-EAFA-89FEE03DBE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7194" y="504063"/>
            <a:ext cx="1428509" cy="1340358"/>
          </a:xfrm>
          <a:prstGeom prst="rect">
            <a:avLst/>
          </a:prstGeom>
        </p:spPr>
      </p:pic>
      <p:pic>
        <p:nvPicPr>
          <p:cNvPr id="6" name="Picture 5">
            <a:extLst>
              <a:ext uri="{FF2B5EF4-FFF2-40B4-BE49-F238E27FC236}">
                <a16:creationId xmlns:a16="http://schemas.microsoft.com/office/drawing/2014/main" id="{F8CF44C3-1566-E4F1-351F-166DCC1ECF31}"/>
              </a:ext>
            </a:extLst>
          </p:cNvPr>
          <p:cNvPicPr>
            <a:picLocks noChangeAspect="1"/>
          </p:cNvPicPr>
          <p:nvPr/>
        </p:nvPicPr>
        <p:blipFill>
          <a:blip r:embed="rId3"/>
          <a:stretch>
            <a:fillRect/>
          </a:stretch>
        </p:blipFill>
        <p:spPr>
          <a:xfrm>
            <a:off x="6578877" y="731438"/>
            <a:ext cx="5195929" cy="5227168"/>
          </a:xfrm>
          <a:prstGeom prst="rect">
            <a:avLst/>
          </a:prstGeom>
        </p:spPr>
      </p:pic>
    </p:spTree>
    <p:extLst>
      <p:ext uri="{BB962C8B-B14F-4D97-AF65-F5344CB8AC3E}">
        <p14:creationId xmlns:p14="http://schemas.microsoft.com/office/powerpoint/2010/main" val="3113288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green moss">
            <a:extLst>
              <a:ext uri="{FF2B5EF4-FFF2-40B4-BE49-F238E27FC236}">
                <a16:creationId xmlns:a16="http://schemas.microsoft.com/office/drawing/2014/main" id="{9101CD9C-52A4-2F98-205B-B352AC545E9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966"/>
            <a:ext cx="12192000" cy="8854446"/>
          </a:xfrm>
          <a:prstGeom prst="rect">
            <a:avLst/>
          </a:prstGeom>
        </p:spPr>
      </p:pic>
      <p:pic>
        <p:nvPicPr>
          <p:cNvPr id="46" name="Picture 2">
            <a:extLst>
              <a:ext uri="{FF2B5EF4-FFF2-40B4-BE49-F238E27FC236}">
                <a16:creationId xmlns:a16="http://schemas.microsoft.com/office/drawing/2014/main" id="{E4EDBC64-A72A-D203-8D58-6FA0799F269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61719" y="4605966"/>
            <a:ext cx="1870601" cy="18706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C31F712-A3C6-460F-4B79-23D3B5B73342}"/>
              </a:ext>
            </a:extLst>
          </p:cNvPr>
          <p:cNvSpPr>
            <a:spLocks noGrp="1"/>
          </p:cNvSpPr>
          <p:nvPr>
            <p:ph type="title"/>
          </p:nvPr>
        </p:nvSpPr>
        <p:spPr>
          <a:xfrm>
            <a:off x="1665229" y="217202"/>
            <a:ext cx="10290049" cy="1325563"/>
          </a:xfrm>
          <a:solidFill>
            <a:srgbClr val="527E2A"/>
          </a:solidFill>
        </p:spPr>
        <p:txBody>
          <a:bodyPr/>
          <a:lstStyle/>
          <a:p>
            <a:r>
              <a:rPr lang="en-GB" dirty="0">
                <a:solidFill>
                  <a:srgbClr val="FFCE12"/>
                </a:solidFill>
              </a:rPr>
              <a:t>What is Moss Safari?</a:t>
            </a:r>
          </a:p>
        </p:txBody>
      </p:sp>
      <p:sp>
        <p:nvSpPr>
          <p:cNvPr id="7" name="Content Placeholder 2">
            <a:extLst>
              <a:ext uri="{FF2B5EF4-FFF2-40B4-BE49-F238E27FC236}">
                <a16:creationId xmlns:a16="http://schemas.microsoft.com/office/drawing/2014/main" id="{6076631D-E039-BD98-D3AF-C14F9160A215}"/>
              </a:ext>
            </a:extLst>
          </p:cNvPr>
          <p:cNvSpPr>
            <a:spLocks noGrp="1"/>
          </p:cNvSpPr>
          <p:nvPr>
            <p:ph idx="1"/>
          </p:nvPr>
        </p:nvSpPr>
        <p:spPr>
          <a:xfrm>
            <a:off x="6880914" y="1043307"/>
            <a:ext cx="4779264" cy="332595"/>
          </a:xfrm>
        </p:spPr>
        <p:txBody>
          <a:bodyPr>
            <a:normAutofit lnSpcReduction="10000"/>
          </a:bodyPr>
          <a:lstStyle/>
          <a:p>
            <a:pPr marL="0" indent="0" algn="ctr">
              <a:buNone/>
            </a:pPr>
            <a:r>
              <a:rPr lang="en-GB" sz="1800" i="1" dirty="0">
                <a:solidFill>
                  <a:srgbClr val="FFCE12"/>
                </a:solidFill>
              </a:rPr>
              <a:t>“I’ll never look at moss in the same way again”</a:t>
            </a:r>
          </a:p>
        </p:txBody>
      </p:sp>
      <p:pic>
        <p:nvPicPr>
          <p:cNvPr id="4" name="Picture 3">
            <a:extLst>
              <a:ext uri="{FF2B5EF4-FFF2-40B4-BE49-F238E27FC236}">
                <a16:creationId xmlns:a16="http://schemas.microsoft.com/office/drawing/2014/main" id="{2D7D1AB7-FC40-C392-32AE-68411C77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6721" y="192374"/>
            <a:ext cx="1428509" cy="1340358"/>
          </a:xfrm>
          <a:prstGeom prst="rect">
            <a:avLst/>
          </a:prstGeom>
        </p:spPr>
      </p:pic>
      <p:grpSp>
        <p:nvGrpSpPr>
          <p:cNvPr id="34" name="Group 33">
            <a:extLst>
              <a:ext uri="{FF2B5EF4-FFF2-40B4-BE49-F238E27FC236}">
                <a16:creationId xmlns:a16="http://schemas.microsoft.com/office/drawing/2014/main" id="{4922A102-A529-92CC-3DD8-7251C8C14A14}"/>
              </a:ext>
            </a:extLst>
          </p:cNvPr>
          <p:cNvGrpSpPr/>
          <p:nvPr/>
        </p:nvGrpSpPr>
        <p:grpSpPr>
          <a:xfrm>
            <a:off x="157208" y="1621581"/>
            <a:ext cx="4590250" cy="2895068"/>
            <a:chOff x="157208" y="1621581"/>
            <a:chExt cx="4590250" cy="2895068"/>
          </a:xfrm>
        </p:grpSpPr>
        <p:sp>
          <p:nvSpPr>
            <p:cNvPr id="28" name="Rectangle 27">
              <a:extLst>
                <a:ext uri="{FF2B5EF4-FFF2-40B4-BE49-F238E27FC236}">
                  <a16:creationId xmlns:a16="http://schemas.microsoft.com/office/drawing/2014/main" id="{514E4F38-496E-C62F-285E-E6AC76D4C35D}"/>
                </a:ext>
              </a:extLst>
            </p:cNvPr>
            <p:cNvSpPr/>
            <p:nvPr/>
          </p:nvSpPr>
          <p:spPr>
            <a:xfrm>
              <a:off x="157208" y="1621581"/>
              <a:ext cx="4434343" cy="28850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F9D90A71-34D7-BF88-699E-7699C2D06AB3}"/>
                </a:ext>
              </a:extLst>
            </p:cNvPr>
            <p:cNvGrpSpPr/>
            <p:nvPr/>
          </p:nvGrpSpPr>
          <p:grpSpPr>
            <a:xfrm>
              <a:off x="293073" y="1621581"/>
              <a:ext cx="4454385" cy="2895068"/>
              <a:chOff x="157208" y="1611548"/>
              <a:chExt cx="4454385" cy="2895068"/>
            </a:xfrm>
          </p:grpSpPr>
          <p:grpSp>
            <p:nvGrpSpPr>
              <p:cNvPr id="16" name="Group 15">
                <a:extLst>
                  <a:ext uri="{FF2B5EF4-FFF2-40B4-BE49-F238E27FC236}">
                    <a16:creationId xmlns:a16="http://schemas.microsoft.com/office/drawing/2014/main" id="{3EBA39C2-1058-A4D5-F31B-63C134E21DF6}"/>
                  </a:ext>
                </a:extLst>
              </p:cNvPr>
              <p:cNvGrpSpPr/>
              <p:nvPr/>
            </p:nvGrpSpPr>
            <p:grpSpPr>
              <a:xfrm>
                <a:off x="157208" y="1611548"/>
                <a:ext cx="4454385" cy="2895068"/>
                <a:chOff x="202382" y="1744104"/>
                <a:chExt cx="4454385" cy="2895068"/>
              </a:xfrm>
            </p:grpSpPr>
            <p:grpSp>
              <p:nvGrpSpPr>
                <p:cNvPr id="12" name="Group 11">
                  <a:extLst>
                    <a:ext uri="{FF2B5EF4-FFF2-40B4-BE49-F238E27FC236}">
                      <a16:creationId xmlns:a16="http://schemas.microsoft.com/office/drawing/2014/main" id="{D0D254F8-8F77-93E1-F704-2142894A40E5}"/>
                    </a:ext>
                  </a:extLst>
                </p:cNvPr>
                <p:cNvGrpSpPr/>
                <p:nvPr/>
              </p:nvGrpSpPr>
              <p:grpSpPr>
                <a:xfrm>
                  <a:off x="236721" y="1973866"/>
                  <a:ext cx="4420046" cy="2407104"/>
                  <a:chOff x="236721" y="1885716"/>
                  <a:chExt cx="4420046" cy="2407104"/>
                </a:xfrm>
              </p:grpSpPr>
              <p:pic>
                <p:nvPicPr>
                  <p:cNvPr id="9" name="Picture 8">
                    <a:extLst>
                      <a:ext uri="{FF2B5EF4-FFF2-40B4-BE49-F238E27FC236}">
                        <a16:creationId xmlns:a16="http://schemas.microsoft.com/office/drawing/2014/main" id="{C68C64BB-F62A-CE0A-D676-2C86F459C04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16543" y="1895747"/>
                    <a:ext cx="2740224" cy="2397073"/>
                  </a:xfrm>
                  <a:prstGeom prst="rect">
                    <a:avLst/>
                  </a:prstGeom>
                </p:spPr>
              </p:pic>
              <p:pic>
                <p:nvPicPr>
                  <p:cNvPr id="10" name="Picture 9" descr="A person holding a small plant&#10;&#10;Description automatically generated">
                    <a:extLst>
                      <a:ext uri="{FF2B5EF4-FFF2-40B4-BE49-F238E27FC236}">
                        <a16:creationId xmlns:a16="http://schemas.microsoft.com/office/drawing/2014/main" id="{D97282A8-F485-01CD-5FA6-1940F0BA02F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125921" y="1996516"/>
                    <a:ext cx="2207242" cy="1985641"/>
                  </a:xfrm>
                  <a:prstGeom prst="rect">
                    <a:avLst/>
                  </a:prstGeom>
                </p:spPr>
              </p:pic>
              <p:pic>
                <p:nvPicPr>
                  <p:cNvPr id="11" name="Picture 10" descr="A close-up of a glass slide&#10;&#10;Description automatically generated">
                    <a:extLst>
                      <a:ext uri="{FF2B5EF4-FFF2-40B4-BE49-F238E27FC236}">
                        <a16:creationId xmlns:a16="http://schemas.microsoft.com/office/drawing/2014/main" id="{EACE2F74-C462-F428-E471-C1D9C3DA0D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a:off x="236721" y="2990394"/>
                    <a:ext cx="1981913" cy="1265473"/>
                  </a:xfrm>
                  <a:prstGeom prst="rect">
                    <a:avLst/>
                  </a:prstGeom>
                </p:spPr>
              </p:pic>
            </p:grpSp>
            <p:sp>
              <p:nvSpPr>
                <p:cNvPr id="14" name="TextBox 13">
                  <a:extLst>
                    <a:ext uri="{FF2B5EF4-FFF2-40B4-BE49-F238E27FC236}">
                      <a16:creationId xmlns:a16="http://schemas.microsoft.com/office/drawing/2014/main" id="{3297872F-3B78-529C-B4EC-AC55B9DB98A0}"/>
                    </a:ext>
                  </a:extLst>
                </p:cNvPr>
                <p:cNvSpPr txBox="1"/>
                <p:nvPr/>
              </p:nvSpPr>
              <p:spPr>
                <a:xfrm>
                  <a:off x="202382" y="1744104"/>
                  <a:ext cx="4066842" cy="307777"/>
                </a:xfrm>
                <a:prstGeom prst="rect">
                  <a:avLst/>
                </a:prstGeom>
                <a:solidFill>
                  <a:schemeClr val="bg1"/>
                </a:solidFill>
              </p:spPr>
              <p:txBody>
                <a:bodyPr wrap="square">
                  <a:spAutoFit/>
                </a:bodyPr>
                <a:lstStyle/>
                <a:p>
                  <a:pPr marL="0" indent="0" algn="ctr">
                    <a:buNone/>
                  </a:pPr>
                  <a:r>
                    <a:rPr lang="en-GB" sz="1400" b="1" i="1" dirty="0">
                      <a:solidFill>
                        <a:srgbClr val="527E2A"/>
                      </a:solidFill>
                    </a:rPr>
                    <a:t>“The simplest thing to do with a microscope”</a:t>
                  </a:r>
                </a:p>
              </p:txBody>
            </p:sp>
            <p:sp>
              <p:nvSpPr>
                <p:cNvPr id="15" name="TextBox 14">
                  <a:extLst>
                    <a:ext uri="{FF2B5EF4-FFF2-40B4-BE49-F238E27FC236}">
                      <a16:creationId xmlns:a16="http://schemas.microsoft.com/office/drawing/2014/main" id="{00EC2274-827A-07FE-D288-188EB9476B1F}"/>
                    </a:ext>
                  </a:extLst>
                </p:cNvPr>
                <p:cNvSpPr txBox="1"/>
                <p:nvPr/>
              </p:nvSpPr>
              <p:spPr>
                <a:xfrm>
                  <a:off x="232992" y="4331395"/>
                  <a:ext cx="4036232" cy="307777"/>
                </a:xfrm>
                <a:prstGeom prst="rect">
                  <a:avLst/>
                </a:prstGeom>
                <a:solidFill>
                  <a:schemeClr val="bg1"/>
                </a:solidFill>
              </p:spPr>
              <p:txBody>
                <a:bodyPr wrap="square">
                  <a:spAutoFit/>
                </a:bodyPr>
                <a:lstStyle/>
                <a:p>
                  <a:pPr marL="0" indent="0" algn="ctr">
                    <a:buNone/>
                  </a:pPr>
                  <a:r>
                    <a:rPr lang="en-GB" sz="1400" i="1" dirty="0">
                      <a:solidFill>
                        <a:srgbClr val="527E2A"/>
                      </a:solidFill>
                    </a:rPr>
                    <a:t>The Moss Squeeze: Soak </a:t>
                  </a:r>
                  <a:r>
                    <a:rPr lang="en-GB" sz="1400" i="1" dirty="0">
                      <a:solidFill>
                        <a:srgbClr val="527E2A"/>
                      </a:solidFill>
                      <a:sym typeface="Wingdings" panose="05000000000000000000" pitchFamily="2" charset="2"/>
                    </a:rPr>
                    <a:t> Squeeze  Observe</a:t>
                  </a:r>
                  <a:endParaRPr lang="en-GB" sz="1400" i="1" dirty="0">
                    <a:solidFill>
                      <a:srgbClr val="527E2A"/>
                    </a:solidFill>
                  </a:endParaRPr>
                </a:p>
              </p:txBody>
            </p:sp>
          </p:grpSp>
          <p:sp>
            <p:nvSpPr>
              <p:cNvPr id="17" name="Rectangle 16">
                <a:extLst>
                  <a:ext uri="{FF2B5EF4-FFF2-40B4-BE49-F238E27FC236}">
                    <a16:creationId xmlns:a16="http://schemas.microsoft.com/office/drawing/2014/main" id="{611ED192-4CA2-2E67-1A28-5EB12E6B4D5E}"/>
                  </a:ext>
                </a:extLst>
              </p:cNvPr>
              <p:cNvSpPr/>
              <p:nvPr/>
            </p:nvSpPr>
            <p:spPr>
              <a:xfrm>
                <a:off x="4095026" y="4232497"/>
                <a:ext cx="516567" cy="243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D15C05D-6F5E-A5E0-7680-62C82ACBC9E9}"/>
                  </a:ext>
                </a:extLst>
              </p:cNvPr>
              <p:cNvSpPr/>
              <p:nvPr/>
            </p:nvSpPr>
            <p:spPr>
              <a:xfrm>
                <a:off x="4095026" y="1621581"/>
                <a:ext cx="516567" cy="243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3" name="Group 12">
            <a:extLst>
              <a:ext uri="{FF2B5EF4-FFF2-40B4-BE49-F238E27FC236}">
                <a16:creationId xmlns:a16="http://schemas.microsoft.com/office/drawing/2014/main" id="{B1990A61-898B-3B4C-B37A-FC485DC9A533}"/>
              </a:ext>
            </a:extLst>
          </p:cNvPr>
          <p:cNvGrpSpPr/>
          <p:nvPr/>
        </p:nvGrpSpPr>
        <p:grpSpPr>
          <a:xfrm>
            <a:off x="7434471" y="1638454"/>
            <a:ext cx="4600322" cy="2837418"/>
            <a:chOff x="7434471" y="1638454"/>
            <a:chExt cx="4600322" cy="2837418"/>
          </a:xfrm>
        </p:grpSpPr>
        <p:sp>
          <p:nvSpPr>
            <p:cNvPr id="27" name="Rectangle 26">
              <a:extLst>
                <a:ext uri="{FF2B5EF4-FFF2-40B4-BE49-F238E27FC236}">
                  <a16:creationId xmlns:a16="http://schemas.microsoft.com/office/drawing/2014/main" id="{8E5DF579-7C11-70B6-5E3A-AEBD87DE04C9}"/>
                </a:ext>
              </a:extLst>
            </p:cNvPr>
            <p:cNvSpPr/>
            <p:nvPr/>
          </p:nvSpPr>
          <p:spPr>
            <a:xfrm>
              <a:off x="7434471" y="1638454"/>
              <a:ext cx="4600322" cy="2837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a:extLst>
                <a:ext uri="{FF2B5EF4-FFF2-40B4-BE49-F238E27FC236}">
                  <a16:creationId xmlns:a16="http://schemas.microsoft.com/office/drawing/2014/main" id="{D9D40D92-A7E4-4CA0-6681-8177206686BD}"/>
                </a:ext>
              </a:extLst>
            </p:cNvPr>
            <p:cNvGrpSpPr/>
            <p:nvPr/>
          </p:nvGrpSpPr>
          <p:grpSpPr>
            <a:xfrm>
              <a:off x="7742237" y="1682022"/>
              <a:ext cx="4244549" cy="1853073"/>
              <a:chOff x="7742237" y="1682022"/>
              <a:chExt cx="4244549" cy="1853073"/>
            </a:xfrm>
          </p:grpSpPr>
          <p:grpSp>
            <p:nvGrpSpPr>
              <p:cNvPr id="25" name="Group 24">
                <a:extLst>
                  <a:ext uri="{FF2B5EF4-FFF2-40B4-BE49-F238E27FC236}">
                    <a16:creationId xmlns:a16="http://schemas.microsoft.com/office/drawing/2014/main" id="{2287C2FE-37D1-38C1-3FE8-7786194F3C02}"/>
                  </a:ext>
                </a:extLst>
              </p:cNvPr>
              <p:cNvGrpSpPr/>
              <p:nvPr/>
            </p:nvGrpSpPr>
            <p:grpSpPr>
              <a:xfrm>
                <a:off x="8061605" y="2013023"/>
                <a:ext cx="3598573" cy="1229162"/>
                <a:chOff x="7755890" y="2492956"/>
                <a:chExt cx="3598573" cy="1229162"/>
              </a:xfrm>
            </p:grpSpPr>
            <p:pic>
              <p:nvPicPr>
                <p:cNvPr id="20" name="Google Shape;145;p6">
                  <a:extLst>
                    <a:ext uri="{FF2B5EF4-FFF2-40B4-BE49-F238E27FC236}">
                      <a16:creationId xmlns:a16="http://schemas.microsoft.com/office/drawing/2014/main" id="{9AEE7FC0-E31A-43B0-BCC1-48B0E2BFEB13}"/>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21398719">
                  <a:off x="8903233" y="2494353"/>
                  <a:ext cx="470735" cy="1154155"/>
                </a:xfrm>
                <a:prstGeom prst="rect">
                  <a:avLst/>
                </a:prstGeom>
                <a:noFill/>
                <a:ln>
                  <a:noFill/>
                </a:ln>
              </p:spPr>
            </p:pic>
            <p:pic>
              <p:nvPicPr>
                <p:cNvPr id="21" name="Google Shape;146;p6">
                  <a:extLst>
                    <a:ext uri="{FF2B5EF4-FFF2-40B4-BE49-F238E27FC236}">
                      <a16:creationId xmlns:a16="http://schemas.microsoft.com/office/drawing/2014/main" id="{B8600E24-4F90-6CEF-B109-3B31C5322086}"/>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rot="305095">
                  <a:off x="9506643" y="2568574"/>
                  <a:ext cx="523452" cy="869950"/>
                </a:xfrm>
                <a:prstGeom prst="rect">
                  <a:avLst/>
                </a:prstGeom>
                <a:noFill/>
                <a:ln>
                  <a:noFill/>
                </a:ln>
              </p:spPr>
            </p:pic>
            <p:pic>
              <p:nvPicPr>
                <p:cNvPr id="22" name="Google Shape;147;p6">
                  <a:extLst>
                    <a:ext uri="{FF2B5EF4-FFF2-40B4-BE49-F238E27FC236}">
                      <a16:creationId xmlns:a16="http://schemas.microsoft.com/office/drawing/2014/main" id="{CBF5843B-B4FB-4972-8C1A-80B6FD393B27}"/>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290375">
                  <a:off x="7755890" y="2492956"/>
                  <a:ext cx="1194590" cy="1229162"/>
                </a:xfrm>
                <a:prstGeom prst="rect">
                  <a:avLst/>
                </a:prstGeom>
                <a:noFill/>
                <a:ln>
                  <a:noFill/>
                </a:ln>
              </p:spPr>
            </p:pic>
            <p:pic>
              <p:nvPicPr>
                <p:cNvPr id="23" name="Google Shape;150;p6">
                  <a:extLst>
                    <a:ext uri="{FF2B5EF4-FFF2-40B4-BE49-F238E27FC236}">
                      <a16:creationId xmlns:a16="http://schemas.microsoft.com/office/drawing/2014/main" id="{A37941A9-BDCA-61F7-38CA-CD5A04295655}"/>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rot="16876204">
                  <a:off x="10035600" y="2671888"/>
                  <a:ext cx="920209" cy="563626"/>
                </a:xfrm>
                <a:prstGeom prst="rect">
                  <a:avLst/>
                </a:prstGeom>
                <a:noFill/>
                <a:ln>
                  <a:noFill/>
                </a:ln>
              </p:spPr>
            </p:pic>
            <p:pic>
              <p:nvPicPr>
                <p:cNvPr id="24" name="Google Shape;206;p24">
                  <a:extLst>
                    <a:ext uri="{FF2B5EF4-FFF2-40B4-BE49-F238E27FC236}">
                      <a16:creationId xmlns:a16="http://schemas.microsoft.com/office/drawing/2014/main" id="{89F80401-272B-5D0C-ADC0-D48F5AA02C81}"/>
                    </a:ext>
                  </a:extLst>
                </p:cNvPr>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11000898" y="2581268"/>
                  <a:ext cx="353565" cy="740651"/>
                </a:xfrm>
                <a:prstGeom prst="rect">
                  <a:avLst/>
                </a:prstGeom>
                <a:noFill/>
                <a:ln>
                  <a:noFill/>
                </a:ln>
              </p:spPr>
            </p:pic>
          </p:grpSp>
          <p:sp>
            <p:nvSpPr>
              <p:cNvPr id="26" name="TextBox 25">
                <a:extLst>
                  <a:ext uri="{FF2B5EF4-FFF2-40B4-BE49-F238E27FC236}">
                    <a16:creationId xmlns:a16="http://schemas.microsoft.com/office/drawing/2014/main" id="{10FA645E-54ED-6A36-63FD-FE0D8E6FD578}"/>
                  </a:ext>
                </a:extLst>
              </p:cNvPr>
              <p:cNvSpPr txBox="1"/>
              <p:nvPr/>
            </p:nvSpPr>
            <p:spPr>
              <a:xfrm>
                <a:off x="7806166" y="1682022"/>
                <a:ext cx="4066842" cy="307777"/>
              </a:xfrm>
              <a:prstGeom prst="rect">
                <a:avLst/>
              </a:prstGeom>
              <a:solidFill>
                <a:schemeClr val="bg1"/>
              </a:solidFill>
            </p:spPr>
            <p:txBody>
              <a:bodyPr wrap="square">
                <a:spAutoFit/>
              </a:bodyPr>
              <a:lstStyle/>
              <a:p>
                <a:pPr marL="0" indent="0" algn="ctr">
                  <a:buNone/>
                </a:pPr>
                <a:r>
                  <a:rPr lang="en-GB" sz="1400" b="1" i="1" dirty="0">
                    <a:solidFill>
                      <a:srgbClr val="527E2A"/>
                    </a:solidFill>
                  </a:rPr>
                  <a:t>The search for the microscopic Big Five (x40)</a:t>
                </a:r>
              </a:p>
            </p:txBody>
          </p:sp>
          <p:sp>
            <p:nvSpPr>
              <p:cNvPr id="29" name="TextBox 28">
                <a:extLst>
                  <a:ext uri="{FF2B5EF4-FFF2-40B4-BE49-F238E27FC236}">
                    <a16:creationId xmlns:a16="http://schemas.microsoft.com/office/drawing/2014/main" id="{1704BDBA-DC56-DB50-4490-4502233E1746}"/>
                  </a:ext>
                </a:extLst>
              </p:cNvPr>
              <p:cNvSpPr txBox="1"/>
              <p:nvPr/>
            </p:nvSpPr>
            <p:spPr>
              <a:xfrm>
                <a:off x="7742237" y="3227318"/>
                <a:ext cx="4244549" cy="307777"/>
              </a:xfrm>
              <a:prstGeom prst="rect">
                <a:avLst/>
              </a:prstGeom>
              <a:solidFill>
                <a:schemeClr val="bg1"/>
              </a:solidFill>
            </p:spPr>
            <p:txBody>
              <a:bodyPr wrap="square">
                <a:spAutoFit/>
              </a:bodyPr>
              <a:lstStyle/>
              <a:p>
                <a:pPr marL="0" indent="0" algn="ctr">
                  <a:buNone/>
                </a:pPr>
                <a:r>
                  <a:rPr lang="en-GB" sz="1400" dirty="0">
                    <a:solidFill>
                      <a:srgbClr val="527E2A"/>
                    </a:solidFill>
                  </a:rPr>
                  <a:t>mite – nematode – rotifer – tardigrade – gastrotrich</a:t>
                </a:r>
              </a:p>
            </p:txBody>
          </p:sp>
        </p:grpSp>
        <p:grpSp>
          <p:nvGrpSpPr>
            <p:cNvPr id="37" name="Group 36">
              <a:extLst>
                <a:ext uri="{FF2B5EF4-FFF2-40B4-BE49-F238E27FC236}">
                  <a16:creationId xmlns:a16="http://schemas.microsoft.com/office/drawing/2014/main" id="{78DEFEAC-4F88-2941-4AF0-9225ADB46C34}"/>
                </a:ext>
              </a:extLst>
            </p:cNvPr>
            <p:cNvGrpSpPr/>
            <p:nvPr/>
          </p:nvGrpSpPr>
          <p:grpSpPr>
            <a:xfrm>
              <a:off x="7755904" y="3587472"/>
              <a:ext cx="4244549" cy="871696"/>
              <a:chOff x="7755904" y="3587472"/>
              <a:chExt cx="4244549" cy="871696"/>
            </a:xfrm>
          </p:grpSpPr>
          <p:sp>
            <p:nvSpPr>
              <p:cNvPr id="30" name="TextBox 29">
                <a:extLst>
                  <a:ext uri="{FF2B5EF4-FFF2-40B4-BE49-F238E27FC236}">
                    <a16:creationId xmlns:a16="http://schemas.microsoft.com/office/drawing/2014/main" id="{401BBABD-73FA-3C96-5562-6E87E9A60FD9}"/>
                  </a:ext>
                </a:extLst>
              </p:cNvPr>
              <p:cNvSpPr txBox="1"/>
              <p:nvPr/>
            </p:nvSpPr>
            <p:spPr>
              <a:xfrm>
                <a:off x="7755904" y="3587472"/>
                <a:ext cx="4244549" cy="307777"/>
              </a:xfrm>
              <a:prstGeom prst="rect">
                <a:avLst/>
              </a:prstGeom>
              <a:solidFill>
                <a:schemeClr val="bg1"/>
              </a:solidFill>
            </p:spPr>
            <p:txBody>
              <a:bodyPr wrap="square">
                <a:spAutoFit/>
              </a:bodyPr>
              <a:lstStyle/>
              <a:p>
                <a:pPr marL="0" indent="0" algn="ctr">
                  <a:buNone/>
                </a:pPr>
                <a:r>
                  <a:rPr lang="en-GB" sz="1400" b="1" dirty="0">
                    <a:solidFill>
                      <a:srgbClr val="527E2A"/>
                    </a:solidFill>
                  </a:rPr>
                  <a:t>Curriculum links and life stories (KS2-KS5)</a:t>
                </a:r>
              </a:p>
            </p:txBody>
          </p:sp>
          <p:sp>
            <p:nvSpPr>
              <p:cNvPr id="31" name="TextBox 30">
                <a:extLst>
                  <a:ext uri="{FF2B5EF4-FFF2-40B4-BE49-F238E27FC236}">
                    <a16:creationId xmlns:a16="http://schemas.microsoft.com/office/drawing/2014/main" id="{766E9772-4995-EFC4-1202-44EE717DB391}"/>
                  </a:ext>
                </a:extLst>
              </p:cNvPr>
              <p:cNvSpPr txBox="1"/>
              <p:nvPr/>
            </p:nvSpPr>
            <p:spPr>
              <a:xfrm>
                <a:off x="7930537" y="3934434"/>
                <a:ext cx="947664" cy="523220"/>
              </a:xfrm>
              <a:prstGeom prst="rect">
                <a:avLst/>
              </a:prstGeom>
              <a:solidFill>
                <a:schemeClr val="bg1"/>
              </a:solidFill>
            </p:spPr>
            <p:txBody>
              <a:bodyPr wrap="square">
                <a:spAutoFit/>
              </a:bodyPr>
              <a:lstStyle/>
              <a:p>
                <a:pPr marL="0" indent="0" algn="ctr">
                  <a:buNone/>
                </a:pPr>
                <a:r>
                  <a:rPr lang="en-GB" sz="1400" dirty="0">
                    <a:solidFill>
                      <a:srgbClr val="527E2A"/>
                    </a:solidFill>
                  </a:rPr>
                  <a:t>Their lives in moss</a:t>
                </a:r>
              </a:p>
            </p:txBody>
          </p:sp>
          <p:sp>
            <p:nvSpPr>
              <p:cNvPr id="32" name="TextBox 31">
                <a:extLst>
                  <a:ext uri="{FF2B5EF4-FFF2-40B4-BE49-F238E27FC236}">
                    <a16:creationId xmlns:a16="http://schemas.microsoft.com/office/drawing/2014/main" id="{FFAD3897-AB1C-52AC-6356-F1716AC0BB54}"/>
                  </a:ext>
                </a:extLst>
              </p:cNvPr>
              <p:cNvSpPr txBox="1"/>
              <p:nvPr/>
            </p:nvSpPr>
            <p:spPr>
              <a:xfrm>
                <a:off x="9321370" y="3934434"/>
                <a:ext cx="1086281" cy="523220"/>
              </a:xfrm>
              <a:prstGeom prst="rect">
                <a:avLst/>
              </a:prstGeom>
              <a:solidFill>
                <a:schemeClr val="bg1"/>
              </a:solidFill>
            </p:spPr>
            <p:txBody>
              <a:bodyPr wrap="square">
                <a:spAutoFit/>
              </a:bodyPr>
              <a:lstStyle/>
              <a:p>
                <a:pPr marL="0" indent="0" algn="ctr">
                  <a:buNone/>
                </a:pPr>
                <a:r>
                  <a:rPr lang="en-GB" sz="1400" dirty="0">
                    <a:solidFill>
                      <a:srgbClr val="527E2A"/>
                    </a:solidFill>
                  </a:rPr>
                  <a:t>In the ecosystem</a:t>
                </a:r>
              </a:p>
            </p:txBody>
          </p:sp>
          <p:sp>
            <p:nvSpPr>
              <p:cNvPr id="33" name="TextBox 32">
                <a:extLst>
                  <a:ext uri="{FF2B5EF4-FFF2-40B4-BE49-F238E27FC236}">
                    <a16:creationId xmlns:a16="http://schemas.microsoft.com/office/drawing/2014/main" id="{4E5B946F-A7EC-09B1-1ADB-7370ED21C412}"/>
                  </a:ext>
                </a:extLst>
              </p:cNvPr>
              <p:cNvSpPr txBox="1"/>
              <p:nvPr/>
            </p:nvSpPr>
            <p:spPr>
              <a:xfrm>
                <a:off x="10763472" y="3935948"/>
                <a:ext cx="1086281" cy="523220"/>
              </a:xfrm>
              <a:prstGeom prst="rect">
                <a:avLst/>
              </a:prstGeom>
              <a:solidFill>
                <a:schemeClr val="bg1"/>
              </a:solidFill>
            </p:spPr>
            <p:txBody>
              <a:bodyPr wrap="square">
                <a:spAutoFit/>
              </a:bodyPr>
              <a:lstStyle/>
              <a:p>
                <a:pPr marL="0" indent="0" algn="ctr">
                  <a:buNone/>
                </a:pPr>
                <a:r>
                  <a:rPr lang="en-GB" sz="1400" dirty="0">
                    <a:solidFill>
                      <a:srgbClr val="527E2A"/>
                    </a:solidFill>
                  </a:rPr>
                  <a:t>Relevance to our lives</a:t>
                </a:r>
              </a:p>
            </p:txBody>
          </p:sp>
          <p:sp>
            <p:nvSpPr>
              <p:cNvPr id="35" name="TextBox 34">
                <a:extLst>
                  <a:ext uri="{FF2B5EF4-FFF2-40B4-BE49-F238E27FC236}">
                    <a16:creationId xmlns:a16="http://schemas.microsoft.com/office/drawing/2014/main" id="{CA96E4D3-F80A-8ED3-5FCF-0C6C65E143ED}"/>
                  </a:ext>
                </a:extLst>
              </p:cNvPr>
              <p:cNvSpPr txBox="1"/>
              <p:nvPr/>
            </p:nvSpPr>
            <p:spPr>
              <a:xfrm>
                <a:off x="8892718" y="4031672"/>
                <a:ext cx="428652" cy="307777"/>
              </a:xfrm>
              <a:prstGeom prst="rect">
                <a:avLst/>
              </a:prstGeom>
              <a:solidFill>
                <a:schemeClr val="bg1"/>
              </a:solidFill>
            </p:spPr>
            <p:txBody>
              <a:bodyPr wrap="square">
                <a:spAutoFit/>
              </a:bodyPr>
              <a:lstStyle/>
              <a:p>
                <a:pPr marL="0" indent="0" algn="ctr">
                  <a:buNone/>
                </a:pPr>
                <a:r>
                  <a:rPr lang="en-GB" sz="1400" dirty="0">
                    <a:solidFill>
                      <a:srgbClr val="527E2A"/>
                    </a:solidFill>
                    <a:sym typeface="Wingdings" panose="05000000000000000000" pitchFamily="2" charset="2"/>
                  </a:rPr>
                  <a:t></a:t>
                </a:r>
                <a:endParaRPr lang="en-GB" sz="1400" dirty="0">
                  <a:solidFill>
                    <a:srgbClr val="527E2A"/>
                  </a:solidFill>
                </a:endParaRPr>
              </a:p>
            </p:txBody>
          </p:sp>
          <p:sp>
            <p:nvSpPr>
              <p:cNvPr id="36" name="TextBox 35">
                <a:extLst>
                  <a:ext uri="{FF2B5EF4-FFF2-40B4-BE49-F238E27FC236}">
                    <a16:creationId xmlns:a16="http://schemas.microsoft.com/office/drawing/2014/main" id="{2702471E-E448-0172-4F55-31221DC9F219}"/>
                  </a:ext>
                </a:extLst>
              </p:cNvPr>
              <p:cNvSpPr txBox="1"/>
              <p:nvPr/>
            </p:nvSpPr>
            <p:spPr>
              <a:xfrm>
                <a:off x="10407651" y="4033799"/>
                <a:ext cx="428652" cy="307777"/>
              </a:xfrm>
              <a:prstGeom prst="rect">
                <a:avLst/>
              </a:prstGeom>
              <a:solidFill>
                <a:schemeClr val="bg1"/>
              </a:solidFill>
            </p:spPr>
            <p:txBody>
              <a:bodyPr wrap="square">
                <a:spAutoFit/>
              </a:bodyPr>
              <a:lstStyle/>
              <a:p>
                <a:pPr marL="0" indent="0" algn="ctr">
                  <a:buNone/>
                </a:pPr>
                <a:r>
                  <a:rPr lang="en-GB" sz="1400" dirty="0">
                    <a:solidFill>
                      <a:srgbClr val="527E2A"/>
                    </a:solidFill>
                    <a:sym typeface="Wingdings" panose="05000000000000000000" pitchFamily="2" charset="2"/>
                  </a:rPr>
                  <a:t></a:t>
                </a:r>
                <a:endParaRPr lang="en-GB" sz="1400" dirty="0">
                  <a:solidFill>
                    <a:srgbClr val="527E2A"/>
                  </a:solidFill>
                </a:endParaRPr>
              </a:p>
            </p:txBody>
          </p:sp>
        </p:grpSp>
      </p:grpSp>
      <p:sp>
        <p:nvSpPr>
          <p:cNvPr id="6" name="TextBox 5">
            <a:extLst>
              <a:ext uri="{FF2B5EF4-FFF2-40B4-BE49-F238E27FC236}">
                <a16:creationId xmlns:a16="http://schemas.microsoft.com/office/drawing/2014/main" id="{07F3B8C3-41F1-7FB7-64DF-A3BCB406E02D}"/>
              </a:ext>
            </a:extLst>
          </p:cNvPr>
          <p:cNvSpPr txBox="1"/>
          <p:nvPr/>
        </p:nvSpPr>
        <p:spPr>
          <a:xfrm>
            <a:off x="4269224" y="1567593"/>
            <a:ext cx="3375159" cy="1754326"/>
          </a:xfrm>
          <a:prstGeom prst="rect">
            <a:avLst/>
          </a:prstGeom>
          <a:solidFill>
            <a:srgbClr val="92D050"/>
          </a:solidFill>
          <a:ln>
            <a:solidFill>
              <a:srgbClr val="FFCE12"/>
            </a:solidFill>
          </a:ln>
        </p:spPr>
        <p:txBody>
          <a:bodyPr wrap="square">
            <a:spAutoFit/>
          </a:bodyPr>
          <a:lstStyle/>
          <a:p>
            <a:pPr marL="0" indent="0" algn="ctr">
              <a:buNone/>
            </a:pPr>
            <a:r>
              <a:rPr lang="en-GB" b="1" dirty="0">
                <a:latin typeface="+mj-lt"/>
              </a:rPr>
              <a:t>Aims</a:t>
            </a:r>
          </a:p>
          <a:p>
            <a:pPr algn="ctr"/>
            <a:r>
              <a:rPr lang="en-GB" b="1" dirty="0">
                <a:latin typeface="+mj-lt"/>
              </a:rPr>
              <a:t>Engagement</a:t>
            </a:r>
            <a:r>
              <a:rPr lang="en-GB" dirty="0">
                <a:latin typeface="+mj-lt"/>
              </a:rPr>
              <a:t> with nature.</a:t>
            </a:r>
          </a:p>
          <a:p>
            <a:pPr algn="ctr"/>
            <a:r>
              <a:rPr lang="en-GB" b="1" dirty="0">
                <a:latin typeface="+mj-lt"/>
              </a:rPr>
              <a:t>Promoting</a:t>
            </a:r>
            <a:r>
              <a:rPr lang="en-GB" dirty="0">
                <a:latin typeface="+mj-lt"/>
              </a:rPr>
              <a:t> microscopy and making it</a:t>
            </a:r>
            <a:r>
              <a:rPr lang="en-GB" b="1" dirty="0">
                <a:latin typeface="+mj-lt"/>
              </a:rPr>
              <a:t> accessible </a:t>
            </a:r>
            <a:r>
              <a:rPr lang="en-GB" dirty="0">
                <a:latin typeface="+mj-lt"/>
              </a:rPr>
              <a:t>to all.</a:t>
            </a:r>
          </a:p>
          <a:p>
            <a:pPr algn="ctr"/>
            <a:r>
              <a:rPr lang="en-GB" b="1" dirty="0">
                <a:latin typeface="+mj-lt"/>
              </a:rPr>
              <a:t>Inspire</a:t>
            </a:r>
            <a:r>
              <a:rPr lang="en-GB" dirty="0">
                <a:latin typeface="+mj-lt"/>
              </a:rPr>
              <a:t> everyone to do STEM hobbies and careers.</a:t>
            </a:r>
          </a:p>
        </p:txBody>
      </p:sp>
      <p:pic>
        <p:nvPicPr>
          <p:cNvPr id="39" name="Picture 38" descr="A group of people sitting at a table&#10;&#10;Description automatically generated">
            <a:extLst>
              <a:ext uri="{FF2B5EF4-FFF2-40B4-BE49-F238E27FC236}">
                <a16:creationId xmlns:a16="http://schemas.microsoft.com/office/drawing/2014/main" id="{A14A0003-CD1D-4ADB-F210-D3BCBF491EC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536289" y="4610496"/>
            <a:ext cx="2411896" cy="1808922"/>
          </a:xfrm>
          <a:prstGeom prst="rect">
            <a:avLst/>
          </a:prstGeom>
        </p:spPr>
      </p:pic>
      <p:pic>
        <p:nvPicPr>
          <p:cNvPr id="41" name="Picture 2">
            <a:extLst>
              <a:ext uri="{FF2B5EF4-FFF2-40B4-BE49-F238E27FC236}">
                <a16:creationId xmlns:a16="http://schemas.microsoft.com/office/drawing/2014/main" id="{CBAA4869-4EFE-8F68-B74C-F15CB2C32C0D}"/>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787631" y="4639542"/>
            <a:ext cx="2043215" cy="18278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A close-up of a chart&#10;&#10;Description automatically generated">
            <a:extLst>
              <a:ext uri="{FF2B5EF4-FFF2-40B4-BE49-F238E27FC236}">
                <a16:creationId xmlns:a16="http://schemas.microsoft.com/office/drawing/2014/main" id="{81C2751B-EF87-5E94-AFAF-45F55D78EC4C}"/>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14230" y="4631286"/>
            <a:ext cx="1498387" cy="1832600"/>
          </a:xfrm>
          <a:prstGeom prst="rect">
            <a:avLst/>
          </a:prstGeom>
        </p:spPr>
      </p:pic>
      <p:pic>
        <p:nvPicPr>
          <p:cNvPr id="44" name="Picture 43" descr="A close-up of a tardigrade&#10;&#10;Description automatically generated">
            <a:extLst>
              <a:ext uri="{FF2B5EF4-FFF2-40B4-BE49-F238E27FC236}">
                <a16:creationId xmlns:a16="http://schemas.microsoft.com/office/drawing/2014/main" id="{EC849730-A6E3-F066-8747-0313C79065A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916147" y="4625925"/>
            <a:ext cx="2545128" cy="1817949"/>
          </a:xfrm>
          <a:prstGeom prst="rect">
            <a:avLst/>
          </a:prstGeom>
        </p:spPr>
      </p:pic>
      <p:pic>
        <p:nvPicPr>
          <p:cNvPr id="48" name="Picture 47">
            <a:extLst>
              <a:ext uri="{FF2B5EF4-FFF2-40B4-BE49-F238E27FC236}">
                <a16:creationId xmlns:a16="http://schemas.microsoft.com/office/drawing/2014/main" id="{1944C2BC-0869-7B80-72F1-C75152CD423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0684032" y="4601474"/>
            <a:ext cx="1371509" cy="1866850"/>
          </a:xfrm>
          <a:prstGeom prst="rect">
            <a:avLst/>
          </a:prstGeom>
        </p:spPr>
      </p:pic>
      <p:graphicFrame>
        <p:nvGraphicFramePr>
          <p:cNvPr id="8" name="Content Placeholder 2">
            <a:extLst>
              <a:ext uri="{FF2B5EF4-FFF2-40B4-BE49-F238E27FC236}">
                <a16:creationId xmlns:a16="http://schemas.microsoft.com/office/drawing/2014/main" id="{22E01C53-8307-4096-3F0C-3845C2FE0543}"/>
              </a:ext>
            </a:extLst>
          </p:cNvPr>
          <p:cNvGraphicFramePr>
            <a:graphicFrameLocks/>
          </p:cNvGraphicFramePr>
          <p:nvPr/>
        </p:nvGraphicFramePr>
        <p:xfrm>
          <a:off x="4269224" y="3358873"/>
          <a:ext cx="3375159" cy="3174844"/>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50475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39FA-1D12-86D7-AEC2-ABE8A6621974}"/>
              </a:ext>
            </a:extLst>
          </p:cNvPr>
          <p:cNvSpPr>
            <a:spLocks noGrp="1"/>
          </p:cNvSpPr>
          <p:nvPr>
            <p:ph type="title"/>
          </p:nvPr>
        </p:nvSpPr>
        <p:spPr/>
        <p:txBody>
          <a:bodyPr/>
          <a:lstStyle/>
          <a:p>
            <a:r>
              <a:rPr lang="en-GB" b="1" dirty="0"/>
              <a:t>What is Science Capital?</a:t>
            </a:r>
          </a:p>
        </p:txBody>
      </p:sp>
      <p:pic>
        <p:nvPicPr>
          <p:cNvPr id="5" name="Picture 4">
            <a:extLst>
              <a:ext uri="{FF2B5EF4-FFF2-40B4-BE49-F238E27FC236}">
                <a16:creationId xmlns:a16="http://schemas.microsoft.com/office/drawing/2014/main" id="{F7BCC5A8-31B7-5C29-0AD6-DC2BE0F84FE0}"/>
              </a:ext>
            </a:extLst>
          </p:cNvPr>
          <p:cNvPicPr>
            <a:picLocks noChangeAspect="1"/>
          </p:cNvPicPr>
          <p:nvPr/>
        </p:nvPicPr>
        <p:blipFill>
          <a:blip r:embed="rId2"/>
          <a:stretch>
            <a:fillRect/>
          </a:stretch>
        </p:blipFill>
        <p:spPr>
          <a:xfrm>
            <a:off x="5124629" y="1625601"/>
            <a:ext cx="6819144" cy="3991766"/>
          </a:xfrm>
          <a:prstGeom prst="rect">
            <a:avLst/>
          </a:prstGeom>
        </p:spPr>
      </p:pic>
      <p:sp>
        <p:nvSpPr>
          <p:cNvPr id="7" name="TextBox 6">
            <a:extLst>
              <a:ext uri="{FF2B5EF4-FFF2-40B4-BE49-F238E27FC236}">
                <a16:creationId xmlns:a16="http://schemas.microsoft.com/office/drawing/2014/main" id="{F2A62ACD-D459-C7B4-132D-5D75D2E40020}"/>
              </a:ext>
            </a:extLst>
          </p:cNvPr>
          <p:cNvSpPr txBox="1"/>
          <p:nvPr/>
        </p:nvSpPr>
        <p:spPr>
          <a:xfrm>
            <a:off x="838200" y="5822937"/>
            <a:ext cx="10979989" cy="923330"/>
          </a:xfrm>
          <a:prstGeom prst="rect">
            <a:avLst/>
          </a:prstGeom>
          <a:noFill/>
        </p:spPr>
        <p:txBody>
          <a:bodyPr wrap="square">
            <a:spAutoFit/>
          </a:bodyPr>
          <a:lstStyle/>
          <a:p>
            <a:pPr algn="l"/>
            <a:r>
              <a:rPr lang="fr-FR" sz="1800" b="0" i="0" u="none" strike="noStrike" baseline="0" dirty="0">
                <a:latin typeface="ArialUnicodeMS"/>
              </a:rPr>
              <a:t>Jennifer DeWitt, Louise Archer &amp; Ada Mau (2016) Dimensions of science</a:t>
            </a:r>
          </a:p>
          <a:p>
            <a:pPr algn="l"/>
            <a:r>
              <a:rPr lang="en-GB" sz="1800" b="0" i="0" u="none" strike="noStrike" baseline="0" dirty="0">
                <a:latin typeface="ArialUnicodeMS"/>
              </a:rPr>
              <a:t>capital: exploring its potential for understanding students’ science participation</a:t>
            </a:r>
            <a:r>
              <a:rPr lang="en-GB" sz="1800" b="0" i="1" u="none" strike="noStrike" baseline="0" dirty="0">
                <a:latin typeface="ArialUnicodeMS"/>
              </a:rPr>
              <a:t>, International</a:t>
            </a:r>
          </a:p>
          <a:p>
            <a:pPr algn="l"/>
            <a:r>
              <a:rPr lang="en-GB" sz="1800" b="0" i="1" u="none" strike="noStrike" baseline="0" dirty="0">
                <a:latin typeface="ArialUnicodeMS"/>
              </a:rPr>
              <a:t>Journal of Science Education</a:t>
            </a:r>
            <a:r>
              <a:rPr lang="en-GB" sz="1800" b="0" i="0" u="none" strike="noStrike" baseline="0" dirty="0">
                <a:latin typeface="ArialUnicodeMS"/>
              </a:rPr>
              <a:t>, 38:16, 2431-2449, DOI: 10.1080/09500693.2016.1248520</a:t>
            </a:r>
            <a:endParaRPr lang="en-GB" dirty="0"/>
          </a:p>
        </p:txBody>
      </p:sp>
      <p:sp>
        <p:nvSpPr>
          <p:cNvPr id="8" name="TextBox 7">
            <a:extLst>
              <a:ext uri="{FF2B5EF4-FFF2-40B4-BE49-F238E27FC236}">
                <a16:creationId xmlns:a16="http://schemas.microsoft.com/office/drawing/2014/main" id="{91C204AA-6C54-106C-C579-35B0F8D85B2D}"/>
              </a:ext>
            </a:extLst>
          </p:cNvPr>
          <p:cNvSpPr txBox="1"/>
          <p:nvPr/>
        </p:nvSpPr>
        <p:spPr>
          <a:xfrm>
            <a:off x="609601" y="2036190"/>
            <a:ext cx="4267200" cy="2308324"/>
          </a:xfrm>
          <a:prstGeom prst="rect">
            <a:avLst/>
          </a:prstGeom>
          <a:noFill/>
        </p:spPr>
        <p:txBody>
          <a:bodyPr wrap="square" rtlCol="0">
            <a:spAutoFit/>
          </a:bodyPr>
          <a:lstStyle/>
          <a:p>
            <a:pPr algn="l"/>
            <a:r>
              <a:rPr lang="en-GB" sz="2400" dirty="0">
                <a:latin typeface="AdvOT1ef757c0"/>
              </a:rPr>
              <a:t>‘</a:t>
            </a:r>
            <a:r>
              <a:rPr lang="en-GB" sz="2400" b="0" i="0" u="none" strike="noStrike" baseline="0" dirty="0">
                <a:latin typeface="AdvOT1ef757c0"/>
              </a:rPr>
              <a:t>Science capital as what may help transform positive attitudes and interest in science into decisions and choices </a:t>
            </a:r>
            <a:r>
              <a:rPr lang="en-GB" sz="2400" b="0" i="0" u="none" strike="noStrike" baseline="0" dirty="0">
                <a:latin typeface="AdvOT1ef757c0+20"/>
              </a:rPr>
              <a:t>– </a:t>
            </a:r>
            <a:r>
              <a:rPr lang="en-GB" sz="2400" b="0" i="0" u="none" strike="noStrike" baseline="0" dirty="0">
                <a:latin typeface="AdvOT1ef757c0"/>
              </a:rPr>
              <a:t>actions </a:t>
            </a:r>
            <a:r>
              <a:rPr lang="en-GB" sz="2400" b="0" i="0" u="none" strike="noStrike" baseline="0" dirty="0">
                <a:latin typeface="AdvOT1ef757c0+20"/>
              </a:rPr>
              <a:t>– </a:t>
            </a:r>
            <a:r>
              <a:rPr lang="en-GB" sz="2400" b="0" i="0" u="none" strike="noStrike" baseline="0" dirty="0">
                <a:latin typeface="AdvOT1ef757c0"/>
              </a:rPr>
              <a:t>that make future science participation more likely.’ p.2443</a:t>
            </a:r>
            <a:endParaRPr lang="en-GB" sz="2400" dirty="0"/>
          </a:p>
        </p:txBody>
      </p:sp>
      <p:pic>
        <p:nvPicPr>
          <p:cNvPr id="4" name="Picture 3">
            <a:extLst>
              <a:ext uri="{FF2B5EF4-FFF2-40B4-BE49-F238E27FC236}">
                <a16:creationId xmlns:a16="http://schemas.microsoft.com/office/drawing/2014/main" id="{4B1CA485-6FD2-71EF-97ED-95797B383A9B}"/>
              </a:ext>
            </a:extLst>
          </p:cNvPr>
          <p:cNvPicPr>
            <a:picLocks noChangeAspect="1"/>
          </p:cNvPicPr>
          <p:nvPr/>
        </p:nvPicPr>
        <p:blipFill>
          <a:blip r:embed="rId3"/>
          <a:stretch>
            <a:fillRect/>
          </a:stretch>
        </p:blipFill>
        <p:spPr>
          <a:xfrm>
            <a:off x="5124629" y="1625601"/>
            <a:ext cx="2749477" cy="3226428"/>
          </a:xfrm>
          <a:prstGeom prst="rect">
            <a:avLst/>
          </a:prstGeom>
        </p:spPr>
      </p:pic>
    </p:spTree>
    <p:extLst>
      <p:ext uri="{BB962C8B-B14F-4D97-AF65-F5344CB8AC3E}">
        <p14:creationId xmlns:p14="http://schemas.microsoft.com/office/powerpoint/2010/main" val="180584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029BA-DC9E-D7E5-8EFC-75DCB0839F61}"/>
              </a:ext>
            </a:extLst>
          </p:cNvPr>
          <p:cNvSpPr>
            <a:spLocks noGrp="1"/>
          </p:cNvSpPr>
          <p:nvPr>
            <p:ph type="title"/>
          </p:nvPr>
        </p:nvSpPr>
        <p:spPr>
          <a:xfrm>
            <a:off x="819786" y="1043709"/>
            <a:ext cx="10453142" cy="922584"/>
          </a:xfrm>
        </p:spPr>
        <p:txBody>
          <a:bodyPr vert="horz" lIns="91440" tIns="45720" rIns="91440" bIns="45720" rtlCol="0" anchor="ctr">
            <a:normAutofit/>
          </a:bodyPr>
          <a:lstStyle/>
          <a:p>
            <a:r>
              <a:rPr lang="en-US" sz="1900" kern="1200" dirty="0">
                <a:latin typeface="+mj-lt"/>
                <a:ea typeface="+mj-ea"/>
                <a:cs typeface="+mj-cs"/>
              </a:rPr>
              <a:t>Jones, M.G., Chesnutt, K., </a:t>
            </a:r>
            <a:r>
              <a:rPr lang="en-US" sz="1900" kern="1200" dirty="0" err="1">
                <a:latin typeface="+mj-lt"/>
                <a:ea typeface="+mj-ea"/>
                <a:cs typeface="+mj-cs"/>
              </a:rPr>
              <a:t>Ennes</a:t>
            </a:r>
            <a:r>
              <a:rPr lang="en-US" sz="1900" kern="1200" dirty="0">
                <a:latin typeface="+mj-lt"/>
                <a:ea typeface="+mj-ea"/>
                <a:cs typeface="+mj-cs"/>
              </a:rPr>
              <a:t>, M., Mulvey, K.L. and Cayton, E., 2021. Understanding science career aspirations: Factors predicting future science task value. </a:t>
            </a:r>
            <a:r>
              <a:rPr lang="en-US" sz="1900" i="1" kern="1200" dirty="0">
                <a:latin typeface="+mj-lt"/>
                <a:ea typeface="+mj-ea"/>
                <a:cs typeface="+mj-cs"/>
              </a:rPr>
              <a:t>Journal of Research in Science Teaching</a:t>
            </a:r>
            <a:r>
              <a:rPr lang="en-US" sz="1900" kern="1200" dirty="0">
                <a:latin typeface="+mj-lt"/>
                <a:ea typeface="+mj-ea"/>
                <a:cs typeface="+mj-cs"/>
              </a:rPr>
              <a:t>, 58(7), pp.937-955.</a:t>
            </a:r>
          </a:p>
        </p:txBody>
      </p:sp>
      <p:pic>
        <p:nvPicPr>
          <p:cNvPr id="5" name="Picture 4">
            <a:extLst>
              <a:ext uri="{FF2B5EF4-FFF2-40B4-BE49-F238E27FC236}">
                <a16:creationId xmlns:a16="http://schemas.microsoft.com/office/drawing/2014/main" id="{18786949-8744-1006-EF96-0D7F70BEE09B}"/>
              </a:ext>
            </a:extLst>
          </p:cNvPr>
          <p:cNvPicPr>
            <a:picLocks noChangeAspect="1"/>
          </p:cNvPicPr>
          <p:nvPr/>
        </p:nvPicPr>
        <p:blipFill>
          <a:blip r:embed="rId2"/>
          <a:stretch>
            <a:fillRect/>
          </a:stretch>
        </p:blipFill>
        <p:spPr>
          <a:xfrm>
            <a:off x="919070" y="1966293"/>
            <a:ext cx="10353858" cy="4452160"/>
          </a:xfrm>
          <a:prstGeom prst="rect">
            <a:avLst/>
          </a:prstGeom>
        </p:spPr>
      </p:pic>
      <p:sp>
        <p:nvSpPr>
          <p:cNvPr id="6" name="Rectangle 5">
            <a:extLst>
              <a:ext uri="{FF2B5EF4-FFF2-40B4-BE49-F238E27FC236}">
                <a16:creationId xmlns:a16="http://schemas.microsoft.com/office/drawing/2014/main" id="{900DB24F-2DB3-2F7F-FEAB-F9E1531CA399}"/>
              </a:ext>
            </a:extLst>
          </p:cNvPr>
          <p:cNvSpPr/>
          <p:nvPr/>
        </p:nvSpPr>
        <p:spPr>
          <a:xfrm>
            <a:off x="1536192" y="3429000"/>
            <a:ext cx="2267712" cy="100584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B8D13B01-A921-9150-7F9A-94DFAC5CE205}"/>
              </a:ext>
            </a:extLst>
          </p:cNvPr>
          <p:cNvSpPr txBox="1">
            <a:spLocks/>
          </p:cNvSpPr>
          <p:nvPr/>
        </p:nvSpPr>
        <p:spPr>
          <a:xfrm>
            <a:off x="838200" y="365126"/>
            <a:ext cx="10515600" cy="789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Existing Research</a:t>
            </a:r>
          </a:p>
        </p:txBody>
      </p:sp>
    </p:spTree>
    <p:extLst>
      <p:ext uri="{BB962C8B-B14F-4D97-AF65-F5344CB8AC3E}">
        <p14:creationId xmlns:p14="http://schemas.microsoft.com/office/powerpoint/2010/main" val="396717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22D4-22A2-D8AD-5437-DC039E8C7D03}"/>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1900" b="0" i="0" kern="1200" dirty="0" err="1">
                <a:effectLst/>
                <a:latin typeface="+mj-lt"/>
                <a:ea typeface="+mj-ea"/>
                <a:cs typeface="+mj-cs"/>
              </a:rPr>
              <a:t>Ennes</a:t>
            </a:r>
            <a:r>
              <a:rPr lang="en-US" sz="1900" b="0" i="0" kern="1200" dirty="0">
                <a:effectLst/>
                <a:latin typeface="+mj-lt"/>
                <a:ea typeface="+mj-ea"/>
                <a:cs typeface="+mj-cs"/>
              </a:rPr>
              <a:t>, M.E., Jones, M.G., Childers, G.M., Cayton, E.M. and Chesnutt, K.M., 2023. Children and parents’ perceptions of access to science tools at home and their role in science self-efficacy. </a:t>
            </a:r>
            <a:r>
              <a:rPr lang="en-US" sz="1900" b="0" i="1" kern="1200" dirty="0">
                <a:effectLst/>
                <a:latin typeface="+mj-lt"/>
                <a:ea typeface="+mj-ea"/>
                <a:cs typeface="+mj-cs"/>
              </a:rPr>
              <a:t>Research in Science Education</a:t>
            </a:r>
            <a:r>
              <a:rPr lang="en-US" sz="1900" b="0" i="0" kern="1200" dirty="0">
                <a:effectLst/>
                <a:latin typeface="+mj-lt"/>
                <a:ea typeface="+mj-ea"/>
                <a:cs typeface="+mj-cs"/>
              </a:rPr>
              <a:t>, </a:t>
            </a:r>
            <a:r>
              <a:rPr lang="en-US" sz="1900" b="0" i="1" kern="1200" dirty="0">
                <a:effectLst/>
                <a:latin typeface="+mj-lt"/>
                <a:ea typeface="+mj-ea"/>
                <a:cs typeface="+mj-cs"/>
              </a:rPr>
              <a:t>53</a:t>
            </a:r>
            <a:r>
              <a:rPr lang="en-US" sz="1900" b="0" i="0" kern="1200" dirty="0">
                <a:effectLst/>
                <a:latin typeface="+mj-lt"/>
                <a:ea typeface="+mj-ea"/>
                <a:cs typeface="+mj-cs"/>
              </a:rPr>
              <a:t>(4), pp.671-687.</a:t>
            </a:r>
            <a:endParaRPr lang="en-US" sz="1900" kern="1200" dirty="0">
              <a:latin typeface="+mj-lt"/>
              <a:ea typeface="+mj-ea"/>
              <a:cs typeface="+mj-cs"/>
            </a:endParaRPr>
          </a:p>
        </p:txBody>
      </p:sp>
      <p:sp>
        <p:nvSpPr>
          <p:cNvPr id="3" name="Content Placeholder 2">
            <a:extLst>
              <a:ext uri="{FF2B5EF4-FFF2-40B4-BE49-F238E27FC236}">
                <a16:creationId xmlns:a16="http://schemas.microsoft.com/office/drawing/2014/main" id="{DB397EC2-8119-E722-E6E0-EADDABA6E58A}"/>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r>
              <a:rPr lang="en-US" sz="2000" kern="1200">
                <a:latin typeface="+mn-lt"/>
                <a:ea typeface="+mn-ea"/>
                <a:cs typeface="+mn-cs"/>
              </a:rPr>
              <a:t>In the US, access to microscopes as lowest percentage for both children and parents</a:t>
            </a:r>
          </a:p>
        </p:txBody>
      </p:sp>
      <p:pic>
        <p:nvPicPr>
          <p:cNvPr id="5" name="Picture 4" descr="A screenshot of a survey&#10;&#10;Description automatically generated">
            <a:extLst>
              <a:ext uri="{FF2B5EF4-FFF2-40B4-BE49-F238E27FC236}">
                <a16:creationId xmlns:a16="http://schemas.microsoft.com/office/drawing/2014/main" id="{E4C3EECC-E5D8-0DC6-488A-035C86AA18E1}"/>
              </a:ext>
            </a:extLst>
          </p:cNvPr>
          <p:cNvPicPr>
            <a:picLocks noChangeAspect="1"/>
          </p:cNvPicPr>
          <p:nvPr/>
        </p:nvPicPr>
        <p:blipFill>
          <a:blip r:embed="rId2"/>
          <a:stretch>
            <a:fillRect/>
          </a:stretch>
        </p:blipFill>
        <p:spPr>
          <a:xfrm>
            <a:off x="5188185" y="391187"/>
            <a:ext cx="6848074" cy="5923584"/>
          </a:xfrm>
          <a:prstGeom prst="rect">
            <a:avLst/>
          </a:prstGeom>
        </p:spPr>
      </p:pic>
      <p:sp>
        <p:nvSpPr>
          <p:cNvPr id="4" name="Title 1">
            <a:extLst>
              <a:ext uri="{FF2B5EF4-FFF2-40B4-BE49-F238E27FC236}">
                <a16:creationId xmlns:a16="http://schemas.microsoft.com/office/drawing/2014/main" id="{33647C9F-767F-82C6-8743-FFE8FA7CBA61}"/>
              </a:ext>
            </a:extLst>
          </p:cNvPr>
          <p:cNvSpPr txBox="1">
            <a:spLocks/>
          </p:cNvSpPr>
          <p:nvPr/>
        </p:nvSpPr>
        <p:spPr>
          <a:xfrm>
            <a:off x="521495" y="229568"/>
            <a:ext cx="10515600" cy="789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Existing Research</a:t>
            </a:r>
          </a:p>
        </p:txBody>
      </p:sp>
      <p:sp>
        <p:nvSpPr>
          <p:cNvPr id="6" name="Rectangle 5">
            <a:extLst>
              <a:ext uri="{FF2B5EF4-FFF2-40B4-BE49-F238E27FC236}">
                <a16:creationId xmlns:a16="http://schemas.microsoft.com/office/drawing/2014/main" id="{51A61FC1-97C0-BF55-04D4-699066EA4160}"/>
              </a:ext>
            </a:extLst>
          </p:cNvPr>
          <p:cNvSpPr/>
          <p:nvPr/>
        </p:nvSpPr>
        <p:spPr>
          <a:xfrm>
            <a:off x="7216554" y="1180607"/>
            <a:ext cx="4569045" cy="241794"/>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0550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4D8E-FFCA-7271-8002-E739FA6080B6}"/>
              </a:ext>
            </a:extLst>
          </p:cNvPr>
          <p:cNvSpPr>
            <a:spLocks noGrp="1"/>
          </p:cNvSpPr>
          <p:nvPr>
            <p:ph type="title"/>
          </p:nvPr>
        </p:nvSpPr>
        <p:spPr/>
        <p:txBody>
          <a:bodyPr/>
          <a:lstStyle/>
          <a:p>
            <a:r>
              <a:rPr lang="en-GB" dirty="0"/>
              <a:t>Opportunities for microscope use in lessons</a:t>
            </a:r>
          </a:p>
        </p:txBody>
      </p:sp>
      <p:sp>
        <p:nvSpPr>
          <p:cNvPr id="4" name="Rectangle: Rounded Corners 3">
            <a:extLst>
              <a:ext uri="{FF2B5EF4-FFF2-40B4-BE49-F238E27FC236}">
                <a16:creationId xmlns:a16="http://schemas.microsoft.com/office/drawing/2014/main" id="{C0E1C9AE-9F05-8E28-57A0-21F769A03835}"/>
              </a:ext>
            </a:extLst>
          </p:cNvPr>
          <p:cNvSpPr/>
          <p:nvPr/>
        </p:nvSpPr>
        <p:spPr>
          <a:xfrm>
            <a:off x="938959" y="1913168"/>
            <a:ext cx="5157038" cy="52897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KS3: Cells and microscopes: Onion skin cells</a:t>
            </a:r>
          </a:p>
        </p:txBody>
      </p:sp>
      <p:sp>
        <p:nvSpPr>
          <p:cNvPr id="5" name="Rectangle: Rounded Corners 4">
            <a:extLst>
              <a:ext uri="{FF2B5EF4-FFF2-40B4-BE49-F238E27FC236}">
                <a16:creationId xmlns:a16="http://schemas.microsoft.com/office/drawing/2014/main" id="{1F30A263-6CDC-269E-BDFA-E3FB4B908EAA}"/>
              </a:ext>
            </a:extLst>
          </p:cNvPr>
          <p:cNvSpPr/>
          <p:nvPr/>
        </p:nvSpPr>
        <p:spPr>
          <a:xfrm>
            <a:off x="938959" y="2613836"/>
            <a:ext cx="5157038" cy="52897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KS3: Cells and microscopes: Human Cheek cells</a:t>
            </a:r>
          </a:p>
        </p:txBody>
      </p:sp>
      <p:sp>
        <p:nvSpPr>
          <p:cNvPr id="6" name="Rectangle: Rounded Corners 5">
            <a:extLst>
              <a:ext uri="{FF2B5EF4-FFF2-40B4-BE49-F238E27FC236}">
                <a16:creationId xmlns:a16="http://schemas.microsoft.com/office/drawing/2014/main" id="{D9EE498C-1207-1AF2-871E-27E226C30DD3}"/>
              </a:ext>
            </a:extLst>
          </p:cNvPr>
          <p:cNvSpPr/>
          <p:nvPr/>
        </p:nvSpPr>
        <p:spPr>
          <a:xfrm>
            <a:off x="938959" y="3241461"/>
            <a:ext cx="5157038" cy="52897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KS3: Unicellular organisms (amoeba and euglena)</a:t>
            </a:r>
          </a:p>
        </p:txBody>
      </p:sp>
      <p:sp>
        <p:nvSpPr>
          <p:cNvPr id="7" name="Rectangle: Rounded Corners 6">
            <a:extLst>
              <a:ext uri="{FF2B5EF4-FFF2-40B4-BE49-F238E27FC236}">
                <a16:creationId xmlns:a16="http://schemas.microsoft.com/office/drawing/2014/main" id="{EECBA698-9D7B-C77D-210C-27CC874A358F}"/>
              </a:ext>
            </a:extLst>
          </p:cNvPr>
          <p:cNvSpPr/>
          <p:nvPr/>
        </p:nvSpPr>
        <p:spPr>
          <a:xfrm>
            <a:off x="938959" y="4460174"/>
            <a:ext cx="5157038" cy="52897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KS3: Physical Changes - Brownian motion in gases</a:t>
            </a:r>
          </a:p>
        </p:txBody>
      </p:sp>
      <p:sp>
        <p:nvSpPr>
          <p:cNvPr id="8" name="Rectangle: Rounded Corners 7">
            <a:extLst>
              <a:ext uri="{FF2B5EF4-FFF2-40B4-BE49-F238E27FC236}">
                <a16:creationId xmlns:a16="http://schemas.microsoft.com/office/drawing/2014/main" id="{74466341-7347-8F6B-2A57-DC2E443AA600}"/>
              </a:ext>
            </a:extLst>
          </p:cNvPr>
          <p:cNvSpPr/>
          <p:nvPr/>
        </p:nvSpPr>
        <p:spPr>
          <a:xfrm>
            <a:off x="938959" y="5091081"/>
            <a:ext cx="5157038" cy="83611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KS4: Use a light microscope to observe, draw and label biological specimens  (Required Practical)</a:t>
            </a:r>
          </a:p>
        </p:txBody>
      </p:sp>
      <p:sp>
        <p:nvSpPr>
          <p:cNvPr id="12" name="TextBox 11">
            <a:extLst>
              <a:ext uri="{FF2B5EF4-FFF2-40B4-BE49-F238E27FC236}">
                <a16:creationId xmlns:a16="http://schemas.microsoft.com/office/drawing/2014/main" id="{4F86185A-4CCC-9DD4-1C57-54C5ABB08DE1}"/>
              </a:ext>
            </a:extLst>
          </p:cNvPr>
          <p:cNvSpPr txBox="1"/>
          <p:nvPr/>
        </p:nvSpPr>
        <p:spPr>
          <a:xfrm>
            <a:off x="6367212" y="1913168"/>
            <a:ext cx="5363578" cy="1754326"/>
          </a:xfrm>
          <a:prstGeom prst="rect">
            <a:avLst/>
          </a:prstGeom>
          <a:noFill/>
        </p:spPr>
        <p:txBody>
          <a:bodyPr wrap="square">
            <a:spAutoFit/>
          </a:bodyPr>
          <a:lstStyle/>
          <a:p>
            <a:pPr algn="l"/>
            <a:r>
              <a:rPr lang="en-GB" b="1" i="0" dirty="0">
                <a:solidFill>
                  <a:srgbClr val="0B0C0C"/>
                </a:solidFill>
                <a:effectLst/>
                <a:latin typeface="GDS Transport"/>
              </a:rPr>
              <a:t>Working Scientifically</a:t>
            </a:r>
          </a:p>
          <a:p>
            <a:pPr algn="l"/>
            <a:r>
              <a:rPr lang="en-GB" b="0" i="0" dirty="0">
                <a:solidFill>
                  <a:srgbClr val="0B0C0C"/>
                </a:solidFill>
                <a:effectLst/>
                <a:latin typeface="GDS Transport"/>
              </a:rPr>
              <a:t>use appropriate techniques, apparatus, and materials during fieldwork and laboratory work, paying attention to health and safety</a:t>
            </a:r>
          </a:p>
          <a:p>
            <a:pPr algn="l"/>
            <a:endParaRPr lang="en-GB" dirty="0">
              <a:solidFill>
                <a:srgbClr val="0B0C0C"/>
              </a:solidFill>
              <a:latin typeface="GDS Transport"/>
            </a:endParaRPr>
          </a:p>
          <a:p>
            <a:pPr algn="l"/>
            <a:r>
              <a:rPr lang="en-GB" b="0" i="0" dirty="0">
                <a:solidFill>
                  <a:srgbClr val="0B0C0C"/>
                </a:solidFill>
                <a:effectLst/>
                <a:latin typeface="GDS Transport"/>
              </a:rPr>
              <a:t>Calculating size from magnification.</a:t>
            </a:r>
          </a:p>
        </p:txBody>
      </p:sp>
      <p:sp>
        <p:nvSpPr>
          <p:cNvPr id="13" name="Rectangle: Rounded Corners 12">
            <a:extLst>
              <a:ext uri="{FF2B5EF4-FFF2-40B4-BE49-F238E27FC236}">
                <a16:creationId xmlns:a16="http://schemas.microsoft.com/office/drawing/2014/main" id="{A032C147-9733-53C8-AC75-4CA36A6FD573}"/>
              </a:ext>
            </a:extLst>
          </p:cNvPr>
          <p:cNvSpPr/>
          <p:nvPr/>
        </p:nvSpPr>
        <p:spPr>
          <a:xfrm>
            <a:off x="938959" y="3872368"/>
            <a:ext cx="5157038" cy="528971"/>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1600" dirty="0"/>
              <a:t>KS3: Reproduction: pollen tube growth</a:t>
            </a:r>
          </a:p>
        </p:txBody>
      </p:sp>
      <p:sp>
        <p:nvSpPr>
          <p:cNvPr id="11" name="TextBox 10">
            <a:extLst>
              <a:ext uri="{FF2B5EF4-FFF2-40B4-BE49-F238E27FC236}">
                <a16:creationId xmlns:a16="http://schemas.microsoft.com/office/drawing/2014/main" id="{67080BC5-2B57-E000-1FFA-37BD7F2EE87E}"/>
              </a:ext>
            </a:extLst>
          </p:cNvPr>
          <p:cNvSpPr txBox="1"/>
          <p:nvPr/>
        </p:nvSpPr>
        <p:spPr>
          <a:xfrm>
            <a:off x="6689558" y="5843170"/>
            <a:ext cx="5157038" cy="646331"/>
          </a:xfrm>
          <a:prstGeom prst="rect">
            <a:avLst/>
          </a:prstGeom>
          <a:noFill/>
        </p:spPr>
        <p:txBody>
          <a:bodyPr wrap="square" rtlCol="0">
            <a:spAutoFit/>
          </a:bodyPr>
          <a:lstStyle/>
          <a:p>
            <a:r>
              <a:rPr lang="en-GB" dirty="0"/>
              <a:t>Department for Education (2014</a:t>
            </a:r>
            <a:r>
              <a:rPr lang="en-GB" i="1" dirty="0"/>
              <a:t>) National Curriculum for England. Science Keys Stage 1-4</a:t>
            </a:r>
            <a:r>
              <a:rPr lang="en-GB" dirty="0"/>
              <a:t>.</a:t>
            </a:r>
          </a:p>
        </p:txBody>
      </p:sp>
      <p:sp>
        <p:nvSpPr>
          <p:cNvPr id="14" name="TextBox 13">
            <a:extLst>
              <a:ext uri="{FF2B5EF4-FFF2-40B4-BE49-F238E27FC236}">
                <a16:creationId xmlns:a16="http://schemas.microsoft.com/office/drawing/2014/main" id="{CA7F9686-CC98-872C-4791-384F87B789A8}"/>
              </a:ext>
            </a:extLst>
          </p:cNvPr>
          <p:cNvSpPr txBox="1"/>
          <p:nvPr/>
        </p:nvSpPr>
        <p:spPr>
          <a:xfrm>
            <a:off x="6990348" y="3985840"/>
            <a:ext cx="3874168" cy="830997"/>
          </a:xfrm>
          <a:prstGeom prst="rect">
            <a:avLst/>
          </a:prstGeom>
          <a:solidFill>
            <a:srgbClr val="FFC000"/>
          </a:solidFill>
        </p:spPr>
        <p:txBody>
          <a:bodyPr wrap="square" rtlCol="0">
            <a:spAutoFit/>
          </a:bodyPr>
          <a:lstStyle/>
          <a:p>
            <a:pPr algn="ctr"/>
            <a:r>
              <a:rPr lang="en-GB" sz="2400" dirty="0"/>
              <a:t>Do all pupils actually do all of these?</a:t>
            </a:r>
          </a:p>
        </p:txBody>
      </p:sp>
    </p:spTree>
    <p:extLst>
      <p:ext uri="{BB962C8B-B14F-4D97-AF65-F5344CB8AC3E}">
        <p14:creationId xmlns:p14="http://schemas.microsoft.com/office/powerpoint/2010/main" val="109077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1DB4-CD9B-E1B7-9D04-E9E453652D28}"/>
              </a:ext>
            </a:extLst>
          </p:cNvPr>
          <p:cNvSpPr>
            <a:spLocks noGrp="1"/>
          </p:cNvSpPr>
          <p:nvPr>
            <p:ph type="title"/>
          </p:nvPr>
        </p:nvSpPr>
        <p:spPr>
          <a:xfrm>
            <a:off x="601980" y="365125"/>
            <a:ext cx="10892028" cy="1325563"/>
          </a:xfrm>
        </p:spPr>
        <p:txBody>
          <a:bodyPr/>
          <a:lstStyle/>
          <a:p>
            <a:r>
              <a:rPr lang="en-GB" b="1" dirty="0"/>
              <a:t>The microscope: Opportunities &amp; Challenges</a:t>
            </a:r>
          </a:p>
        </p:txBody>
      </p:sp>
      <p:sp>
        <p:nvSpPr>
          <p:cNvPr id="5" name="TextBox 4">
            <a:extLst>
              <a:ext uri="{FF2B5EF4-FFF2-40B4-BE49-F238E27FC236}">
                <a16:creationId xmlns:a16="http://schemas.microsoft.com/office/drawing/2014/main" id="{4730B789-87A4-742D-D1D9-BC9785636713}"/>
              </a:ext>
            </a:extLst>
          </p:cNvPr>
          <p:cNvSpPr txBox="1"/>
          <p:nvPr/>
        </p:nvSpPr>
        <p:spPr>
          <a:xfrm>
            <a:off x="601980" y="1704249"/>
            <a:ext cx="1847088" cy="369332"/>
          </a:xfrm>
          <a:prstGeom prst="rect">
            <a:avLst/>
          </a:prstGeom>
          <a:noFill/>
        </p:spPr>
        <p:txBody>
          <a:bodyPr wrap="square" rtlCol="0">
            <a:spAutoFit/>
          </a:bodyPr>
          <a:lstStyle/>
          <a:p>
            <a:pPr algn="ctr"/>
            <a:r>
              <a:rPr lang="en-GB" b="1" dirty="0"/>
              <a:t>Early years</a:t>
            </a:r>
          </a:p>
        </p:txBody>
      </p:sp>
      <p:sp>
        <p:nvSpPr>
          <p:cNvPr id="6" name="TextBox 5">
            <a:extLst>
              <a:ext uri="{FF2B5EF4-FFF2-40B4-BE49-F238E27FC236}">
                <a16:creationId xmlns:a16="http://schemas.microsoft.com/office/drawing/2014/main" id="{A9432B0E-78C9-7CD7-F18E-01C4430C4623}"/>
              </a:ext>
            </a:extLst>
          </p:cNvPr>
          <p:cNvSpPr txBox="1"/>
          <p:nvPr/>
        </p:nvSpPr>
        <p:spPr>
          <a:xfrm>
            <a:off x="2382926" y="1704249"/>
            <a:ext cx="1847088" cy="369332"/>
          </a:xfrm>
          <a:prstGeom prst="rect">
            <a:avLst/>
          </a:prstGeom>
          <a:noFill/>
        </p:spPr>
        <p:txBody>
          <a:bodyPr wrap="square" rtlCol="0">
            <a:spAutoFit/>
          </a:bodyPr>
          <a:lstStyle/>
          <a:p>
            <a:pPr algn="ctr"/>
            <a:r>
              <a:rPr lang="en-GB" b="1" dirty="0"/>
              <a:t>Primary</a:t>
            </a:r>
          </a:p>
        </p:txBody>
      </p:sp>
      <p:sp>
        <p:nvSpPr>
          <p:cNvPr id="7" name="TextBox 6">
            <a:extLst>
              <a:ext uri="{FF2B5EF4-FFF2-40B4-BE49-F238E27FC236}">
                <a16:creationId xmlns:a16="http://schemas.microsoft.com/office/drawing/2014/main" id="{261597E4-9554-A1CC-FFAA-0FC563DF90B9}"/>
              </a:ext>
            </a:extLst>
          </p:cNvPr>
          <p:cNvSpPr txBox="1"/>
          <p:nvPr/>
        </p:nvSpPr>
        <p:spPr>
          <a:xfrm>
            <a:off x="4163872" y="1704249"/>
            <a:ext cx="1847088" cy="369332"/>
          </a:xfrm>
          <a:prstGeom prst="rect">
            <a:avLst/>
          </a:prstGeom>
          <a:noFill/>
        </p:spPr>
        <p:txBody>
          <a:bodyPr wrap="square" rtlCol="0">
            <a:spAutoFit/>
          </a:bodyPr>
          <a:lstStyle/>
          <a:p>
            <a:pPr algn="ctr"/>
            <a:r>
              <a:rPr lang="en-GB" b="1" dirty="0"/>
              <a:t>Secondary</a:t>
            </a:r>
          </a:p>
        </p:txBody>
      </p:sp>
      <p:sp>
        <p:nvSpPr>
          <p:cNvPr id="8" name="TextBox 7">
            <a:extLst>
              <a:ext uri="{FF2B5EF4-FFF2-40B4-BE49-F238E27FC236}">
                <a16:creationId xmlns:a16="http://schemas.microsoft.com/office/drawing/2014/main" id="{22299904-ABEE-7164-6013-0490A4A97042}"/>
              </a:ext>
            </a:extLst>
          </p:cNvPr>
          <p:cNvSpPr txBox="1"/>
          <p:nvPr/>
        </p:nvSpPr>
        <p:spPr>
          <a:xfrm>
            <a:off x="7725764" y="1704249"/>
            <a:ext cx="1847088" cy="369332"/>
          </a:xfrm>
          <a:prstGeom prst="rect">
            <a:avLst/>
          </a:prstGeom>
          <a:noFill/>
        </p:spPr>
        <p:txBody>
          <a:bodyPr wrap="square" rtlCol="0">
            <a:spAutoFit/>
          </a:bodyPr>
          <a:lstStyle/>
          <a:p>
            <a:pPr algn="ctr"/>
            <a:r>
              <a:rPr lang="en-GB" b="1" dirty="0"/>
              <a:t>Tertiary</a:t>
            </a:r>
          </a:p>
        </p:txBody>
      </p:sp>
      <p:sp>
        <p:nvSpPr>
          <p:cNvPr id="9" name="TextBox 8">
            <a:extLst>
              <a:ext uri="{FF2B5EF4-FFF2-40B4-BE49-F238E27FC236}">
                <a16:creationId xmlns:a16="http://schemas.microsoft.com/office/drawing/2014/main" id="{0702AE6E-FAEA-347C-AF5B-FFB8C59D6B94}"/>
              </a:ext>
            </a:extLst>
          </p:cNvPr>
          <p:cNvSpPr txBox="1"/>
          <p:nvPr/>
        </p:nvSpPr>
        <p:spPr>
          <a:xfrm>
            <a:off x="5944818" y="1704249"/>
            <a:ext cx="1847088" cy="369332"/>
          </a:xfrm>
          <a:prstGeom prst="rect">
            <a:avLst/>
          </a:prstGeom>
          <a:noFill/>
        </p:spPr>
        <p:txBody>
          <a:bodyPr wrap="square" rtlCol="0">
            <a:spAutoFit/>
          </a:bodyPr>
          <a:lstStyle/>
          <a:p>
            <a:pPr algn="ctr"/>
            <a:r>
              <a:rPr lang="en-GB" b="1" dirty="0"/>
              <a:t>Post 16</a:t>
            </a:r>
          </a:p>
        </p:txBody>
      </p:sp>
      <p:sp>
        <p:nvSpPr>
          <p:cNvPr id="10" name="TextBox 9">
            <a:extLst>
              <a:ext uri="{FF2B5EF4-FFF2-40B4-BE49-F238E27FC236}">
                <a16:creationId xmlns:a16="http://schemas.microsoft.com/office/drawing/2014/main" id="{8E4CEFA4-A502-EF84-90D7-526B31929A2D}"/>
              </a:ext>
            </a:extLst>
          </p:cNvPr>
          <p:cNvSpPr txBox="1"/>
          <p:nvPr/>
        </p:nvSpPr>
        <p:spPr>
          <a:xfrm>
            <a:off x="9506712" y="1704249"/>
            <a:ext cx="1847088" cy="369332"/>
          </a:xfrm>
          <a:prstGeom prst="rect">
            <a:avLst/>
          </a:prstGeom>
          <a:noFill/>
        </p:spPr>
        <p:txBody>
          <a:bodyPr wrap="square" rtlCol="0">
            <a:spAutoFit/>
          </a:bodyPr>
          <a:lstStyle/>
          <a:p>
            <a:pPr algn="ctr"/>
            <a:r>
              <a:rPr lang="en-GB" b="1" dirty="0"/>
              <a:t>Adulthood</a:t>
            </a:r>
          </a:p>
        </p:txBody>
      </p:sp>
      <p:sp>
        <p:nvSpPr>
          <p:cNvPr id="11" name="Rectangle: Rounded Corners 10">
            <a:extLst>
              <a:ext uri="{FF2B5EF4-FFF2-40B4-BE49-F238E27FC236}">
                <a16:creationId xmlns:a16="http://schemas.microsoft.com/office/drawing/2014/main" id="{3B0A98BE-0678-EFB2-99CE-D07E5E7D81BB}"/>
              </a:ext>
            </a:extLst>
          </p:cNvPr>
          <p:cNvSpPr/>
          <p:nvPr/>
        </p:nvSpPr>
        <p:spPr>
          <a:xfrm>
            <a:off x="919277" y="2735226"/>
            <a:ext cx="2482292"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Having toy microscopes</a:t>
            </a:r>
          </a:p>
        </p:txBody>
      </p:sp>
      <p:sp>
        <p:nvSpPr>
          <p:cNvPr id="12" name="Rectangle: Rounded Corners 11">
            <a:extLst>
              <a:ext uri="{FF2B5EF4-FFF2-40B4-BE49-F238E27FC236}">
                <a16:creationId xmlns:a16="http://schemas.microsoft.com/office/drawing/2014/main" id="{E92DBD7C-B915-321B-1338-C30524BACD94}"/>
              </a:ext>
            </a:extLst>
          </p:cNvPr>
          <p:cNvSpPr/>
          <p:nvPr/>
        </p:nvSpPr>
        <p:spPr>
          <a:xfrm>
            <a:off x="919276" y="2073580"/>
            <a:ext cx="10245547" cy="61081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Having microscopes used around them at home e.g. hobbies, amateur, professional. Having family talk about microscopy.</a:t>
            </a:r>
          </a:p>
        </p:txBody>
      </p:sp>
      <p:sp>
        <p:nvSpPr>
          <p:cNvPr id="13" name="Rectangle: Rounded Corners 12">
            <a:extLst>
              <a:ext uri="{FF2B5EF4-FFF2-40B4-BE49-F238E27FC236}">
                <a16:creationId xmlns:a16="http://schemas.microsoft.com/office/drawing/2014/main" id="{2A8481DB-DE12-8D2D-D77B-D27E6B81E7F0}"/>
              </a:ext>
            </a:extLst>
          </p:cNvPr>
          <p:cNvSpPr/>
          <p:nvPr/>
        </p:nvSpPr>
        <p:spPr>
          <a:xfrm>
            <a:off x="3462527" y="2731196"/>
            <a:ext cx="4062986"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Having and using own microscope</a:t>
            </a:r>
          </a:p>
        </p:txBody>
      </p:sp>
      <p:sp>
        <p:nvSpPr>
          <p:cNvPr id="14" name="Rectangle: Rounded Corners 13">
            <a:extLst>
              <a:ext uri="{FF2B5EF4-FFF2-40B4-BE49-F238E27FC236}">
                <a16:creationId xmlns:a16="http://schemas.microsoft.com/office/drawing/2014/main" id="{4DC3F1B3-EFC9-D104-FB31-BBA8197F8F0E}"/>
              </a:ext>
            </a:extLst>
          </p:cNvPr>
          <p:cNvSpPr/>
          <p:nvPr/>
        </p:nvSpPr>
        <p:spPr>
          <a:xfrm>
            <a:off x="7586470" y="2735864"/>
            <a:ext cx="3578353"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Having and using microscopes at home or at work</a:t>
            </a:r>
          </a:p>
        </p:txBody>
      </p:sp>
      <p:sp>
        <p:nvSpPr>
          <p:cNvPr id="16" name="Rectangle: Rounded Corners 15">
            <a:extLst>
              <a:ext uri="{FF2B5EF4-FFF2-40B4-BE49-F238E27FC236}">
                <a16:creationId xmlns:a16="http://schemas.microsoft.com/office/drawing/2014/main" id="{1D17EC8A-7A98-E451-5D43-A0517D7237E1}"/>
              </a:ext>
            </a:extLst>
          </p:cNvPr>
          <p:cNvSpPr/>
          <p:nvPr/>
        </p:nvSpPr>
        <p:spPr>
          <a:xfrm>
            <a:off x="4230015" y="3419664"/>
            <a:ext cx="2033626"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School experiences using good quality microscopes</a:t>
            </a:r>
          </a:p>
        </p:txBody>
      </p:sp>
      <p:sp>
        <p:nvSpPr>
          <p:cNvPr id="17" name="Rectangle: Rounded Corners 16">
            <a:extLst>
              <a:ext uri="{FF2B5EF4-FFF2-40B4-BE49-F238E27FC236}">
                <a16:creationId xmlns:a16="http://schemas.microsoft.com/office/drawing/2014/main" id="{CF925CC6-C078-AF2C-77BC-4DE5DD6DAC48}"/>
              </a:ext>
            </a:extLst>
          </p:cNvPr>
          <p:cNvSpPr/>
          <p:nvPr/>
        </p:nvSpPr>
        <p:spPr>
          <a:xfrm>
            <a:off x="6336791" y="3419664"/>
            <a:ext cx="1844042"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College experiences using good quality microscopes</a:t>
            </a:r>
          </a:p>
        </p:txBody>
      </p:sp>
      <p:sp>
        <p:nvSpPr>
          <p:cNvPr id="18" name="Rectangle: Rounded Corners 17">
            <a:extLst>
              <a:ext uri="{FF2B5EF4-FFF2-40B4-BE49-F238E27FC236}">
                <a16:creationId xmlns:a16="http://schemas.microsoft.com/office/drawing/2014/main" id="{E1675BEE-9EB0-8A59-D58C-ECF80A2A14D2}"/>
              </a:ext>
            </a:extLst>
          </p:cNvPr>
          <p:cNvSpPr/>
          <p:nvPr/>
        </p:nvSpPr>
        <p:spPr>
          <a:xfrm>
            <a:off x="8253983" y="3429000"/>
            <a:ext cx="1844042" cy="6463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1200" dirty="0"/>
              <a:t>University/training  experiences using good quality microscopes</a:t>
            </a:r>
          </a:p>
        </p:txBody>
      </p:sp>
      <p:sp>
        <p:nvSpPr>
          <p:cNvPr id="23" name="TextBox 22">
            <a:extLst>
              <a:ext uri="{FF2B5EF4-FFF2-40B4-BE49-F238E27FC236}">
                <a16:creationId xmlns:a16="http://schemas.microsoft.com/office/drawing/2014/main" id="{3C834E5E-90C7-24AF-AB0A-49D489446CE5}"/>
              </a:ext>
            </a:extLst>
          </p:cNvPr>
          <p:cNvSpPr txBox="1"/>
          <p:nvPr/>
        </p:nvSpPr>
        <p:spPr>
          <a:xfrm>
            <a:off x="919276" y="4224528"/>
            <a:ext cx="2354276" cy="2554545"/>
          </a:xfrm>
          <a:prstGeom prst="rect">
            <a:avLst/>
          </a:prstGeom>
          <a:solidFill>
            <a:schemeClr val="accent2">
              <a:lumMod val="20000"/>
              <a:lumOff val="80000"/>
            </a:schemeClr>
          </a:solidFill>
        </p:spPr>
        <p:txBody>
          <a:bodyPr wrap="square" rtlCol="0">
            <a:spAutoFit/>
          </a:bodyPr>
          <a:lstStyle/>
          <a:p>
            <a:pPr marL="285750" indent="-285750">
              <a:buFont typeface="Arial" panose="020B0604020202020204" pitchFamily="34" charset="0"/>
              <a:buChar char="•"/>
            </a:pPr>
            <a:r>
              <a:rPr lang="en-GB" sz="1600" dirty="0"/>
              <a:t>No exposure to microscopes at home</a:t>
            </a:r>
          </a:p>
          <a:p>
            <a:pPr marL="285750" indent="-285750">
              <a:buFont typeface="Arial" panose="020B0604020202020204" pitchFamily="34" charset="0"/>
              <a:buChar char="•"/>
            </a:pPr>
            <a:r>
              <a:rPr lang="en-GB" sz="1600" dirty="0"/>
              <a:t>No talk about microscopes</a:t>
            </a:r>
          </a:p>
          <a:p>
            <a:pPr marL="285750" indent="-285750">
              <a:buFont typeface="Arial" panose="020B0604020202020204" pitchFamily="34" charset="0"/>
              <a:buChar char="•"/>
            </a:pPr>
            <a:r>
              <a:rPr lang="en-GB" sz="1600" dirty="0"/>
              <a:t>No family role models using microscopes</a:t>
            </a:r>
          </a:p>
          <a:p>
            <a:pPr marL="285750" indent="-285750">
              <a:buFont typeface="Arial" panose="020B0604020202020204" pitchFamily="34" charset="0"/>
              <a:buChar char="•"/>
            </a:pPr>
            <a:r>
              <a:rPr lang="en-GB" sz="1600" dirty="0"/>
              <a:t>No use or ownership of a microscope</a:t>
            </a:r>
          </a:p>
        </p:txBody>
      </p:sp>
      <p:sp>
        <p:nvSpPr>
          <p:cNvPr id="24" name="TextBox 23">
            <a:extLst>
              <a:ext uri="{FF2B5EF4-FFF2-40B4-BE49-F238E27FC236}">
                <a16:creationId xmlns:a16="http://schemas.microsoft.com/office/drawing/2014/main" id="{5DE8FEE1-C54C-8283-6238-F5FEECBA018C}"/>
              </a:ext>
            </a:extLst>
          </p:cNvPr>
          <p:cNvSpPr txBox="1"/>
          <p:nvPr/>
        </p:nvSpPr>
        <p:spPr>
          <a:xfrm>
            <a:off x="3462526" y="4245810"/>
            <a:ext cx="3112010" cy="2308324"/>
          </a:xfrm>
          <a:prstGeom prst="rect">
            <a:avLst/>
          </a:prstGeom>
          <a:solidFill>
            <a:schemeClr val="accent2">
              <a:lumMod val="20000"/>
              <a:lumOff val="80000"/>
            </a:schemeClr>
          </a:solidFill>
        </p:spPr>
        <p:txBody>
          <a:bodyPr wrap="square" rtlCol="0">
            <a:spAutoFit/>
          </a:bodyPr>
          <a:lstStyle/>
          <a:p>
            <a:pPr marL="285750" indent="-285750">
              <a:buFont typeface="Arial" panose="020B0604020202020204" pitchFamily="34" charset="0"/>
              <a:buChar char="•"/>
            </a:pPr>
            <a:r>
              <a:rPr lang="en-GB" sz="1600" dirty="0"/>
              <a:t>No school experiences of microscopes</a:t>
            </a:r>
          </a:p>
          <a:p>
            <a:pPr marL="285750" indent="-285750">
              <a:buFont typeface="Arial" panose="020B0604020202020204" pitchFamily="34" charset="0"/>
              <a:buChar char="•"/>
            </a:pPr>
            <a:r>
              <a:rPr lang="en-GB" sz="1600" dirty="0"/>
              <a:t>Second hand experiences</a:t>
            </a:r>
          </a:p>
          <a:p>
            <a:pPr marL="285750" indent="-285750">
              <a:buFont typeface="Arial" panose="020B0604020202020204" pitchFamily="34" charset="0"/>
              <a:buChar char="•"/>
            </a:pPr>
            <a:r>
              <a:rPr lang="en-GB" sz="1600" dirty="0"/>
              <a:t>Use of poor-quality microscopes</a:t>
            </a:r>
          </a:p>
          <a:p>
            <a:pPr marL="285750" indent="-285750">
              <a:buFont typeface="Arial" panose="020B0604020202020204" pitchFamily="34" charset="0"/>
              <a:buChar char="•"/>
            </a:pPr>
            <a:r>
              <a:rPr lang="en-GB" sz="1600" dirty="0"/>
              <a:t>Rushed experiences</a:t>
            </a:r>
          </a:p>
          <a:p>
            <a:pPr marL="285750" indent="-285750">
              <a:buFont typeface="Arial" panose="020B0604020202020204" pitchFamily="34" charset="0"/>
              <a:buChar char="•"/>
            </a:pPr>
            <a:r>
              <a:rPr lang="en-GB" sz="1600" dirty="0"/>
              <a:t>Paired experiences</a:t>
            </a:r>
          </a:p>
          <a:p>
            <a:pPr marL="285750" indent="-285750">
              <a:buFont typeface="Arial" panose="020B0604020202020204" pitchFamily="34" charset="0"/>
              <a:buChar char="•"/>
            </a:pPr>
            <a:r>
              <a:rPr lang="en-GB" sz="1600" dirty="0"/>
              <a:t>No ownership</a:t>
            </a:r>
          </a:p>
          <a:p>
            <a:pPr marL="285750" indent="-285750">
              <a:buFont typeface="Arial" panose="020B0604020202020204" pitchFamily="34" charset="0"/>
              <a:buChar char="•"/>
            </a:pPr>
            <a:r>
              <a:rPr lang="en-GB" sz="1600" dirty="0"/>
              <a:t>No meaningful experiences</a:t>
            </a:r>
          </a:p>
        </p:txBody>
      </p:sp>
      <p:sp>
        <p:nvSpPr>
          <p:cNvPr id="25" name="Rectangle 24">
            <a:extLst>
              <a:ext uri="{FF2B5EF4-FFF2-40B4-BE49-F238E27FC236}">
                <a16:creationId xmlns:a16="http://schemas.microsoft.com/office/drawing/2014/main" id="{0C009B75-8B95-2A90-B607-20405B122120}"/>
              </a:ext>
            </a:extLst>
          </p:cNvPr>
          <p:cNvSpPr/>
          <p:nvPr/>
        </p:nvSpPr>
        <p:spPr>
          <a:xfrm>
            <a:off x="3346702" y="1517903"/>
            <a:ext cx="3374138" cy="526116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62C65DA-2639-1BBA-49A1-609551E8A0BB}"/>
              </a:ext>
            </a:extLst>
          </p:cNvPr>
          <p:cNvSpPr txBox="1"/>
          <p:nvPr/>
        </p:nvSpPr>
        <p:spPr>
          <a:xfrm>
            <a:off x="7501449" y="4620126"/>
            <a:ext cx="3747211" cy="1477328"/>
          </a:xfrm>
          <a:prstGeom prst="rect">
            <a:avLst/>
          </a:prstGeom>
          <a:solidFill>
            <a:srgbClr val="FFFF00"/>
          </a:solidFill>
        </p:spPr>
        <p:txBody>
          <a:bodyPr wrap="square" rtlCol="0">
            <a:spAutoFit/>
          </a:bodyPr>
          <a:lstStyle/>
          <a:p>
            <a:r>
              <a:rPr lang="en-GB" b="1" dirty="0"/>
              <a:t>Rough estimate:</a:t>
            </a:r>
          </a:p>
          <a:p>
            <a:r>
              <a:rPr lang="en-GB" dirty="0"/>
              <a:t>Pupils will have approx. one lesson per year using a microscope during their five years in secondary education. Approx 5 hours.</a:t>
            </a:r>
          </a:p>
        </p:txBody>
      </p:sp>
    </p:spTree>
    <p:extLst>
      <p:ext uri="{BB962C8B-B14F-4D97-AF65-F5344CB8AC3E}">
        <p14:creationId xmlns:p14="http://schemas.microsoft.com/office/powerpoint/2010/main" val="39826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86304-125C-DA09-817C-1A50C5021A94}"/>
              </a:ext>
            </a:extLst>
          </p:cNvPr>
          <p:cNvSpPr>
            <a:spLocks noGrp="1"/>
          </p:cNvSpPr>
          <p:nvPr>
            <p:ph type="title"/>
          </p:nvPr>
        </p:nvSpPr>
        <p:spPr/>
        <p:txBody>
          <a:bodyPr/>
          <a:lstStyle/>
          <a:p>
            <a:r>
              <a:rPr lang="en-GB" dirty="0"/>
              <a:t>Evidence for barriers</a:t>
            </a:r>
          </a:p>
        </p:txBody>
      </p:sp>
      <p:sp>
        <p:nvSpPr>
          <p:cNvPr id="3" name="Content Placeholder 2">
            <a:extLst>
              <a:ext uri="{FF2B5EF4-FFF2-40B4-BE49-F238E27FC236}">
                <a16:creationId xmlns:a16="http://schemas.microsoft.com/office/drawing/2014/main" id="{E208F453-3DD7-575F-B415-FC2B1419C3E3}"/>
              </a:ext>
            </a:extLst>
          </p:cNvPr>
          <p:cNvSpPr>
            <a:spLocks noGrp="1"/>
          </p:cNvSpPr>
          <p:nvPr>
            <p:ph idx="1"/>
          </p:nvPr>
        </p:nvSpPr>
        <p:spPr/>
        <p:txBody>
          <a:bodyPr>
            <a:normAutofit lnSpcReduction="10000"/>
          </a:bodyPr>
          <a:lstStyle/>
          <a:p>
            <a:pPr marL="0" indent="0">
              <a:buNone/>
            </a:pPr>
            <a:r>
              <a:rPr lang="en-GB" sz="1800" b="1" i="0" u="none" strike="noStrike" dirty="0">
                <a:solidFill>
                  <a:srgbClr val="000000"/>
                </a:solidFill>
                <a:effectLst/>
                <a:latin typeface="Arial" panose="020B0604020202020204" pitchFamily="34" charset="0"/>
              </a:rPr>
              <a:t>6. What do you think are the barriers to using Moss Safari in your teaching? </a:t>
            </a:r>
          </a:p>
          <a:p>
            <a:pPr marL="0" indent="0">
              <a:buNone/>
            </a:pPr>
            <a:r>
              <a:rPr lang="en-GB" sz="1800" dirty="0">
                <a:solidFill>
                  <a:srgbClr val="000000"/>
                </a:solidFill>
                <a:latin typeface="Arial" panose="020B0604020202020204" pitchFamily="34" charset="0"/>
              </a:rPr>
              <a:t>Selection of microscope related comments</a:t>
            </a:r>
            <a:endParaRPr lang="en-GB" sz="1800" i="0" u="none" strike="noStrike" dirty="0">
              <a:solidFill>
                <a:srgbClr val="000000"/>
              </a:solidFill>
              <a:effectLst/>
              <a:latin typeface="Arial" panose="020B0604020202020204" pitchFamily="34" charset="0"/>
            </a:endParaRPr>
          </a:p>
          <a:p>
            <a:pPr marL="0" indent="0">
              <a:buNone/>
            </a:pPr>
            <a:r>
              <a:rPr lang="en-GB" sz="1800" b="0" i="0" u="none" strike="noStrike" dirty="0">
                <a:solidFill>
                  <a:srgbClr val="000000"/>
                </a:solidFill>
                <a:effectLst/>
                <a:latin typeface="Arial" panose="020B0604020202020204" pitchFamily="34" charset="0"/>
              </a:rPr>
              <a:t>(n=58 trainee science teachers from 3 cohorts)</a:t>
            </a:r>
          </a:p>
          <a:p>
            <a:r>
              <a:rPr lang="en-GB" sz="1800" dirty="0">
                <a:solidFill>
                  <a:srgbClr val="000000"/>
                </a:solidFill>
                <a:latin typeface="Arial" panose="020B0604020202020204" pitchFamily="34" charset="0"/>
              </a:rPr>
              <a:t>Time (in lessons)</a:t>
            </a:r>
          </a:p>
          <a:p>
            <a:r>
              <a:rPr lang="en-GB" sz="1800" dirty="0">
                <a:solidFill>
                  <a:srgbClr val="000000"/>
                </a:solidFill>
                <a:latin typeface="Arial" panose="020B0604020202020204" pitchFamily="34" charset="0"/>
              </a:rPr>
              <a:t>(Teacher) confidence using a microscope</a:t>
            </a:r>
          </a:p>
          <a:p>
            <a:r>
              <a:rPr lang="en-GB" sz="1800" dirty="0">
                <a:solidFill>
                  <a:srgbClr val="000000"/>
                </a:solidFill>
                <a:latin typeface="Arial" panose="020B0604020202020204" pitchFamily="34" charset="0"/>
              </a:rPr>
              <a:t>Access to microscopes, camera and microscope equipment.</a:t>
            </a:r>
          </a:p>
          <a:p>
            <a:r>
              <a:rPr lang="en-GB" sz="1800" dirty="0">
                <a:solidFill>
                  <a:srgbClr val="000000"/>
                </a:solidFill>
                <a:latin typeface="Arial" panose="020B0604020202020204" pitchFamily="34" charset="0"/>
              </a:rPr>
              <a:t>(Teacher) knowledge of using a microscope</a:t>
            </a:r>
          </a:p>
          <a:p>
            <a:r>
              <a:rPr lang="en-GB" sz="1800" dirty="0">
                <a:solidFill>
                  <a:srgbClr val="000000"/>
                </a:solidFill>
                <a:latin typeface="Arial" panose="020B0604020202020204" pitchFamily="34" charset="0"/>
              </a:rPr>
              <a:t>Covid – change in practical approaches</a:t>
            </a:r>
          </a:p>
          <a:p>
            <a:r>
              <a:rPr lang="en-GB" sz="1800" dirty="0">
                <a:solidFill>
                  <a:srgbClr val="000000"/>
                </a:solidFill>
                <a:latin typeface="Arial" panose="020B0604020202020204" pitchFamily="34" charset="0"/>
              </a:rPr>
              <a:t>(Teacher) dealing with uncertainty – troubleshooting</a:t>
            </a:r>
          </a:p>
          <a:p>
            <a:r>
              <a:rPr lang="en-GB" sz="1800" dirty="0">
                <a:solidFill>
                  <a:srgbClr val="000000"/>
                </a:solidFill>
                <a:latin typeface="Arial" panose="020B0604020202020204" pitchFamily="34" charset="0"/>
              </a:rPr>
              <a:t>Lack of time/support/knowledge of science technicians’</a:t>
            </a:r>
          </a:p>
          <a:p>
            <a:r>
              <a:rPr lang="en-GB" sz="1800" dirty="0">
                <a:solidFill>
                  <a:srgbClr val="000000"/>
                </a:solidFill>
                <a:latin typeface="Arial" panose="020B0604020202020204" pitchFamily="34" charset="0"/>
              </a:rPr>
              <a:t>Poor quality microscopes</a:t>
            </a:r>
          </a:p>
          <a:p>
            <a:r>
              <a:rPr lang="en-GB" sz="1800" dirty="0">
                <a:solidFill>
                  <a:srgbClr val="000000"/>
                </a:solidFill>
                <a:latin typeface="Arial" panose="020B0604020202020204" pitchFamily="34" charset="0"/>
              </a:rPr>
              <a:t>Lack of extra curricular time / opportunities</a:t>
            </a:r>
          </a:p>
          <a:p>
            <a:endParaRPr lang="en-GB" dirty="0"/>
          </a:p>
        </p:txBody>
      </p:sp>
    </p:spTree>
    <p:extLst>
      <p:ext uri="{BB962C8B-B14F-4D97-AF65-F5344CB8AC3E}">
        <p14:creationId xmlns:p14="http://schemas.microsoft.com/office/powerpoint/2010/main" val="134631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D5EA-963B-F7BB-1C32-5644C0E898CF}"/>
              </a:ext>
            </a:extLst>
          </p:cNvPr>
          <p:cNvSpPr>
            <a:spLocks noGrp="1"/>
          </p:cNvSpPr>
          <p:nvPr>
            <p:ph type="title"/>
          </p:nvPr>
        </p:nvSpPr>
        <p:spPr/>
        <p:txBody>
          <a:bodyPr/>
          <a:lstStyle/>
          <a:p>
            <a:r>
              <a:rPr lang="en-GB" dirty="0"/>
              <a:t>Summary</a:t>
            </a:r>
            <a:br>
              <a:rPr lang="en-GB" dirty="0"/>
            </a:br>
            <a:r>
              <a:rPr lang="en-GB" dirty="0"/>
              <a:t>Issues with microscope use at school</a:t>
            </a:r>
          </a:p>
        </p:txBody>
      </p:sp>
      <p:graphicFrame>
        <p:nvGraphicFramePr>
          <p:cNvPr id="9" name="Content Placeholder 8">
            <a:extLst>
              <a:ext uri="{FF2B5EF4-FFF2-40B4-BE49-F238E27FC236}">
                <a16:creationId xmlns:a16="http://schemas.microsoft.com/office/drawing/2014/main" id="{890E447D-6C99-CFED-A3F9-0836BE5A60AC}"/>
              </a:ext>
            </a:extLst>
          </p:cNvPr>
          <p:cNvGraphicFramePr>
            <a:graphicFrameLocks noGrp="1"/>
          </p:cNvGraphicFramePr>
          <p:nvPr>
            <p:ph idx="1"/>
            <p:extLst>
              <p:ext uri="{D42A27DB-BD31-4B8C-83A1-F6EECF244321}">
                <p14:modId xmlns:p14="http://schemas.microsoft.com/office/powerpoint/2010/main" val="379773222"/>
              </p:ext>
            </p:extLst>
          </p:nvPr>
        </p:nvGraphicFramePr>
        <p:xfrm>
          <a:off x="613611" y="1825625"/>
          <a:ext cx="10740186" cy="3205480"/>
        </p:xfrm>
        <a:graphic>
          <a:graphicData uri="http://schemas.openxmlformats.org/drawingml/2006/table">
            <a:tbl>
              <a:tblPr firstRow="1" bandRow="1">
                <a:tableStyleId>{F5AB1C69-6EDB-4FF4-983F-18BD219EF322}</a:tableStyleId>
              </a:tblPr>
              <a:tblGrid>
                <a:gridCol w="3729788">
                  <a:extLst>
                    <a:ext uri="{9D8B030D-6E8A-4147-A177-3AD203B41FA5}">
                      <a16:colId xmlns:a16="http://schemas.microsoft.com/office/drawing/2014/main" val="3043924823"/>
                    </a:ext>
                  </a:extLst>
                </a:gridCol>
                <a:gridCol w="3505199">
                  <a:extLst>
                    <a:ext uri="{9D8B030D-6E8A-4147-A177-3AD203B41FA5}">
                      <a16:colId xmlns:a16="http://schemas.microsoft.com/office/drawing/2014/main" val="1918165349"/>
                    </a:ext>
                  </a:extLst>
                </a:gridCol>
                <a:gridCol w="3505199">
                  <a:extLst>
                    <a:ext uri="{9D8B030D-6E8A-4147-A177-3AD203B41FA5}">
                      <a16:colId xmlns:a16="http://schemas.microsoft.com/office/drawing/2014/main" val="2595140073"/>
                    </a:ext>
                  </a:extLst>
                </a:gridCol>
              </a:tblGrid>
              <a:tr h="370840">
                <a:tc>
                  <a:txBody>
                    <a:bodyPr/>
                    <a:lstStyle/>
                    <a:p>
                      <a:r>
                        <a:rPr lang="en-GB" dirty="0"/>
                        <a:t>Organisational</a:t>
                      </a:r>
                    </a:p>
                  </a:txBody>
                  <a:tcPr/>
                </a:tc>
                <a:tc>
                  <a:txBody>
                    <a:bodyPr/>
                    <a:lstStyle/>
                    <a:p>
                      <a:r>
                        <a:rPr lang="en-GB" dirty="0"/>
                        <a:t>Teacher</a:t>
                      </a:r>
                    </a:p>
                  </a:txBody>
                  <a:tcPr/>
                </a:tc>
                <a:tc>
                  <a:txBody>
                    <a:bodyPr/>
                    <a:lstStyle/>
                    <a:p>
                      <a:r>
                        <a:rPr lang="en-GB" dirty="0"/>
                        <a:t>Student</a:t>
                      </a:r>
                    </a:p>
                  </a:txBody>
                  <a:tcPr/>
                </a:tc>
                <a:extLst>
                  <a:ext uri="{0D108BD9-81ED-4DB2-BD59-A6C34878D82A}">
                    <a16:rowId xmlns:a16="http://schemas.microsoft.com/office/drawing/2014/main" val="33526598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Curriculum expectations</a:t>
                      </a:r>
                    </a:p>
                    <a:p>
                      <a:r>
                        <a:rPr lang="en-GB" dirty="0"/>
                        <a:t>Time in lessons</a:t>
                      </a:r>
                    </a:p>
                    <a:p>
                      <a:r>
                        <a:rPr lang="en-GB" dirty="0"/>
                        <a:t>Extracurricular time</a:t>
                      </a:r>
                    </a:p>
                    <a:p>
                      <a:r>
                        <a:rPr lang="en-GB" dirty="0"/>
                        <a:t>Cost of buying microscopes</a:t>
                      </a:r>
                    </a:p>
                    <a:p>
                      <a:r>
                        <a:rPr lang="en-GB" dirty="0"/>
                        <a:t>Cost maintaining microscopes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maintaining microscopes</a:t>
                      </a:r>
                    </a:p>
                    <a:p>
                      <a:r>
                        <a:rPr lang="en-GB" dirty="0"/>
                        <a:t>Skills for maintaining microscopes</a:t>
                      </a:r>
                    </a:p>
                  </a:txBody>
                  <a:tcPr/>
                </a:tc>
                <a:tc>
                  <a:txBody>
                    <a:bodyPr/>
                    <a:lstStyle/>
                    <a:p>
                      <a:r>
                        <a:rPr lang="en-GB" dirty="0"/>
                        <a:t>Curriculum opportunities</a:t>
                      </a:r>
                    </a:p>
                    <a:p>
                      <a:r>
                        <a:rPr lang="en-GB" dirty="0"/>
                        <a:t>Experience of using microscopes</a:t>
                      </a:r>
                    </a:p>
                    <a:p>
                      <a:r>
                        <a:rPr lang="en-GB" dirty="0"/>
                        <a:t>Confidence using a microscope</a:t>
                      </a:r>
                    </a:p>
                    <a:p>
                      <a:r>
                        <a:rPr lang="en-GB" dirty="0"/>
                        <a:t>Skills using microscopes</a:t>
                      </a:r>
                    </a:p>
                    <a:p>
                      <a:r>
                        <a:rPr lang="en-GB" dirty="0"/>
                        <a:t>Skills teaching microscopes</a:t>
                      </a:r>
                    </a:p>
                    <a:p>
                      <a:r>
                        <a:rPr lang="en-GB" dirty="0"/>
                        <a:t>Access to good quality microscopes</a:t>
                      </a:r>
                    </a:p>
                    <a:p>
                      <a:endParaRPr lang="en-GB" dirty="0"/>
                    </a:p>
                    <a:p>
                      <a:endParaRPr lang="en-GB" dirty="0"/>
                    </a:p>
                    <a:p>
                      <a:endParaRPr lang="en-GB" dirty="0"/>
                    </a:p>
                  </a:txBody>
                  <a:tcPr/>
                </a:tc>
                <a:tc>
                  <a:txBody>
                    <a:bodyPr/>
                    <a:lstStyle/>
                    <a:p>
                      <a:r>
                        <a:rPr lang="en-GB" dirty="0"/>
                        <a:t>Access to good quality microscopes</a:t>
                      </a:r>
                    </a:p>
                    <a:p>
                      <a:r>
                        <a:rPr lang="en-GB" dirty="0"/>
                        <a:t>Lack of time to use a microscope</a:t>
                      </a:r>
                    </a:p>
                    <a:p>
                      <a:r>
                        <a:rPr lang="en-GB" dirty="0"/>
                        <a:t>Lack of ownership of equipment and investigations using microscopes</a:t>
                      </a:r>
                    </a:p>
                    <a:p>
                      <a:r>
                        <a:rPr lang="en-GB" dirty="0"/>
                        <a:t>Lack of extended projects</a:t>
                      </a:r>
                    </a:p>
                    <a:p>
                      <a:r>
                        <a:rPr lang="en-GB" dirty="0"/>
                        <a:t>Lack of extracurricular opportunities</a:t>
                      </a:r>
                    </a:p>
                  </a:txBody>
                  <a:tcPr/>
                </a:tc>
                <a:extLst>
                  <a:ext uri="{0D108BD9-81ED-4DB2-BD59-A6C34878D82A}">
                    <a16:rowId xmlns:a16="http://schemas.microsoft.com/office/drawing/2014/main" val="3455347675"/>
                  </a:ext>
                </a:extLst>
              </a:tr>
            </a:tbl>
          </a:graphicData>
        </a:graphic>
      </p:graphicFrame>
    </p:spTree>
    <p:extLst>
      <p:ext uri="{BB962C8B-B14F-4D97-AF65-F5344CB8AC3E}">
        <p14:creationId xmlns:p14="http://schemas.microsoft.com/office/powerpoint/2010/main" val="1364508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F0B9-38F3-266B-5581-807433FDF189}"/>
              </a:ext>
            </a:extLst>
          </p:cNvPr>
          <p:cNvSpPr>
            <a:spLocks noGrp="1"/>
          </p:cNvSpPr>
          <p:nvPr>
            <p:ph type="title"/>
          </p:nvPr>
        </p:nvSpPr>
        <p:spPr/>
        <p:txBody>
          <a:bodyPr/>
          <a:lstStyle/>
          <a:p>
            <a:r>
              <a:rPr lang="en-GB" dirty="0"/>
              <a:t>Hypotheses</a:t>
            </a:r>
          </a:p>
        </p:txBody>
      </p:sp>
      <p:sp>
        <p:nvSpPr>
          <p:cNvPr id="3" name="Content Placeholder 2">
            <a:extLst>
              <a:ext uri="{FF2B5EF4-FFF2-40B4-BE49-F238E27FC236}">
                <a16:creationId xmlns:a16="http://schemas.microsoft.com/office/drawing/2014/main" id="{6213F819-E9BC-95CF-0093-9F51F424FC1C}"/>
              </a:ext>
            </a:extLst>
          </p:cNvPr>
          <p:cNvSpPr>
            <a:spLocks noGrp="1"/>
          </p:cNvSpPr>
          <p:nvPr>
            <p:ph idx="1"/>
          </p:nvPr>
        </p:nvSpPr>
        <p:spPr/>
        <p:txBody>
          <a:bodyPr>
            <a:normAutofit fontScale="77500" lnSpcReduction="20000"/>
          </a:bodyPr>
          <a:lstStyle/>
          <a:p>
            <a:r>
              <a:rPr lang="en-GB" dirty="0"/>
              <a:t>Secondary school students have limited opportunities to use a microscope (possibly one lesson per year over five years). This is unlikely to change.</a:t>
            </a:r>
          </a:p>
          <a:p>
            <a:r>
              <a:rPr lang="en-GB" dirty="0"/>
              <a:t>These experiences are often procedural, rushed and use inadequate microscopes, leading to disengagement with microscopy and related STEM careers.</a:t>
            </a:r>
          </a:p>
          <a:p>
            <a:r>
              <a:rPr lang="en-GB" dirty="0"/>
              <a:t>Classroom experiences could be improved with quality teacher training opportunities and technician support/training.</a:t>
            </a:r>
          </a:p>
          <a:p>
            <a:r>
              <a:rPr lang="en-GB" dirty="0"/>
              <a:t>Extra curricular opportunities for using microscopes could be effective with access to quality microscopes, accessible resources and teacher training. </a:t>
            </a:r>
            <a:r>
              <a:rPr lang="en-GB" i="1" dirty="0"/>
              <a:t>A five week project could double the time that students have in lessons with microscopes).</a:t>
            </a:r>
          </a:p>
          <a:p>
            <a:pPr marL="0" indent="0">
              <a:buNone/>
            </a:pPr>
            <a:endParaRPr lang="en-GB" b="1" i="1" dirty="0"/>
          </a:p>
          <a:p>
            <a:pPr marL="0" indent="0" algn="ctr">
              <a:buNone/>
            </a:pPr>
            <a:r>
              <a:rPr lang="en-GB" b="1" i="1" dirty="0"/>
              <a:t>Improving teacher and technician training, providing access to good quality microscopes and providing quality extra curricular opportunities will improve science capital related to microscopy and STEM interest and careers in the secondary school setting</a:t>
            </a:r>
          </a:p>
        </p:txBody>
      </p:sp>
    </p:spTree>
    <p:extLst>
      <p:ext uri="{BB962C8B-B14F-4D97-AF65-F5344CB8AC3E}">
        <p14:creationId xmlns:p14="http://schemas.microsoft.com/office/powerpoint/2010/main" val="3920190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a:extLst>
            <a:ext uri="{FF2B5EF4-FFF2-40B4-BE49-F238E27FC236}">
              <a16:creationId xmlns:a16="http://schemas.microsoft.com/office/drawing/2014/main" id="{C0B7A069-645E-7C2C-9232-E0678FC09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F4670-80CB-1B1B-5675-E9DB007EC5A9}"/>
              </a:ext>
            </a:extLst>
          </p:cNvPr>
          <p:cNvSpPr>
            <a:spLocks noGrp="1"/>
          </p:cNvSpPr>
          <p:nvPr>
            <p:ph type="title"/>
          </p:nvPr>
        </p:nvSpPr>
        <p:spPr>
          <a:xfrm>
            <a:off x="819786" y="1043709"/>
            <a:ext cx="10453142" cy="445530"/>
          </a:xfrm>
        </p:spPr>
        <p:txBody>
          <a:bodyPr vert="horz" lIns="91440" tIns="45720" rIns="91440" bIns="45720" rtlCol="0" anchor="ctr">
            <a:normAutofit fontScale="90000"/>
          </a:bodyPr>
          <a:lstStyle/>
          <a:p>
            <a:r>
              <a:rPr lang="en-US" sz="1400" kern="1200" dirty="0">
                <a:latin typeface="+mj-lt"/>
                <a:ea typeface="+mj-ea"/>
                <a:cs typeface="+mj-cs"/>
              </a:rPr>
              <a:t>Jones, M.G., Chesnutt, K., </a:t>
            </a:r>
            <a:r>
              <a:rPr lang="en-US" sz="1400" kern="1200" dirty="0" err="1">
                <a:latin typeface="+mj-lt"/>
                <a:ea typeface="+mj-ea"/>
                <a:cs typeface="+mj-cs"/>
              </a:rPr>
              <a:t>Ennes</a:t>
            </a:r>
            <a:r>
              <a:rPr lang="en-US" sz="1400" kern="1200" dirty="0">
                <a:latin typeface="+mj-lt"/>
                <a:ea typeface="+mj-ea"/>
                <a:cs typeface="+mj-cs"/>
              </a:rPr>
              <a:t>, M., Mulvey, K.L. and Cayton, E., 2021. Understanding science career aspirations: Factors predicting future science task value. </a:t>
            </a:r>
            <a:r>
              <a:rPr lang="en-US" sz="1400" i="1" kern="1200" dirty="0">
                <a:latin typeface="+mj-lt"/>
                <a:ea typeface="+mj-ea"/>
                <a:cs typeface="+mj-cs"/>
              </a:rPr>
              <a:t>Journal of Research in Science Teaching</a:t>
            </a:r>
            <a:r>
              <a:rPr lang="en-US" sz="1400" kern="1200" dirty="0">
                <a:latin typeface="+mj-lt"/>
                <a:ea typeface="+mj-ea"/>
                <a:cs typeface="+mj-cs"/>
              </a:rPr>
              <a:t>, 58(7), pp.937-955.</a:t>
            </a:r>
          </a:p>
        </p:txBody>
      </p:sp>
      <p:pic>
        <p:nvPicPr>
          <p:cNvPr id="5" name="Picture 4">
            <a:extLst>
              <a:ext uri="{FF2B5EF4-FFF2-40B4-BE49-F238E27FC236}">
                <a16:creationId xmlns:a16="http://schemas.microsoft.com/office/drawing/2014/main" id="{F704EB4E-63D1-91F2-916E-65D044BE520C}"/>
              </a:ext>
            </a:extLst>
          </p:cNvPr>
          <p:cNvPicPr>
            <a:picLocks noChangeAspect="1"/>
          </p:cNvPicPr>
          <p:nvPr/>
        </p:nvPicPr>
        <p:blipFill>
          <a:blip r:embed="rId3"/>
          <a:stretch>
            <a:fillRect/>
          </a:stretch>
        </p:blipFill>
        <p:spPr>
          <a:xfrm>
            <a:off x="919070" y="1966293"/>
            <a:ext cx="10353858" cy="4452160"/>
          </a:xfrm>
          <a:prstGeom prst="rect">
            <a:avLst/>
          </a:prstGeom>
        </p:spPr>
      </p:pic>
      <p:sp>
        <p:nvSpPr>
          <p:cNvPr id="3" name="Title 1">
            <a:extLst>
              <a:ext uri="{FF2B5EF4-FFF2-40B4-BE49-F238E27FC236}">
                <a16:creationId xmlns:a16="http://schemas.microsoft.com/office/drawing/2014/main" id="{E0DEBC99-07FF-E842-A799-D824D8B931FC}"/>
              </a:ext>
            </a:extLst>
          </p:cNvPr>
          <p:cNvSpPr txBox="1">
            <a:spLocks/>
          </p:cNvSpPr>
          <p:nvPr/>
        </p:nvSpPr>
        <p:spPr>
          <a:xfrm>
            <a:off x="838200" y="365126"/>
            <a:ext cx="10515600" cy="789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Opportunities using the Jones et al model</a:t>
            </a:r>
          </a:p>
        </p:txBody>
      </p:sp>
      <p:sp>
        <p:nvSpPr>
          <p:cNvPr id="4" name="TextBox 3">
            <a:extLst>
              <a:ext uri="{FF2B5EF4-FFF2-40B4-BE49-F238E27FC236}">
                <a16:creationId xmlns:a16="http://schemas.microsoft.com/office/drawing/2014/main" id="{82356585-2CDE-750D-D1AF-B068E350C4CA}"/>
              </a:ext>
            </a:extLst>
          </p:cNvPr>
          <p:cNvSpPr txBox="1"/>
          <p:nvPr/>
        </p:nvSpPr>
        <p:spPr>
          <a:xfrm>
            <a:off x="239285" y="2167822"/>
            <a:ext cx="1359569" cy="954107"/>
          </a:xfrm>
          <a:prstGeom prst="rect">
            <a:avLst/>
          </a:prstGeom>
          <a:solidFill>
            <a:srgbClr val="FFFF00"/>
          </a:solidFill>
        </p:spPr>
        <p:txBody>
          <a:bodyPr wrap="square" rtlCol="0">
            <a:spAutoFit/>
          </a:bodyPr>
          <a:lstStyle/>
          <a:p>
            <a:r>
              <a:rPr lang="en-GB" sz="1400" dirty="0"/>
              <a:t>Teachers, technicians, visitors using microscopes</a:t>
            </a:r>
          </a:p>
        </p:txBody>
      </p:sp>
      <p:sp>
        <p:nvSpPr>
          <p:cNvPr id="7" name="TextBox 6">
            <a:extLst>
              <a:ext uri="{FF2B5EF4-FFF2-40B4-BE49-F238E27FC236}">
                <a16:creationId xmlns:a16="http://schemas.microsoft.com/office/drawing/2014/main" id="{223830F9-34BB-AF71-0A43-36586FC896E5}"/>
              </a:ext>
            </a:extLst>
          </p:cNvPr>
          <p:cNvSpPr txBox="1"/>
          <p:nvPr/>
        </p:nvSpPr>
        <p:spPr>
          <a:xfrm>
            <a:off x="239285" y="3456622"/>
            <a:ext cx="1359569" cy="738664"/>
          </a:xfrm>
          <a:prstGeom prst="rect">
            <a:avLst/>
          </a:prstGeom>
          <a:solidFill>
            <a:srgbClr val="FFFF00"/>
          </a:solidFill>
        </p:spPr>
        <p:txBody>
          <a:bodyPr wrap="square" rtlCol="0">
            <a:spAutoFit/>
          </a:bodyPr>
          <a:lstStyle/>
          <a:p>
            <a:r>
              <a:rPr lang="en-GB" sz="1400" dirty="0"/>
              <a:t>Access to good quality microscopes</a:t>
            </a:r>
          </a:p>
        </p:txBody>
      </p:sp>
      <p:sp>
        <p:nvSpPr>
          <p:cNvPr id="8" name="TextBox 7">
            <a:extLst>
              <a:ext uri="{FF2B5EF4-FFF2-40B4-BE49-F238E27FC236}">
                <a16:creationId xmlns:a16="http://schemas.microsoft.com/office/drawing/2014/main" id="{B5C32B93-2D93-8E02-0FFB-5A56A2F603A4}"/>
              </a:ext>
            </a:extLst>
          </p:cNvPr>
          <p:cNvSpPr txBox="1"/>
          <p:nvPr/>
        </p:nvSpPr>
        <p:spPr>
          <a:xfrm>
            <a:off x="189644" y="4661765"/>
            <a:ext cx="1359569" cy="954107"/>
          </a:xfrm>
          <a:prstGeom prst="rect">
            <a:avLst/>
          </a:prstGeom>
          <a:solidFill>
            <a:srgbClr val="FFFF00"/>
          </a:solidFill>
        </p:spPr>
        <p:txBody>
          <a:bodyPr wrap="square" rtlCol="0">
            <a:spAutoFit/>
          </a:bodyPr>
          <a:lstStyle/>
          <a:p>
            <a:r>
              <a:rPr lang="en-GB" sz="1400" dirty="0"/>
              <a:t>Best quality classroom and extracurricular experiences</a:t>
            </a:r>
          </a:p>
        </p:txBody>
      </p:sp>
      <p:sp>
        <p:nvSpPr>
          <p:cNvPr id="9" name="TextBox 8">
            <a:extLst>
              <a:ext uri="{FF2B5EF4-FFF2-40B4-BE49-F238E27FC236}">
                <a16:creationId xmlns:a16="http://schemas.microsoft.com/office/drawing/2014/main" id="{D02FDB8A-2032-EF19-B624-71D38FA226EB}"/>
              </a:ext>
            </a:extLst>
          </p:cNvPr>
          <p:cNvSpPr txBox="1"/>
          <p:nvPr/>
        </p:nvSpPr>
        <p:spPr>
          <a:xfrm>
            <a:off x="4367463" y="1704683"/>
            <a:ext cx="3056021" cy="523220"/>
          </a:xfrm>
          <a:prstGeom prst="rect">
            <a:avLst/>
          </a:prstGeom>
          <a:solidFill>
            <a:srgbClr val="FFFF00"/>
          </a:solidFill>
        </p:spPr>
        <p:txBody>
          <a:bodyPr wrap="square" rtlCol="0">
            <a:spAutoFit/>
          </a:bodyPr>
          <a:lstStyle/>
          <a:p>
            <a:pPr algn="ctr"/>
            <a:r>
              <a:rPr lang="en-GB" sz="1400" dirty="0"/>
              <a:t>Short and medium term projects. </a:t>
            </a:r>
          </a:p>
          <a:p>
            <a:pPr algn="ctr"/>
            <a:r>
              <a:rPr lang="en-GB" sz="1400" dirty="0"/>
              <a:t>Badges, certificates and awards</a:t>
            </a:r>
          </a:p>
        </p:txBody>
      </p:sp>
      <p:sp>
        <p:nvSpPr>
          <p:cNvPr id="10" name="TextBox 9">
            <a:extLst>
              <a:ext uri="{FF2B5EF4-FFF2-40B4-BE49-F238E27FC236}">
                <a16:creationId xmlns:a16="http://schemas.microsoft.com/office/drawing/2014/main" id="{A45A1A0E-52B7-18A1-ED48-F9C315FC5162}"/>
              </a:ext>
            </a:extLst>
          </p:cNvPr>
          <p:cNvSpPr txBox="1"/>
          <p:nvPr/>
        </p:nvSpPr>
        <p:spPr>
          <a:xfrm>
            <a:off x="4518346" y="3584514"/>
            <a:ext cx="3056021" cy="738664"/>
          </a:xfrm>
          <a:prstGeom prst="rect">
            <a:avLst/>
          </a:prstGeom>
          <a:solidFill>
            <a:srgbClr val="FFFF00"/>
          </a:solidFill>
        </p:spPr>
        <p:txBody>
          <a:bodyPr wrap="square" rtlCol="0">
            <a:spAutoFit/>
          </a:bodyPr>
          <a:lstStyle/>
          <a:p>
            <a:pPr algn="ctr"/>
            <a:r>
              <a:rPr lang="en-GB" sz="1400" dirty="0"/>
              <a:t>Recognition from schools, universities and learned societies.</a:t>
            </a:r>
          </a:p>
          <a:p>
            <a:pPr algn="ctr"/>
            <a:r>
              <a:rPr lang="en-GB" sz="1400" dirty="0"/>
              <a:t>Citizen science opportunities.</a:t>
            </a:r>
          </a:p>
        </p:txBody>
      </p:sp>
      <p:pic>
        <p:nvPicPr>
          <p:cNvPr id="12" name="Picture 11">
            <a:extLst>
              <a:ext uri="{FF2B5EF4-FFF2-40B4-BE49-F238E27FC236}">
                <a16:creationId xmlns:a16="http://schemas.microsoft.com/office/drawing/2014/main" id="{2EFFBDFD-7996-5158-2009-88F9E02FFA19}"/>
              </a:ext>
            </a:extLst>
          </p:cNvPr>
          <p:cNvPicPr>
            <a:picLocks noChangeAspect="1"/>
          </p:cNvPicPr>
          <p:nvPr/>
        </p:nvPicPr>
        <p:blipFill>
          <a:blip r:embed="rId4"/>
          <a:stretch>
            <a:fillRect/>
          </a:stretch>
        </p:blipFill>
        <p:spPr>
          <a:xfrm>
            <a:off x="9408695" y="1394765"/>
            <a:ext cx="2322915" cy="2072634"/>
          </a:xfrm>
          <a:prstGeom prst="rect">
            <a:avLst/>
          </a:prstGeom>
        </p:spPr>
      </p:pic>
    </p:spTree>
    <p:extLst>
      <p:ext uri="{BB962C8B-B14F-4D97-AF65-F5344CB8AC3E}">
        <p14:creationId xmlns:p14="http://schemas.microsoft.com/office/powerpoint/2010/main" val="146002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9602-3CAB-F173-77BB-DB4D678FE7F5}"/>
              </a:ext>
            </a:extLst>
          </p:cNvPr>
          <p:cNvSpPr>
            <a:spLocks noGrp="1"/>
          </p:cNvSpPr>
          <p:nvPr>
            <p:ph type="title"/>
          </p:nvPr>
        </p:nvSpPr>
        <p:spPr/>
        <p:txBody>
          <a:bodyPr/>
          <a:lstStyle/>
          <a:p>
            <a:r>
              <a:rPr lang="en-GB" dirty="0"/>
              <a:t>Similar or useful projects/models</a:t>
            </a:r>
          </a:p>
        </p:txBody>
      </p:sp>
      <p:sp>
        <p:nvSpPr>
          <p:cNvPr id="5" name="TextBox 4">
            <a:extLst>
              <a:ext uri="{FF2B5EF4-FFF2-40B4-BE49-F238E27FC236}">
                <a16:creationId xmlns:a16="http://schemas.microsoft.com/office/drawing/2014/main" id="{55F28EFE-68CA-F24A-D6A1-E6F8060D2BC6}"/>
              </a:ext>
            </a:extLst>
          </p:cNvPr>
          <p:cNvSpPr txBox="1"/>
          <p:nvPr/>
        </p:nvSpPr>
        <p:spPr>
          <a:xfrm>
            <a:off x="763504" y="1798973"/>
            <a:ext cx="10664992" cy="1015663"/>
          </a:xfrm>
          <a:prstGeom prst="rect">
            <a:avLst/>
          </a:prstGeom>
          <a:solidFill>
            <a:schemeClr val="accent6">
              <a:lumMod val="20000"/>
              <a:lumOff val="80000"/>
            </a:schemeClr>
          </a:solidFill>
        </p:spPr>
        <p:txBody>
          <a:bodyPr wrap="square">
            <a:spAutoFit/>
          </a:bodyPr>
          <a:lstStyle/>
          <a:p>
            <a:pPr marL="0" indent="0">
              <a:buNone/>
            </a:pPr>
            <a:r>
              <a:rPr lang="en-GB" sz="2000" b="0" i="0" dirty="0">
                <a:solidFill>
                  <a:srgbClr val="222222"/>
                </a:solidFill>
                <a:effectLst/>
                <a:latin typeface="Arial" panose="020B0604020202020204" pitchFamily="34" charset="0"/>
              </a:rPr>
              <a:t>Cohen, J.I., 2021. Applications of microscopy in science education: gifted youth, public school, and the next-generation science standards (NGSS). </a:t>
            </a:r>
            <a:r>
              <a:rPr lang="en-GB" sz="2000" b="0" i="1" dirty="0">
                <a:solidFill>
                  <a:srgbClr val="222222"/>
                </a:solidFill>
                <a:effectLst/>
                <a:latin typeface="Arial" panose="020B0604020202020204" pitchFamily="34" charset="0"/>
              </a:rPr>
              <a:t>Journal of Biological Education</a:t>
            </a:r>
            <a:r>
              <a:rPr lang="en-GB" sz="2000" b="0" i="0" dirty="0">
                <a:solidFill>
                  <a:srgbClr val="222222"/>
                </a:solidFill>
                <a:effectLst/>
                <a:latin typeface="Arial" panose="020B0604020202020204" pitchFamily="34" charset="0"/>
              </a:rPr>
              <a:t>, </a:t>
            </a:r>
            <a:r>
              <a:rPr lang="en-GB" sz="2000" b="0" i="1" dirty="0">
                <a:solidFill>
                  <a:srgbClr val="222222"/>
                </a:solidFill>
                <a:effectLst/>
                <a:latin typeface="Arial" panose="020B0604020202020204" pitchFamily="34" charset="0"/>
              </a:rPr>
              <a:t>55</a:t>
            </a:r>
            <a:r>
              <a:rPr lang="en-GB" sz="2000" b="0" i="0" dirty="0">
                <a:solidFill>
                  <a:srgbClr val="222222"/>
                </a:solidFill>
                <a:effectLst/>
                <a:latin typeface="Arial" panose="020B0604020202020204" pitchFamily="34" charset="0"/>
              </a:rPr>
              <a:t>(5), pp.518-527.</a:t>
            </a:r>
            <a:endParaRPr lang="en-GB" sz="2000" dirty="0"/>
          </a:p>
        </p:txBody>
      </p:sp>
      <p:sp>
        <p:nvSpPr>
          <p:cNvPr id="7" name="TextBox 6">
            <a:extLst>
              <a:ext uri="{FF2B5EF4-FFF2-40B4-BE49-F238E27FC236}">
                <a16:creationId xmlns:a16="http://schemas.microsoft.com/office/drawing/2014/main" id="{48133115-5A46-22A9-0F29-B034001C316F}"/>
              </a:ext>
            </a:extLst>
          </p:cNvPr>
          <p:cNvSpPr txBox="1"/>
          <p:nvPr/>
        </p:nvSpPr>
        <p:spPr>
          <a:xfrm>
            <a:off x="763504" y="3143751"/>
            <a:ext cx="10664992" cy="1015663"/>
          </a:xfrm>
          <a:prstGeom prst="rect">
            <a:avLst/>
          </a:prstGeom>
          <a:solidFill>
            <a:schemeClr val="accent6">
              <a:lumMod val="20000"/>
              <a:lumOff val="80000"/>
            </a:schemeClr>
          </a:solidFill>
        </p:spPr>
        <p:txBody>
          <a:bodyPr wrap="square">
            <a:spAutoFit/>
          </a:bodyPr>
          <a:lstStyle/>
          <a:p>
            <a:r>
              <a:rPr lang="en-GB" sz="2000" b="0" i="0" dirty="0">
                <a:solidFill>
                  <a:srgbClr val="222222"/>
                </a:solidFill>
                <a:effectLst/>
                <a:latin typeface="Arial" panose="020B0604020202020204" pitchFamily="34" charset="0"/>
              </a:rPr>
              <a:t>Hale, </a:t>
            </a:r>
            <a:r>
              <a:rPr lang="en-GB" sz="2000" dirty="0">
                <a:solidFill>
                  <a:srgbClr val="222222"/>
                </a:solidFill>
                <a:latin typeface="Arial" panose="020B0604020202020204" pitchFamily="34" charset="0"/>
              </a:rPr>
              <a:t>J.</a:t>
            </a:r>
            <a:r>
              <a:rPr lang="en-GB" sz="2000" b="0" i="0" dirty="0">
                <a:solidFill>
                  <a:srgbClr val="222222"/>
                </a:solidFill>
                <a:effectLst/>
                <a:latin typeface="Arial" panose="020B0604020202020204" pitchFamily="34" charset="0"/>
              </a:rPr>
              <a:t>, </a:t>
            </a:r>
            <a:r>
              <a:rPr lang="en-GB" sz="2000" b="0" i="0" dirty="0" err="1">
                <a:solidFill>
                  <a:srgbClr val="222222"/>
                </a:solidFill>
                <a:effectLst/>
                <a:latin typeface="Arial" panose="020B0604020202020204" pitchFamily="34" charset="0"/>
              </a:rPr>
              <a:t>Harkess</a:t>
            </a:r>
            <a:r>
              <a:rPr lang="en-GB" sz="2000" b="0" i="0" dirty="0">
                <a:solidFill>
                  <a:srgbClr val="222222"/>
                </a:solidFill>
                <a:effectLst/>
                <a:latin typeface="Arial" panose="020B0604020202020204" pitchFamily="34" charset="0"/>
              </a:rPr>
              <a:t>, A., and </a:t>
            </a:r>
            <a:r>
              <a:rPr lang="en-GB" sz="2000" b="0" i="0" dirty="0" err="1">
                <a:solidFill>
                  <a:srgbClr val="222222"/>
                </a:solidFill>
                <a:effectLst/>
                <a:latin typeface="Arial" panose="020B0604020202020204" pitchFamily="34" charset="0"/>
              </a:rPr>
              <a:t>Könyves</a:t>
            </a:r>
            <a:r>
              <a:rPr lang="en-GB" sz="2000" b="0" i="0" dirty="0">
                <a:solidFill>
                  <a:srgbClr val="222222"/>
                </a:solidFill>
                <a:effectLst/>
                <a:latin typeface="Arial" panose="020B0604020202020204" pitchFamily="34" charset="0"/>
              </a:rPr>
              <a:t>, K. 2024. The Jersey Daffodil Project: Integrating nanopore sequencing into classrooms improves STEM skills, scientific identity and career development. </a:t>
            </a:r>
            <a:r>
              <a:rPr lang="en-GB" sz="2000" b="0" i="1" dirty="0">
                <a:solidFill>
                  <a:srgbClr val="222222"/>
                </a:solidFill>
                <a:effectLst/>
                <a:latin typeface="Arial" panose="020B0604020202020204" pitchFamily="34" charset="0"/>
              </a:rPr>
              <a:t>Plants, People, Planet</a:t>
            </a:r>
            <a:r>
              <a:rPr lang="en-GB" sz="2000" b="0" i="0" dirty="0">
                <a:solidFill>
                  <a:srgbClr val="222222"/>
                </a:solidFill>
                <a:effectLst/>
                <a:latin typeface="Arial" panose="020B0604020202020204" pitchFamily="34" charset="0"/>
              </a:rPr>
              <a:t> 6, no. 6: 1293-1298.</a:t>
            </a:r>
            <a:endParaRPr lang="en-GB" sz="2000" dirty="0"/>
          </a:p>
        </p:txBody>
      </p:sp>
      <p:sp>
        <p:nvSpPr>
          <p:cNvPr id="9" name="TextBox 8">
            <a:extLst>
              <a:ext uri="{FF2B5EF4-FFF2-40B4-BE49-F238E27FC236}">
                <a16:creationId xmlns:a16="http://schemas.microsoft.com/office/drawing/2014/main" id="{AAF3C506-FC81-94EF-33AF-330CF8F11F94}"/>
              </a:ext>
            </a:extLst>
          </p:cNvPr>
          <p:cNvSpPr txBox="1"/>
          <p:nvPr/>
        </p:nvSpPr>
        <p:spPr>
          <a:xfrm>
            <a:off x="763504" y="4488530"/>
            <a:ext cx="10664992" cy="1015663"/>
          </a:xfrm>
          <a:prstGeom prst="rect">
            <a:avLst/>
          </a:prstGeom>
          <a:solidFill>
            <a:schemeClr val="accent6">
              <a:lumMod val="20000"/>
              <a:lumOff val="80000"/>
            </a:schemeClr>
          </a:solidFill>
        </p:spPr>
        <p:txBody>
          <a:bodyPr wrap="square">
            <a:spAutoFit/>
          </a:bodyPr>
          <a:lstStyle/>
          <a:p>
            <a:r>
              <a:rPr lang="en-GB" sz="2000" b="0" i="0" dirty="0" err="1">
                <a:solidFill>
                  <a:srgbClr val="222222"/>
                </a:solidFill>
                <a:effectLst/>
                <a:latin typeface="Arial" panose="020B0604020202020204" pitchFamily="34" charset="0"/>
              </a:rPr>
              <a:t>Gąsiorek</a:t>
            </a:r>
            <a:r>
              <a:rPr lang="en-GB" sz="2000" b="0" i="0" dirty="0">
                <a:solidFill>
                  <a:srgbClr val="222222"/>
                </a:solidFill>
                <a:effectLst/>
                <a:latin typeface="Arial" panose="020B0604020202020204" pitchFamily="34" charset="0"/>
              </a:rPr>
              <a:t>, P., </a:t>
            </a:r>
            <a:r>
              <a:rPr lang="en-GB" sz="2000" b="0" i="0" dirty="0" err="1">
                <a:solidFill>
                  <a:srgbClr val="222222"/>
                </a:solidFill>
                <a:effectLst/>
                <a:latin typeface="Arial" panose="020B0604020202020204" pitchFamily="34" charset="0"/>
              </a:rPr>
              <a:t>Sørensen</a:t>
            </a:r>
            <a:r>
              <a:rPr lang="en-GB" sz="2000" b="0" i="0" dirty="0">
                <a:solidFill>
                  <a:srgbClr val="222222"/>
                </a:solidFill>
                <a:effectLst/>
                <a:latin typeface="Arial" panose="020B0604020202020204" pitchFamily="34" charset="0"/>
              </a:rPr>
              <a:t>, M.V., </a:t>
            </a:r>
            <a:r>
              <a:rPr lang="en-GB" sz="2000" b="0" i="0" dirty="0" err="1">
                <a:solidFill>
                  <a:srgbClr val="222222"/>
                </a:solidFill>
                <a:effectLst/>
                <a:latin typeface="Arial" panose="020B0604020202020204" pitchFamily="34" charset="0"/>
              </a:rPr>
              <a:t>Lillemark</a:t>
            </a:r>
            <a:r>
              <a:rPr lang="en-GB" sz="2000" b="0" i="0" dirty="0">
                <a:solidFill>
                  <a:srgbClr val="222222"/>
                </a:solidFill>
                <a:effectLst/>
                <a:latin typeface="Arial" panose="020B0604020202020204" pitchFamily="34" charset="0"/>
              </a:rPr>
              <a:t>, M.R., </a:t>
            </a:r>
            <a:r>
              <a:rPr lang="en-GB" sz="2000" b="0" i="0" dirty="0" err="1">
                <a:solidFill>
                  <a:srgbClr val="222222"/>
                </a:solidFill>
                <a:effectLst/>
                <a:latin typeface="Arial" panose="020B0604020202020204" pitchFamily="34" charset="0"/>
              </a:rPr>
              <a:t>Leerhøi</a:t>
            </a:r>
            <a:r>
              <a:rPr lang="en-GB" sz="2000" b="0" i="0" dirty="0">
                <a:solidFill>
                  <a:srgbClr val="222222"/>
                </a:solidFill>
                <a:effectLst/>
                <a:latin typeface="Arial" panose="020B0604020202020204" pitchFamily="34" charset="0"/>
              </a:rPr>
              <a:t>, F. and </a:t>
            </a:r>
            <a:r>
              <a:rPr lang="en-GB" sz="2000" b="0" i="0" dirty="0" err="1">
                <a:solidFill>
                  <a:srgbClr val="222222"/>
                </a:solidFill>
                <a:effectLst/>
                <a:latin typeface="Arial" panose="020B0604020202020204" pitchFamily="34" charset="0"/>
              </a:rPr>
              <a:t>Tøttrup</a:t>
            </a:r>
            <a:r>
              <a:rPr lang="en-GB" sz="2000" b="0" i="0" dirty="0">
                <a:solidFill>
                  <a:srgbClr val="222222"/>
                </a:solidFill>
                <a:effectLst/>
                <a:latin typeface="Arial" panose="020B0604020202020204" pitchFamily="34" charset="0"/>
              </a:rPr>
              <a:t>, A.P., 2024. Massive citizen science sampling and integrated taxonomic approach unravel Danish cryptogam-dwelling tardigrade fauna. </a:t>
            </a:r>
            <a:r>
              <a:rPr lang="en-GB" sz="2000" b="0" i="1" dirty="0">
                <a:solidFill>
                  <a:srgbClr val="222222"/>
                </a:solidFill>
                <a:effectLst/>
                <a:latin typeface="Arial" panose="020B0604020202020204" pitchFamily="34" charset="0"/>
              </a:rPr>
              <a:t>Frontiers in Zoology</a:t>
            </a:r>
            <a:r>
              <a:rPr lang="en-GB" sz="2000" b="0" i="0" dirty="0">
                <a:solidFill>
                  <a:srgbClr val="222222"/>
                </a:solidFill>
                <a:effectLst/>
                <a:latin typeface="Arial" panose="020B0604020202020204" pitchFamily="34" charset="0"/>
              </a:rPr>
              <a:t>, </a:t>
            </a:r>
            <a:r>
              <a:rPr lang="en-GB" sz="2000" b="0" i="1" dirty="0">
                <a:solidFill>
                  <a:srgbClr val="222222"/>
                </a:solidFill>
                <a:effectLst/>
                <a:latin typeface="Arial" panose="020B0604020202020204" pitchFamily="34" charset="0"/>
              </a:rPr>
              <a:t>21</a:t>
            </a:r>
            <a:r>
              <a:rPr lang="en-GB" sz="2000" b="0" i="0" dirty="0">
                <a:solidFill>
                  <a:srgbClr val="222222"/>
                </a:solidFill>
                <a:effectLst/>
                <a:latin typeface="Arial" panose="020B0604020202020204" pitchFamily="34" charset="0"/>
              </a:rPr>
              <a:t>(1), p.27.</a:t>
            </a:r>
            <a:endParaRPr lang="en-GB" sz="2000" dirty="0"/>
          </a:p>
        </p:txBody>
      </p:sp>
    </p:spTree>
    <p:extLst>
      <p:ext uri="{BB962C8B-B14F-4D97-AF65-F5344CB8AC3E}">
        <p14:creationId xmlns:p14="http://schemas.microsoft.com/office/powerpoint/2010/main" val="312066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EDD88-6310-FED8-6FB0-A5482C383EC5}"/>
              </a:ext>
            </a:extLst>
          </p:cNvPr>
          <p:cNvSpPr>
            <a:spLocks noGrp="1"/>
          </p:cNvSpPr>
          <p:nvPr>
            <p:ph type="title"/>
          </p:nvPr>
        </p:nvSpPr>
        <p:spPr/>
        <p:txBody>
          <a:bodyPr/>
          <a:lstStyle/>
          <a:p>
            <a:r>
              <a:rPr lang="en-GB" dirty="0"/>
              <a:t>The ambition and plan</a:t>
            </a:r>
          </a:p>
        </p:txBody>
      </p:sp>
      <p:graphicFrame>
        <p:nvGraphicFramePr>
          <p:cNvPr id="4" name="Content Placeholder 3">
            <a:extLst>
              <a:ext uri="{FF2B5EF4-FFF2-40B4-BE49-F238E27FC236}">
                <a16:creationId xmlns:a16="http://schemas.microsoft.com/office/drawing/2014/main" id="{D326B968-F5B0-F133-2F55-F311E92155F0}"/>
              </a:ext>
            </a:extLst>
          </p:cNvPr>
          <p:cNvGraphicFramePr>
            <a:graphicFrameLocks noGrp="1"/>
          </p:cNvGraphicFramePr>
          <p:nvPr>
            <p:ph idx="1"/>
            <p:extLst>
              <p:ext uri="{D42A27DB-BD31-4B8C-83A1-F6EECF244321}">
                <p14:modId xmlns:p14="http://schemas.microsoft.com/office/powerpoint/2010/main" val="414837655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181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1DF0D-498B-FFB6-E41C-B580E8852C8F}"/>
              </a:ext>
            </a:extLst>
          </p:cNvPr>
          <p:cNvSpPr>
            <a:spLocks noGrp="1"/>
          </p:cNvSpPr>
          <p:nvPr>
            <p:ph idx="1"/>
          </p:nvPr>
        </p:nvSpPr>
        <p:spPr>
          <a:xfrm>
            <a:off x="488413" y="579117"/>
            <a:ext cx="5236109" cy="5699765"/>
          </a:xfrm>
        </p:spPr>
        <p:txBody>
          <a:bodyPr anchor="ctr">
            <a:normAutofit fontScale="92500" lnSpcReduction="20000"/>
          </a:bodyPr>
          <a:lstStyle/>
          <a:p>
            <a:r>
              <a:rPr lang="en-GB" sz="2000" b="1" dirty="0"/>
              <a:t>Online survey of school technicians (?) of state schools in England (or 4 nations).</a:t>
            </a:r>
          </a:p>
          <a:p>
            <a:r>
              <a:rPr lang="en-GB" sz="2000" dirty="0"/>
              <a:t>Questions</a:t>
            </a:r>
          </a:p>
          <a:p>
            <a:pPr lvl="1"/>
            <a:r>
              <a:rPr lang="en-GB" sz="1600" dirty="0"/>
              <a:t>Considering each year group / phase</a:t>
            </a:r>
          </a:p>
          <a:p>
            <a:pPr lvl="1"/>
            <a:r>
              <a:rPr lang="en-GB" sz="1600" dirty="0"/>
              <a:t>Number of microscopes</a:t>
            </a:r>
          </a:p>
          <a:p>
            <a:pPr lvl="1"/>
            <a:r>
              <a:rPr lang="en-GB" sz="1600" dirty="0"/>
              <a:t>Types of microscopes</a:t>
            </a:r>
          </a:p>
          <a:p>
            <a:pPr lvl="1"/>
            <a:r>
              <a:rPr lang="en-GB" sz="1600" dirty="0"/>
              <a:t>Age, quality, state of repair</a:t>
            </a:r>
          </a:p>
          <a:p>
            <a:pPr lvl="1"/>
            <a:r>
              <a:rPr lang="en-GB" sz="1600" dirty="0"/>
              <a:t>How often used</a:t>
            </a:r>
          </a:p>
          <a:p>
            <a:pPr lvl="1"/>
            <a:r>
              <a:rPr lang="en-GB" sz="1600" dirty="0"/>
              <a:t>Technician skills at looking after microscopes.</a:t>
            </a:r>
          </a:p>
          <a:p>
            <a:pPr lvl="1"/>
            <a:r>
              <a:rPr lang="en-GB" sz="1600" dirty="0"/>
              <a:t>Teacher skill at using microscopes</a:t>
            </a:r>
          </a:p>
          <a:p>
            <a:r>
              <a:rPr lang="en-GB" sz="2000" dirty="0"/>
              <a:t>Outcomes</a:t>
            </a:r>
          </a:p>
          <a:p>
            <a:pPr lvl="1"/>
            <a:r>
              <a:rPr lang="en-GB" sz="1600" dirty="0"/>
              <a:t>Recommendations</a:t>
            </a:r>
          </a:p>
          <a:p>
            <a:pPr lvl="1"/>
            <a:r>
              <a:rPr lang="en-GB" sz="1600" dirty="0"/>
              <a:t>Source funding to improve local school microscopes (industry?)</a:t>
            </a:r>
          </a:p>
          <a:p>
            <a:pPr lvl="1"/>
            <a:r>
              <a:rPr lang="en-GB" sz="1600" dirty="0"/>
              <a:t>Teacher and technician support</a:t>
            </a:r>
          </a:p>
          <a:p>
            <a:pPr lvl="1"/>
            <a:endParaRPr lang="en-GB" sz="1600" dirty="0"/>
          </a:p>
          <a:p>
            <a:pPr marL="0" indent="0">
              <a:buNone/>
            </a:pPr>
            <a:r>
              <a:rPr lang="en-GB" sz="2000" dirty="0"/>
              <a:t>Funding and support avenues:</a:t>
            </a:r>
          </a:p>
          <a:p>
            <a:pPr>
              <a:spcBef>
                <a:spcPts val="0"/>
              </a:spcBef>
            </a:pPr>
            <a:r>
              <a:rPr lang="en-GB" sz="1400" dirty="0"/>
              <a:t>University of Brighton (internal)</a:t>
            </a:r>
          </a:p>
          <a:p>
            <a:pPr>
              <a:spcBef>
                <a:spcPts val="0"/>
              </a:spcBef>
            </a:pPr>
            <a:r>
              <a:rPr lang="en-GB" sz="1400" dirty="0"/>
              <a:t>Association for Science Education</a:t>
            </a:r>
          </a:p>
          <a:p>
            <a:pPr>
              <a:spcBef>
                <a:spcPts val="0"/>
              </a:spcBef>
            </a:pPr>
            <a:r>
              <a:rPr lang="en-GB" sz="1400" dirty="0"/>
              <a:t>Royal Society of Biology</a:t>
            </a:r>
          </a:p>
          <a:p>
            <a:pPr>
              <a:spcBef>
                <a:spcPts val="0"/>
              </a:spcBef>
            </a:pPr>
            <a:r>
              <a:rPr lang="en-GB" sz="1400" dirty="0"/>
              <a:t>Royal Microscopy Society</a:t>
            </a:r>
          </a:p>
          <a:p>
            <a:pPr>
              <a:spcBef>
                <a:spcPts val="0"/>
              </a:spcBef>
            </a:pPr>
            <a:r>
              <a:rPr lang="en-GB" sz="1400" dirty="0"/>
              <a:t>Pixel Science team</a:t>
            </a:r>
          </a:p>
          <a:p>
            <a:pPr>
              <a:spcBef>
                <a:spcPts val="0"/>
              </a:spcBef>
            </a:pPr>
            <a:r>
              <a:rPr lang="en-GB" sz="1400" dirty="0"/>
              <a:t>British Science Association </a:t>
            </a:r>
          </a:p>
          <a:p>
            <a:pPr>
              <a:spcBef>
                <a:spcPts val="0"/>
              </a:spcBef>
            </a:pPr>
            <a:r>
              <a:rPr lang="en-GB" sz="1400" dirty="0"/>
              <a:t>Royal Entomological Society (RES)</a:t>
            </a:r>
          </a:p>
          <a:p>
            <a:pPr>
              <a:spcBef>
                <a:spcPts val="0"/>
              </a:spcBef>
            </a:pPr>
            <a:r>
              <a:rPr lang="en-GB" sz="1400" dirty="0"/>
              <a:t>Others</a:t>
            </a:r>
          </a:p>
          <a:p>
            <a:pPr>
              <a:spcBef>
                <a:spcPts val="0"/>
              </a:spcBef>
            </a:pPr>
            <a:endParaRPr lang="en-GB" sz="2000" dirty="0"/>
          </a:p>
          <a:p>
            <a:pPr marL="0" indent="0">
              <a:buNone/>
            </a:pPr>
            <a:endParaRPr lang="en-GB" sz="2000" dirty="0"/>
          </a:p>
          <a:p>
            <a:pPr lvl="1"/>
            <a:endParaRPr lang="en-GB" sz="1600" dirty="0"/>
          </a:p>
        </p:txBody>
      </p:sp>
      <p:sp>
        <p:nvSpPr>
          <p:cNvPr id="4" name="TextBox 3">
            <a:extLst>
              <a:ext uri="{FF2B5EF4-FFF2-40B4-BE49-F238E27FC236}">
                <a16:creationId xmlns:a16="http://schemas.microsoft.com/office/drawing/2014/main" id="{87209CD1-3A1A-3BD1-3075-CECD5DA684D0}"/>
              </a:ext>
            </a:extLst>
          </p:cNvPr>
          <p:cNvSpPr txBox="1"/>
          <p:nvPr/>
        </p:nvSpPr>
        <p:spPr>
          <a:xfrm>
            <a:off x="6096001" y="571380"/>
            <a:ext cx="5629278" cy="5262979"/>
          </a:xfrm>
          <a:prstGeom prst="rect">
            <a:avLst/>
          </a:prstGeom>
          <a:solidFill>
            <a:schemeClr val="accent6">
              <a:lumMod val="20000"/>
              <a:lumOff val="80000"/>
            </a:schemeClr>
          </a:solidFill>
        </p:spPr>
        <p:txBody>
          <a:bodyPr wrap="square" rtlCol="0">
            <a:spAutoFit/>
          </a:bodyPr>
          <a:lstStyle/>
          <a:p>
            <a:r>
              <a:rPr lang="en-GB" sz="2800" b="1" dirty="0"/>
              <a:t>Discussion</a:t>
            </a:r>
          </a:p>
          <a:p>
            <a:endParaRPr lang="en-GB" b="1" dirty="0"/>
          </a:p>
          <a:p>
            <a:r>
              <a:rPr lang="en-GB" b="1" dirty="0"/>
              <a:t>Thoughts on:</a:t>
            </a:r>
          </a:p>
          <a:p>
            <a:endParaRPr lang="en-GB" b="1" dirty="0"/>
          </a:p>
          <a:p>
            <a:r>
              <a:rPr lang="en-GB" b="1" dirty="0"/>
              <a:t>A. The concept: Microscopes as science capital</a:t>
            </a:r>
          </a:p>
          <a:p>
            <a:endParaRPr lang="en-GB" b="1" dirty="0"/>
          </a:p>
          <a:p>
            <a:r>
              <a:rPr lang="en-GB" b="1" dirty="0"/>
              <a:t>B. The Hypotheses:</a:t>
            </a:r>
          </a:p>
          <a:p>
            <a:r>
              <a:rPr lang="en-GB" sz="1400" b="1" i="1" dirty="0"/>
              <a:t>Improving teacher and technician training, providing access to good quality microscopes and providing quality extra curricular opportunities will improve science capital related to microscopy and STEM interest and careers in the secondary school setting</a:t>
            </a:r>
          </a:p>
          <a:p>
            <a:endParaRPr lang="en-GB" b="1" dirty="0"/>
          </a:p>
          <a:p>
            <a:r>
              <a:rPr lang="en-GB" b="1" dirty="0"/>
              <a:t>C. The Ambition:</a:t>
            </a:r>
          </a:p>
          <a:p>
            <a:r>
              <a:rPr lang="en-GB" dirty="0"/>
              <a:t>Survey, Outreach, Roll out</a:t>
            </a:r>
          </a:p>
          <a:p>
            <a:endParaRPr lang="en-GB" b="1" dirty="0"/>
          </a:p>
          <a:p>
            <a:r>
              <a:rPr lang="en-GB" b="1" dirty="0"/>
              <a:t>D. A focus on the survey:</a:t>
            </a:r>
          </a:p>
          <a:p>
            <a:r>
              <a:rPr lang="en-GB" dirty="0"/>
              <a:t>What to include?</a:t>
            </a:r>
          </a:p>
          <a:p>
            <a:r>
              <a:rPr lang="en-GB" dirty="0"/>
              <a:t>Who would support?</a:t>
            </a:r>
          </a:p>
          <a:p>
            <a:endParaRPr lang="en-GB" b="1" dirty="0"/>
          </a:p>
        </p:txBody>
      </p:sp>
    </p:spTree>
    <p:extLst>
      <p:ext uri="{BB962C8B-B14F-4D97-AF65-F5344CB8AC3E}">
        <p14:creationId xmlns:p14="http://schemas.microsoft.com/office/powerpoint/2010/main" val="1828179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767CD-E50A-7BF5-8678-38674C61B01B}"/>
              </a:ext>
            </a:extLst>
          </p:cNvPr>
          <p:cNvSpPr>
            <a:spLocks noGrp="1"/>
          </p:cNvSpPr>
          <p:nvPr>
            <p:ph type="title"/>
          </p:nvPr>
        </p:nvSpPr>
        <p:spPr>
          <a:xfrm>
            <a:off x="1952389" y="274637"/>
            <a:ext cx="9958520" cy="1325563"/>
          </a:xfrm>
        </p:spPr>
        <p:txBody>
          <a:bodyPr/>
          <a:lstStyle/>
          <a:p>
            <a:r>
              <a:rPr lang="en-GB" dirty="0"/>
              <a:t>Thoughts welcome</a:t>
            </a:r>
          </a:p>
        </p:txBody>
      </p:sp>
      <p:pic>
        <p:nvPicPr>
          <p:cNvPr id="4" name="Picture 3">
            <a:extLst>
              <a:ext uri="{FF2B5EF4-FFF2-40B4-BE49-F238E27FC236}">
                <a16:creationId xmlns:a16="http://schemas.microsoft.com/office/drawing/2014/main" id="{AB3547FF-3C04-5EB9-34A6-4FE258957AEB}"/>
              </a:ext>
            </a:extLst>
          </p:cNvPr>
          <p:cNvPicPr>
            <a:picLocks noChangeAspect="1"/>
          </p:cNvPicPr>
          <p:nvPr/>
        </p:nvPicPr>
        <p:blipFill>
          <a:blip r:embed="rId2"/>
          <a:stretch>
            <a:fillRect/>
          </a:stretch>
        </p:blipFill>
        <p:spPr>
          <a:xfrm>
            <a:off x="8695025" y="2869029"/>
            <a:ext cx="3147080" cy="3147080"/>
          </a:xfrm>
          <a:prstGeom prst="rect">
            <a:avLst/>
          </a:prstGeom>
        </p:spPr>
      </p:pic>
      <p:sp>
        <p:nvSpPr>
          <p:cNvPr id="5" name="TextBox 4">
            <a:extLst>
              <a:ext uri="{FF2B5EF4-FFF2-40B4-BE49-F238E27FC236}">
                <a16:creationId xmlns:a16="http://schemas.microsoft.com/office/drawing/2014/main" id="{3DB74723-2DC8-CA8F-40AB-94113AA318A0}"/>
              </a:ext>
            </a:extLst>
          </p:cNvPr>
          <p:cNvSpPr txBox="1"/>
          <p:nvPr/>
        </p:nvSpPr>
        <p:spPr>
          <a:xfrm>
            <a:off x="517358" y="5486288"/>
            <a:ext cx="6619602" cy="646331"/>
          </a:xfrm>
          <a:prstGeom prst="rect">
            <a:avLst/>
          </a:prstGeom>
          <a:noFill/>
        </p:spPr>
        <p:txBody>
          <a:bodyPr wrap="square">
            <a:spAutoFit/>
          </a:bodyPr>
          <a:lstStyle/>
          <a:p>
            <a:pPr marL="0" indent="0">
              <a:buNone/>
            </a:pPr>
            <a:r>
              <a:rPr lang="en-GB" sz="1800" b="1" dirty="0"/>
              <a:t>Dr Andy Chandler-Grevatt</a:t>
            </a:r>
            <a:endParaRPr lang="en-GB" sz="1800" b="1" dirty="0">
              <a:hlinkClick r:id="rId3">
                <a:extLst>
                  <a:ext uri="{A12FA001-AC4F-418D-AE19-62706E023703}">
                    <ahyp:hlinkClr xmlns:ahyp="http://schemas.microsoft.com/office/drawing/2018/hyperlinkcolor" val="tx"/>
                  </a:ext>
                </a:extLst>
              </a:hlinkClick>
            </a:endParaRPr>
          </a:p>
          <a:p>
            <a:pPr marL="0" indent="0">
              <a:buNone/>
            </a:pPr>
            <a:r>
              <a:rPr lang="en-GB" sz="1800" dirty="0">
                <a:solidFill>
                  <a:srgbClr val="467886"/>
                </a:solidFill>
                <a:hlinkClick r:id="rId3">
                  <a:extLst>
                    <a:ext uri="{A12FA001-AC4F-418D-AE19-62706E023703}">
                      <ahyp:hlinkClr xmlns:ahyp="http://schemas.microsoft.com/office/drawing/2018/hyperlinkcolor" val="tx"/>
                    </a:ext>
                  </a:extLst>
                </a:hlinkClick>
              </a:rPr>
              <a:t>a.chandlergrevatt@brighton.ac.uk</a:t>
            </a:r>
            <a:r>
              <a:rPr lang="en-GB" sz="1800" dirty="0"/>
              <a:t> </a:t>
            </a:r>
          </a:p>
        </p:txBody>
      </p:sp>
      <p:pic>
        <p:nvPicPr>
          <p:cNvPr id="6" name="Picture 5" descr="A white telescope with green text&#10;&#10;Description automatically generated">
            <a:extLst>
              <a:ext uri="{FF2B5EF4-FFF2-40B4-BE49-F238E27FC236}">
                <a16:creationId xmlns:a16="http://schemas.microsoft.com/office/drawing/2014/main" id="{B5FB411C-1AE0-01E5-505B-35D8844126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1091" y="225739"/>
            <a:ext cx="1443052" cy="1374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7A83D1D0-E629-8410-5770-3510DE1CAC99}"/>
              </a:ext>
            </a:extLst>
          </p:cNvPr>
          <p:cNvSpPr txBox="1"/>
          <p:nvPr/>
        </p:nvSpPr>
        <p:spPr>
          <a:xfrm>
            <a:off x="8720816" y="2222698"/>
            <a:ext cx="2816092" cy="646331"/>
          </a:xfrm>
          <a:prstGeom prst="rect">
            <a:avLst/>
          </a:prstGeom>
          <a:noFill/>
        </p:spPr>
        <p:txBody>
          <a:bodyPr wrap="none" rtlCol="0">
            <a:spAutoFit/>
          </a:bodyPr>
          <a:lstStyle/>
          <a:p>
            <a:pPr algn="ctr"/>
            <a:r>
              <a:rPr lang="en-GB" dirty="0"/>
              <a:t>PowerPoint Available here:</a:t>
            </a:r>
          </a:p>
          <a:p>
            <a:pPr algn="ctr"/>
            <a:r>
              <a:rPr lang="en-GB" dirty="0"/>
              <a:t>Events and Projects</a:t>
            </a:r>
          </a:p>
        </p:txBody>
      </p:sp>
      <p:sp>
        <p:nvSpPr>
          <p:cNvPr id="9" name="TextBox 8">
            <a:extLst>
              <a:ext uri="{FF2B5EF4-FFF2-40B4-BE49-F238E27FC236}">
                <a16:creationId xmlns:a16="http://schemas.microsoft.com/office/drawing/2014/main" id="{19ECA031-D1D1-1824-034E-5BCCFBEA05F7}"/>
              </a:ext>
            </a:extLst>
          </p:cNvPr>
          <p:cNvSpPr txBox="1"/>
          <p:nvPr/>
        </p:nvSpPr>
        <p:spPr>
          <a:xfrm>
            <a:off x="7306176" y="5773229"/>
            <a:ext cx="6093994" cy="369332"/>
          </a:xfrm>
          <a:prstGeom prst="rect">
            <a:avLst/>
          </a:prstGeom>
          <a:noFill/>
        </p:spPr>
        <p:txBody>
          <a:bodyPr wrap="square">
            <a:spAutoFit/>
          </a:bodyPr>
          <a:lstStyle/>
          <a:p>
            <a:pPr marL="0" indent="0" algn="ctr">
              <a:buNone/>
            </a:pPr>
            <a:r>
              <a:rPr lang="en-GB" sz="1800" dirty="0">
                <a:hlinkClick r:id="rId5"/>
              </a:rPr>
              <a:t>www.mosssafari.com</a:t>
            </a:r>
            <a:endParaRPr lang="en-GB" sz="1800" dirty="0"/>
          </a:p>
        </p:txBody>
      </p:sp>
    </p:spTree>
    <p:extLst>
      <p:ext uri="{BB962C8B-B14F-4D97-AF65-F5344CB8AC3E}">
        <p14:creationId xmlns:p14="http://schemas.microsoft.com/office/powerpoint/2010/main" val="420779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CAD0B-B783-53D7-936A-E0E0F708AFC2}"/>
              </a:ext>
            </a:extLst>
          </p:cNvPr>
          <p:cNvSpPr>
            <a:spLocks noGrp="1"/>
          </p:cNvSpPr>
          <p:nvPr>
            <p:ph type="title"/>
          </p:nvPr>
        </p:nvSpPr>
        <p:spPr/>
        <p:txBody>
          <a:bodyPr/>
          <a:lstStyle/>
          <a:p>
            <a:r>
              <a:rPr lang="en-GB" b="1" dirty="0"/>
              <a:t>Further Reading</a:t>
            </a:r>
          </a:p>
        </p:txBody>
      </p:sp>
      <p:sp>
        <p:nvSpPr>
          <p:cNvPr id="3" name="Content Placeholder 2">
            <a:extLst>
              <a:ext uri="{FF2B5EF4-FFF2-40B4-BE49-F238E27FC236}">
                <a16:creationId xmlns:a16="http://schemas.microsoft.com/office/drawing/2014/main" id="{E221BBF9-7EDC-4F13-73DD-AC2936BA8E2E}"/>
              </a:ext>
            </a:extLst>
          </p:cNvPr>
          <p:cNvSpPr>
            <a:spLocks noGrp="1"/>
          </p:cNvSpPr>
          <p:nvPr>
            <p:ph idx="1"/>
          </p:nvPr>
        </p:nvSpPr>
        <p:spPr/>
        <p:txBody>
          <a:bodyPr/>
          <a:lstStyle/>
          <a:p>
            <a:pPr marL="0" indent="0">
              <a:buNone/>
            </a:pPr>
            <a:r>
              <a:rPr lang="en-GB" sz="2800" b="0" i="0" dirty="0">
                <a:solidFill>
                  <a:srgbClr val="222222"/>
                </a:solidFill>
                <a:effectLst/>
                <a:latin typeface="Arial" panose="020B0604020202020204" pitchFamily="34" charset="0"/>
              </a:rPr>
              <a:t>Chandler-Grevatt, A. (2021). Moss Safari: Inspiring Interest in Nature under the Microscope. </a:t>
            </a:r>
            <a:r>
              <a:rPr lang="en-GB" sz="2800" b="0" i="1" dirty="0">
                <a:solidFill>
                  <a:srgbClr val="222222"/>
                </a:solidFill>
                <a:effectLst/>
                <a:latin typeface="Arial" panose="020B0604020202020204" pitchFamily="34" charset="0"/>
              </a:rPr>
              <a:t>School Science Review</a:t>
            </a:r>
            <a:r>
              <a:rPr lang="en-GB" sz="2800" b="0" i="0" dirty="0">
                <a:solidFill>
                  <a:srgbClr val="222222"/>
                </a:solidFill>
                <a:effectLst/>
                <a:latin typeface="Arial" panose="020B0604020202020204" pitchFamily="34" charset="0"/>
              </a:rPr>
              <a:t>, </a:t>
            </a:r>
            <a:r>
              <a:rPr lang="en-GB" sz="2800" b="0" i="1" dirty="0">
                <a:solidFill>
                  <a:srgbClr val="222222"/>
                </a:solidFill>
                <a:effectLst/>
                <a:latin typeface="Arial" panose="020B0604020202020204" pitchFamily="34" charset="0"/>
              </a:rPr>
              <a:t>102</a:t>
            </a:r>
            <a:r>
              <a:rPr lang="en-GB" sz="2800" b="0" i="0" dirty="0">
                <a:solidFill>
                  <a:srgbClr val="222222"/>
                </a:solidFill>
                <a:effectLst/>
                <a:latin typeface="Arial" panose="020B0604020202020204" pitchFamily="34" charset="0"/>
              </a:rPr>
              <a:t>(381), 49-55.</a:t>
            </a:r>
          </a:p>
          <a:p>
            <a:pPr marL="0" indent="0">
              <a:buNone/>
            </a:pPr>
            <a:endParaRPr lang="en-GB" sz="2800" dirty="0"/>
          </a:p>
        </p:txBody>
      </p:sp>
    </p:spTree>
    <p:extLst>
      <p:ext uri="{BB962C8B-B14F-4D97-AF65-F5344CB8AC3E}">
        <p14:creationId xmlns:p14="http://schemas.microsoft.com/office/powerpoint/2010/main" val="320379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1499</TotalTime>
  <Words>1725</Words>
  <Application>Microsoft Office PowerPoint</Application>
  <PresentationFormat>Widescreen</PresentationFormat>
  <Paragraphs>206</Paragraphs>
  <Slides>17</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AdvOT1ef757c0</vt:lpstr>
      <vt:lpstr>AdvOT1ef757c0+20</vt:lpstr>
      <vt:lpstr>Aptos</vt:lpstr>
      <vt:lpstr>Aptos Display</vt:lpstr>
      <vt:lpstr>Arial</vt:lpstr>
      <vt:lpstr>ArialUnicodeMS</vt:lpstr>
      <vt:lpstr>GDS Transport</vt:lpstr>
      <vt:lpstr>inherit</vt:lpstr>
      <vt:lpstr>Inter</vt:lpstr>
      <vt:lpstr>Wingdings</vt:lpstr>
      <vt:lpstr>Office Theme</vt:lpstr>
      <vt:lpstr>Microscopes as Science Capital? Challenges and Opportunities</vt:lpstr>
      <vt:lpstr>BERG at ASE 2025</vt:lpstr>
      <vt:lpstr>What is Moss Safari?</vt:lpstr>
      <vt:lpstr>What is Science Capital?</vt:lpstr>
      <vt:lpstr>Jones, M.G., Chesnutt, K., Ennes, M., Mulvey, K.L. and Cayton, E., 2021. Understanding science career aspirations: Factors predicting future science task value. Journal of Research in Science Teaching, 58(7), pp.937-955.</vt:lpstr>
      <vt:lpstr>Ennes, M.E., Jones, M.G., Childers, G.M., Cayton, E.M. and Chesnutt, K.M., 2023. Children and parents’ perceptions of access to science tools at home and their role in science self-efficacy. Research in Science Education, 53(4), pp.671-687.</vt:lpstr>
      <vt:lpstr>Opportunities for microscope use in lessons</vt:lpstr>
      <vt:lpstr>The microscope: Opportunities &amp; Challenges</vt:lpstr>
      <vt:lpstr>Evidence for barriers</vt:lpstr>
      <vt:lpstr>Summary Issues with microscope use at school</vt:lpstr>
      <vt:lpstr>Hypotheses</vt:lpstr>
      <vt:lpstr>Jones, M.G., Chesnutt, K., Ennes, M., Mulvey, K.L. and Cayton, E., 2021. Understanding science career aspirations: Factors predicting future science task value. Journal of Research in Science Teaching, 58(7), pp.937-955.</vt:lpstr>
      <vt:lpstr>Similar or useful projects/models</vt:lpstr>
      <vt:lpstr>The ambition and plan</vt:lpstr>
      <vt:lpstr>PowerPoint Presentation</vt:lpstr>
      <vt:lpstr>Thoughts welcome</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Andy Chandler-Grevatt</dc:creator>
  <cp:lastModifiedBy>Andy Chandler-Grevatt</cp:lastModifiedBy>
  <cp:revision>2</cp:revision>
  <dcterms:created xsi:type="dcterms:W3CDTF">2024-08-01T13:46:33Z</dcterms:created>
  <dcterms:modified xsi:type="dcterms:W3CDTF">2024-12-31T09:41:10Z</dcterms:modified>
</cp:coreProperties>
</file>